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5.xml" ContentType="application/vnd.openxmlformats-officedocument.presentationml.tags+xml"/>
  <Override PartName="/ppt/notesSlides/notesSlide3.xml" ContentType="application/vnd.openxmlformats-officedocument.presentationml.notesSlide+xml"/>
  <Override PartName="/ppt/tags/tag4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26B0_6AEAD6B2.xml" ContentType="application/vnd.ms-powerpoint.comments+xml"/>
  <Override PartName="/ppt/comments/modernComment_2747_A593D1.xml" ContentType="application/vnd.ms-powerpoint.comments+xml"/>
  <Override PartName="/ppt/comments/modernComment_7BBF54F8_D9C1DCB8.xml" ContentType="application/vnd.ms-powerpoint.comments+xml"/>
  <Override PartName="/ppt/notesSlides/notesSlide14.xml" ContentType="application/vnd.openxmlformats-officedocument.presentationml.notesSlide+xml"/>
  <Override PartName="/ppt/comments/modernComment_26C7_B049E02B.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BBF54FA_BE09012E.xml" ContentType="application/vnd.ms-powerpoint.comments+xml"/>
  <Override PartName="/ppt/notesSlides/notesSlide35.xml" ContentType="application/vnd.openxmlformats-officedocument.presentationml.notesSlide+xml"/>
  <Override PartName="/ppt/comments/modernComment_2710_B3691719.xml" ContentType="application/vnd.ms-powerpoint.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2712_FF74EDD6.xml" ContentType="application/vnd.ms-powerpoint.comments+xml"/>
  <Override PartName="/ppt/comments/modernComment_10D_0.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726_17CA2F24.xml" ContentType="application/vnd.ms-powerpoint.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4E_F5F761DB.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99"/>
  </p:notesMasterIdLst>
  <p:sldIdLst>
    <p:sldId id="2076138227" r:id="rId7"/>
    <p:sldId id="2076138228" r:id="rId8"/>
    <p:sldId id="2076138271" r:id="rId9"/>
    <p:sldId id="1841" r:id="rId10"/>
    <p:sldId id="2076138286" r:id="rId11"/>
    <p:sldId id="9897" r:id="rId12"/>
    <p:sldId id="2076137932" r:id="rId13"/>
    <p:sldId id="2076137928" r:id="rId14"/>
    <p:sldId id="9899" r:id="rId15"/>
    <p:sldId id="9902" r:id="rId16"/>
    <p:sldId id="10023" r:id="rId17"/>
    <p:sldId id="9901" r:id="rId18"/>
    <p:sldId id="2076137934" r:id="rId19"/>
    <p:sldId id="2076137930" r:id="rId20"/>
    <p:sldId id="9904" r:id="rId21"/>
    <p:sldId id="10055" r:id="rId22"/>
    <p:sldId id="2076136696" r:id="rId23"/>
    <p:sldId id="9927" r:id="rId24"/>
    <p:sldId id="2076136697" r:id="rId25"/>
    <p:sldId id="9905" r:id="rId26"/>
    <p:sldId id="9970" r:id="rId27"/>
    <p:sldId id="9983" r:id="rId28"/>
    <p:sldId id="10017" r:id="rId29"/>
    <p:sldId id="9984" r:id="rId30"/>
    <p:sldId id="9975" r:id="rId31"/>
    <p:sldId id="2451" r:id="rId32"/>
    <p:sldId id="2076137935" r:id="rId33"/>
    <p:sldId id="336" r:id="rId34"/>
    <p:sldId id="2076137927" r:id="rId35"/>
    <p:sldId id="335" r:id="rId36"/>
    <p:sldId id="9980" r:id="rId37"/>
    <p:sldId id="2076137925" r:id="rId38"/>
    <p:sldId id="265" r:id="rId39"/>
    <p:sldId id="266" r:id="rId40"/>
    <p:sldId id="2076138277" r:id="rId41"/>
    <p:sldId id="2076138230" r:id="rId42"/>
    <p:sldId id="2076138210" r:id="rId43"/>
    <p:sldId id="2076138234" r:id="rId44"/>
    <p:sldId id="2076138211" r:id="rId45"/>
    <p:sldId id="2076138235" r:id="rId46"/>
    <p:sldId id="2076138278" r:id="rId47"/>
    <p:sldId id="2076138287" r:id="rId48"/>
    <p:sldId id="2076138288" r:id="rId49"/>
    <p:sldId id="2076138289" r:id="rId50"/>
    <p:sldId id="2076138290" r:id="rId51"/>
    <p:sldId id="9999" r:id="rId52"/>
    <p:sldId id="10010" r:id="rId53"/>
    <p:sldId id="2076136698" r:id="rId54"/>
    <p:sldId id="10000" r:id="rId55"/>
    <p:sldId id="10001" r:id="rId56"/>
    <p:sldId id="10002" r:id="rId57"/>
    <p:sldId id="10049" r:id="rId58"/>
    <p:sldId id="269" r:id="rId59"/>
    <p:sldId id="2076137931" r:id="rId60"/>
    <p:sldId id="9903" r:id="rId61"/>
    <p:sldId id="10022" r:id="rId62"/>
    <p:sldId id="10012" r:id="rId63"/>
    <p:sldId id="270" r:id="rId64"/>
    <p:sldId id="2076138294" r:id="rId65"/>
    <p:sldId id="334" r:id="rId66"/>
    <p:sldId id="2076138291" r:id="rId67"/>
    <p:sldId id="264" r:id="rId68"/>
    <p:sldId id="2076138293" r:id="rId69"/>
    <p:sldId id="2076138292" r:id="rId70"/>
    <p:sldId id="2076138280" r:id="rId71"/>
    <p:sldId id="2076138285" r:id="rId72"/>
    <p:sldId id="2076138232" r:id="rId73"/>
    <p:sldId id="2076138212" r:id="rId74"/>
    <p:sldId id="2076138237" r:id="rId75"/>
    <p:sldId id="2076138233" r:id="rId76"/>
    <p:sldId id="1370" r:id="rId77"/>
    <p:sldId id="2076137919" r:id="rId78"/>
    <p:sldId id="2076137922" r:id="rId79"/>
    <p:sldId id="2076137933" r:id="rId80"/>
    <p:sldId id="2076137951" r:id="rId81"/>
    <p:sldId id="2076137963" r:id="rId82"/>
    <p:sldId id="2076137923" r:id="rId83"/>
    <p:sldId id="2076137952" r:id="rId84"/>
    <p:sldId id="2076137954" r:id="rId85"/>
    <p:sldId id="2076137957" r:id="rId86"/>
    <p:sldId id="2076137962" r:id="rId87"/>
    <p:sldId id="2076137959" r:id="rId88"/>
    <p:sldId id="2076137960" r:id="rId89"/>
    <p:sldId id="2076137961" r:id="rId90"/>
    <p:sldId id="2076137920" r:id="rId91"/>
    <p:sldId id="2076138213" r:id="rId92"/>
    <p:sldId id="2076138238" r:id="rId93"/>
    <p:sldId id="2076138214" r:id="rId94"/>
    <p:sldId id="2076138239" r:id="rId95"/>
    <p:sldId id="2076138240" r:id="rId96"/>
    <p:sldId id="261" r:id="rId97"/>
    <p:sldId id="207613824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2" id="{F54C5AF8-F231-478B-8A06-931BED8BE545}">
          <p14:sldIdLst>
            <p14:sldId id="2076138227"/>
            <p14:sldId id="2076138228"/>
            <p14:sldId id="2076138271"/>
            <p14:sldId id="1841"/>
            <p14:sldId id="2076138286"/>
            <p14:sldId id="9897"/>
            <p14:sldId id="2076137932"/>
            <p14:sldId id="2076137928"/>
            <p14:sldId id="9899"/>
            <p14:sldId id="9902"/>
            <p14:sldId id="10023"/>
            <p14:sldId id="9901"/>
            <p14:sldId id="2076137934"/>
            <p14:sldId id="2076137930"/>
            <p14:sldId id="9904"/>
            <p14:sldId id="10055"/>
            <p14:sldId id="2076136696"/>
            <p14:sldId id="9927"/>
            <p14:sldId id="2076136697"/>
            <p14:sldId id="9905"/>
            <p14:sldId id="9970"/>
            <p14:sldId id="9983"/>
            <p14:sldId id="10017"/>
            <p14:sldId id="9984"/>
            <p14:sldId id="9975"/>
            <p14:sldId id="2451"/>
            <p14:sldId id="2076137935"/>
            <p14:sldId id="336"/>
            <p14:sldId id="2076137927"/>
            <p14:sldId id="335"/>
            <p14:sldId id="9980"/>
            <p14:sldId id="2076137925"/>
            <p14:sldId id="265"/>
            <p14:sldId id="266"/>
            <p14:sldId id="2076138277"/>
            <p14:sldId id="2076138230"/>
            <p14:sldId id="2076138210"/>
            <p14:sldId id="2076138234"/>
            <p14:sldId id="2076138211"/>
            <p14:sldId id="2076138235"/>
            <p14:sldId id="2076138278"/>
            <p14:sldId id="2076138287"/>
            <p14:sldId id="2076138288"/>
            <p14:sldId id="2076138289"/>
            <p14:sldId id="2076138290"/>
            <p14:sldId id="9999"/>
            <p14:sldId id="10010"/>
            <p14:sldId id="2076136698"/>
            <p14:sldId id="10000"/>
            <p14:sldId id="10001"/>
            <p14:sldId id="10002"/>
            <p14:sldId id="10049"/>
            <p14:sldId id="269"/>
            <p14:sldId id="2076137931"/>
            <p14:sldId id="9903"/>
            <p14:sldId id="10022"/>
            <p14:sldId id="10012"/>
            <p14:sldId id="270"/>
            <p14:sldId id="2076138294"/>
            <p14:sldId id="334"/>
            <p14:sldId id="2076138291"/>
            <p14:sldId id="264"/>
            <p14:sldId id="2076138293"/>
            <p14:sldId id="2076138292"/>
            <p14:sldId id="2076138280"/>
            <p14:sldId id="2076138285"/>
            <p14:sldId id="2076138232"/>
            <p14:sldId id="2076138212"/>
            <p14:sldId id="2076138237"/>
            <p14:sldId id="2076138233"/>
            <p14:sldId id="1370"/>
            <p14:sldId id="2076137919"/>
            <p14:sldId id="2076137922"/>
            <p14:sldId id="2076137933"/>
            <p14:sldId id="2076137951"/>
            <p14:sldId id="2076137963"/>
            <p14:sldId id="2076137923"/>
            <p14:sldId id="2076137952"/>
            <p14:sldId id="2076137954"/>
            <p14:sldId id="2076137957"/>
            <p14:sldId id="2076137962"/>
            <p14:sldId id="2076137959"/>
            <p14:sldId id="2076137960"/>
            <p14:sldId id="2076137961"/>
            <p14:sldId id="2076137920"/>
            <p14:sldId id="2076138213"/>
            <p14:sldId id="2076138238"/>
            <p14:sldId id="2076138214"/>
            <p14:sldId id="2076138239"/>
            <p14:sldId id="2076138240"/>
            <p14:sldId id="261"/>
            <p14:sldId id="20761382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639" autoAdjust="0"/>
    <p:restoredTop sz="56397" autoAdjust="0"/>
  </p:normalViewPr>
  <p:slideViewPr>
    <p:cSldViewPr snapToGrid="0">
      <p:cViewPr varScale="1">
        <p:scale>
          <a:sx n="111" d="100"/>
          <a:sy n="111" d="100"/>
        </p:scale>
        <p:origin x="3778" y="72"/>
      </p:cViewPr>
      <p:guideLst/>
    </p:cSldViewPr>
  </p:slideViewPr>
  <p:notesTextViewPr>
    <p:cViewPr>
      <p:scale>
        <a:sx n="3" d="2"/>
        <a:sy n="3" d="2"/>
      </p:scale>
      <p:origin x="0" y="0"/>
    </p:cViewPr>
  </p:notesTextViewPr>
  <p:sorterViewPr>
    <p:cViewPr>
      <p:scale>
        <a:sx n="200" d="100"/>
        <a:sy n="200" d="100"/>
      </p:scale>
      <p:origin x="0" y="-49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s>
</file>

<file path=ppt/comments/modernComment_10D_0.xml><?xml version="1.0" encoding="utf-8"?>
<p188:cmLst xmlns:a="http://schemas.openxmlformats.org/drawingml/2006/main" xmlns:r="http://schemas.openxmlformats.org/officeDocument/2006/relationships" xmlns:p188="http://schemas.microsoft.com/office/powerpoint/2018/8/main">
  <p188:cm id="{293460AC-E602-4D9D-86C6-16E94F369583}" authorId="{89C36E6D-4BBC-469A-7E66-BE766B102203}" created="2020-05-01T19:26:10.539">
    <ac:deMkLst xmlns:ac="http://schemas.microsoft.com/office/drawing/2013/main/command">
      <pc:docMk xmlns:pc="http://schemas.microsoft.com/office/powerpoint/2013/main/command"/>
      <pc:sldMk xmlns:pc="http://schemas.microsoft.com/office/powerpoint/2013/main/command" cId="0" sldId="269"/>
      <ac:spMk id="2" creationId="{00000000-0000-0000-0000-000000000000}"/>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14E_F5F761DB.xml><?xml version="1.0" encoding="utf-8"?>
<p188:cmLst xmlns:a="http://schemas.openxmlformats.org/drawingml/2006/main" xmlns:r="http://schemas.openxmlformats.org/officeDocument/2006/relationships" xmlns:p188="http://schemas.microsoft.com/office/powerpoint/2018/8/main">
  <p188:cm id="{4714C10F-B3A0-4077-89E2-7D568F526E11}" authorId="{89C36E6D-4BBC-469A-7E66-BE766B102203}" created="2020-05-01T19:24:28.075">
    <ac:deMkLst xmlns:ac="http://schemas.microsoft.com/office/drawing/2013/main/command">
      <pc:docMk xmlns:pc="http://schemas.microsoft.com/office/powerpoint/2013/main/command"/>
      <pc:sldMk xmlns:pc="http://schemas.microsoft.com/office/powerpoint/2013/main/command" cId="4126630363" sldId="334"/>
      <ac:spMk id="2" creationId="{AE1899AE-2979-4E05-AC56-BA44B9D6B2B7}"/>
    </ac:deMkLst>
    <p188:txBody>
      <a:bodyPr/>
      <a:lstStyle/>
      <a:p>
        <a:r>
          <a:rPr lang="en-US"/>
          <a:t>LOTS of reding content on this slide, is there any way to condense into bullets? if not, if this slide is going to be read through in full, then you need to use your energy to hold their attention</a:t>
        </a:r>
      </a:p>
    </p188:txBody>
  </p188:cm>
</p188:cmLst>
</file>

<file path=ppt/comments/modernComment_26B0_6AEAD6B2.xml><?xml version="1.0" encoding="utf-8"?>
<p188:cmLst xmlns:a="http://schemas.openxmlformats.org/drawingml/2006/main" xmlns:r="http://schemas.openxmlformats.org/officeDocument/2006/relationships" xmlns:p188="http://schemas.microsoft.com/office/powerpoint/2018/8/main">
  <p188:cm id="{0D80A9CD-3DC9-441E-A053-6F5F128BD811}" authorId="{89C36E6D-4BBC-469A-7E66-BE766B102203}" created="2020-05-01T18:54:12.653">
    <ac:deMkLst xmlns:ac="http://schemas.microsoft.com/office/drawing/2013/main/command">
      <pc:docMk xmlns:pc="http://schemas.microsoft.com/office/powerpoint/2013/main/command"/>
      <pc:sldMk xmlns:pc="http://schemas.microsoft.com/office/powerpoint/2013/main/command" cId="1793775282" sldId="9904"/>
      <ac:graphicFrameMk id="16" creationId="{D7A156F7-25E5-41EF-B586-424F73FD69ED}"/>
    </ac:deMkLst>
    <p188:txBody>
      <a:bodyPr/>
      <a:lstStyle/>
      <a:p>
        <a:r>
          <a:rPr lang="en-US"/>
          <a:t>SUPER busy slide, unsure if all is going to be read through or not, but if this is a conceptual slide where you are summarizing the nature of these functions and letting the audience know they can review this in more detail on their own, then that should be ok. otherwise if you need to talk them through all of this, then make sure you are using your pointer and/or zoom view to help ensure they are focused on the part of slide you are referencing</a:t>
        </a:r>
      </a:p>
    </p188:txBody>
  </p188:cm>
</p188:cmLst>
</file>

<file path=ppt/comments/modernComment_26C7_B049E02B.xml><?xml version="1.0" encoding="utf-8"?>
<p188:cmLst xmlns:a="http://schemas.openxmlformats.org/drawingml/2006/main" xmlns:r="http://schemas.openxmlformats.org/officeDocument/2006/relationships" xmlns:p188="http://schemas.microsoft.com/office/powerpoint/2018/8/main">
  <p188:cm id="{8DFBCC57-6189-4BEF-BABD-A17903A4E895}" authorId="{30C98EB3-D430-7189-D220-C51C790661DC}" created="2020-05-01T22:47:56.427">
    <pc:sldMkLst xmlns:pc="http://schemas.microsoft.com/office/powerpoint/2013/main/command">
      <pc:docMk/>
      <pc:sldMk cId="2957631531" sldId="9927"/>
    </pc:sldMkLst>
    <p188:txBody>
      <a:bodyPr/>
      <a:lstStyle/>
      <a:p>
        <a:r>
          <a:rPr lang="en-US"/>
          <a:t>I would empasize the use-case here - that's what matters most on this slide</a:t>
        </a:r>
      </a:p>
    </p188:txBody>
  </p188:cm>
</p188:cmLst>
</file>

<file path=ppt/comments/modernComment_2710_B3691719.xml><?xml version="1.0" encoding="utf-8"?>
<p188:cmLst xmlns:a="http://schemas.openxmlformats.org/drawingml/2006/main" xmlns:r="http://schemas.openxmlformats.org/officeDocument/2006/relationships" xmlns:p188="http://schemas.microsoft.com/office/powerpoint/2018/8/main">
  <p188:cm id="{63360389-6F6B-4749-B3E3-7EDD461AB4E2}" authorId="{89C36E6D-4BBC-469A-7E66-BE766B102203}" created="2020-05-01T19:14:21.613">
    <ac:deMkLst xmlns:ac="http://schemas.microsoft.com/office/drawing/2013/main/command">
      <pc:docMk xmlns:pc="http://schemas.microsoft.com/office/powerpoint/2013/main/command"/>
      <pc:sldMk xmlns:pc="http://schemas.microsoft.com/office/powerpoint/2013/main/command" cId="3010008857" sldId="10000"/>
      <ac:picMk id="16" creationId="{FF47EBC3-BF97-456D-A9DB-9CEEA5E52E5F}"/>
    </ac:deMkLst>
    <p188:txBody>
      <a:bodyPr/>
      <a:lstStyle/>
      <a:p>
        <a:r>
          <a:rPr lang="en-US"/>
          <a:t>if the intent is for participants to follow along on the visual on the right, this is pretty small, could improve experience if you are able to zoom into that if you need them to follow along the detailed paths. will be visually challenging if not</a:t>
        </a:r>
      </a:p>
    </p188:txBody>
  </p188:cm>
</p188:cmLst>
</file>

<file path=ppt/comments/modernComment_2712_FF74EDD6.xml><?xml version="1.0" encoding="utf-8"?>
<p188:cmLst xmlns:a="http://schemas.openxmlformats.org/drawingml/2006/main" xmlns:r="http://schemas.openxmlformats.org/officeDocument/2006/relationships" xmlns:p188="http://schemas.microsoft.com/office/powerpoint/2018/8/main">
  <p188:cm id="{D296190A-64A0-433F-8EF0-106918B174B0}" authorId="{89C36E6D-4BBC-469A-7E66-BE766B102203}" created="2020-05-01T19:17:29.765">
    <ac:deMkLst xmlns:ac="http://schemas.microsoft.com/office/drawing/2013/main/command">
      <pc:docMk xmlns:pc="http://schemas.microsoft.com/office/powerpoint/2013/main/command"/>
      <pc:sldMk xmlns:pc="http://schemas.microsoft.com/office/powerpoint/2013/main/command" cId="4285853142" sldId="10002"/>
      <ac:picMk id="10" creationId="{8EC8EF7C-CC92-4A3E-8DA2-3C787F64DD7D}"/>
    </ac:deMkLst>
    <p188:txBody>
      <a:bodyPr/>
      <a:lstStyle/>
      <a:p>
        <a:r>
          <a:rPr lang="en-US"/>
          <a:t>same comment as on material views slide</a:t>
        </a:r>
      </a:p>
    </p188:txBody>
  </p188:cm>
</p188:cmLst>
</file>

<file path=ppt/comments/modernComment_2726_17CA2F24.xml><?xml version="1.0" encoding="utf-8"?>
<p188:cmLst xmlns:a="http://schemas.openxmlformats.org/drawingml/2006/main" xmlns:r="http://schemas.openxmlformats.org/officeDocument/2006/relationships" xmlns:p188="http://schemas.microsoft.com/office/powerpoint/2018/8/main">
  <p188:cm id="{832CC15F-EA22-4B00-A7DE-F2304CE57C3F}" authorId="{89C36E6D-4BBC-469A-7E66-BE766B102203}" created="2020-05-01T19:21:45.273">
    <ac:deMkLst xmlns:ac="http://schemas.microsoft.com/office/drawing/2013/main/command">
      <pc:docMk xmlns:pc="http://schemas.microsoft.com/office/powerpoint/2013/main/command"/>
      <pc:sldMk xmlns:pc="http://schemas.microsoft.com/office/powerpoint/2013/main/command" cId="399126308" sldId="10022"/>
      <ac:spMk id="90" creationId="{B17E7898-D75C-4CD2-97F0-3290FDA47CB1}"/>
    </ac:deMkLst>
    <p188:txBody>
      <a:bodyPr/>
      <a:lstStyle/>
      <a:p>
        <a:r>
          <a:rPr lang="en-US"/>
          <a:t>Way too much content visually for the brain to show all at once. Can you group pieces and reveal as you go? or alternatively red box around section 1, then section 2, then 3, as you move along</a:t>
        </a:r>
      </a:p>
    </p188:txBody>
  </p188:cm>
</p188:cmLst>
</file>

<file path=ppt/comments/modernComment_2747_A593D1.xml><?xml version="1.0" encoding="utf-8"?>
<p188:cmLst xmlns:a="http://schemas.openxmlformats.org/drawingml/2006/main" xmlns:r="http://schemas.openxmlformats.org/officeDocument/2006/relationships" xmlns:p188="http://schemas.microsoft.com/office/powerpoint/2018/8/main">
  <p188:cm id="{6D2954D2-E65A-4E9D-A3A1-ACDAA97D17AE}" authorId="{89C36E6D-4BBC-469A-7E66-BE766B102203}" created="2020-05-01T18:54:46.099">
    <pc:sldMkLst xmlns:pc="http://schemas.microsoft.com/office/powerpoint/2013/main/command">
      <pc:docMk/>
      <pc:sldMk cId="10851281" sldId="10055"/>
    </pc:sldMkLst>
    <p188:txBody>
      <a:bodyPr/>
      <a:lstStyle/>
      <a:p>
        <a:r>
          <a:rPr lang="en-US"/>
          <a:t>same comment as previous</a:t>
        </a:r>
      </a:p>
    </p188:txBody>
  </p188:cm>
</p188:cmLst>
</file>

<file path=ppt/comments/modernComment_7BBF54F8_D9C1DCB8.xml><?xml version="1.0" encoding="utf-8"?>
<p188:cmLst xmlns:a="http://schemas.openxmlformats.org/drawingml/2006/main" xmlns:r="http://schemas.openxmlformats.org/officeDocument/2006/relationships" xmlns:p188="http://schemas.microsoft.com/office/powerpoint/2018/8/main">
  <p188:cm id="{1FD78819-4DFC-4965-A62C-19C9D4FF84E5}" authorId="{89C36E6D-4BBC-469A-7E66-BE766B102203}" created="2020-05-01T18:54:52.898">
    <pc:sldMkLst xmlns:pc="http://schemas.microsoft.com/office/powerpoint/2013/main/command">
      <pc:docMk/>
      <pc:sldMk cId="3653360824" sldId="2076136696"/>
    </pc:sldMkLst>
    <p188:txBody>
      <a:bodyPr/>
      <a:lstStyle/>
      <a:p>
        <a:r>
          <a:rPr lang="en-US"/>
          <a:t>same comment as previous</a:t>
        </a:r>
      </a:p>
    </p188:txBody>
  </p188:cm>
</p188:cmLst>
</file>

<file path=ppt/comments/modernComment_7BBF54FA_BE09012E.xml><?xml version="1.0" encoding="utf-8"?>
<p188:cmLst xmlns:a="http://schemas.openxmlformats.org/drawingml/2006/main" xmlns:r="http://schemas.openxmlformats.org/officeDocument/2006/relationships" xmlns:p188="http://schemas.microsoft.com/office/powerpoint/2018/8/main">
  <p188:cm id="{21010324-3A4B-44CA-890D-24679FC5704E}" authorId="{30C98EB3-D430-7189-D220-C51C790661DC}" created="2020-05-01T23:26:01.353">
    <ac:deMkLst xmlns:ac="http://schemas.microsoft.com/office/drawing/2013/main/command">
      <pc:docMk xmlns:pc="http://schemas.microsoft.com/office/powerpoint/2013/main/command"/>
      <pc:sldMk xmlns:pc="http://schemas.microsoft.com/office/powerpoint/2013/main/command" cId="3188261166" sldId="2076136698"/>
      <ac:spMk id="6" creationId="{7EE837E0-6E4D-4D17-970F-7495754CF0C8}"/>
    </ac:deMkLst>
    <p188:txBody>
      <a:bodyPr/>
      <a:lstStyle/>
      <a:p>
        <a:r>
          <a:rPr lang="en-US"/>
          <a:t>Could probably condense the 2nd and 3rd bullet point to save space. all important info here though</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microsoft.com/en-us/azure/synapse-analytics/security/synapse-workspace-managed-vnet" TargetMode="External"/><Relationship Id="rId2" Type="http://schemas.openxmlformats.org/officeDocument/2006/relationships/slide" Target="../slides/slide72.xml"/><Relationship Id="rId1" Type="http://schemas.openxmlformats.org/officeDocument/2006/relationships/notesMaster" Target="../notesMasters/notesMaster1.xml"/><Relationship Id="rId4" Type="http://schemas.openxmlformats.org/officeDocument/2006/relationships/hyperlink" Target="https://docs.microsoft.com/en-us/azure/azure-sql/database/transparent-data-encryption-tde-overview?toc=%2Fazure%2Fsynapse-analytics%2Ftoc.json&amp;bc=%2Fazure%2Fsynapse-analytics%2Fbreadcrumb%2Ftoc.json&amp;tabs=azure-porta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microsoft.com/en-us/azure/synapse-analytics/security-baseline"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synapse-analytics/security/how-to-connect-to-workspace-with-private-link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sql-data-warehouse/massively-parallel-processing-mpp-architecture#distribution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sql/relational-databases/system-dynamic-management-views/sys-dm-pdw-request-steps-transact-sql" TargetMode="External"/><Relationship Id="rId4" Type="http://schemas.openxmlformats.org/officeDocument/2006/relationships/hyperlink" Target="https://docs.microsoft.com/sql/t-sql/database-console-commands/dbcc-pdw-showspaceused-transact-sq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9/15/2020 1:44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329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Because the risky part of the load is moving data from external storage into the SQL Pool – loading into a staging table (round robin/heap) ensures that the riskiest part of the load happens the fastest!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b="0" i="0" kern="1200" dirty="0">
                <a:solidFill>
                  <a:schemeClr val="tx1"/>
                </a:solidFill>
                <a:effectLst/>
                <a:latin typeface="+mn-lt"/>
                <a:ea typeface="+mn-ea"/>
                <a:cs typeface="+mn-cs"/>
              </a:rPr>
              <a:t>Shrink font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253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396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Execution Time</a:t>
            </a:r>
          </a:p>
        </p:txBody>
      </p:sp>
      <p:sp>
        <p:nvSpPr>
          <p:cNvPr id="4" name="Slide Number Placeholder 3"/>
          <p:cNvSpPr>
            <a:spLocks noGrp="1"/>
          </p:cNvSpPr>
          <p:nvPr>
            <p:ph type="sldNum" sz="quarter" idx="5"/>
          </p:nvPr>
        </p:nvSpPr>
        <p:spPr/>
        <p:txBody>
          <a:bodyPr/>
          <a:lstStyle/>
          <a:p>
            <a:fld id="{67E65352-95B5-4433-84FB-24BF035F4B44}" type="slidenum">
              <a:rPr lang="en-US" smtClean="0"/>
              <a:t>19</a:t>
            </a:fld>
            <a:endParaRPr lang="en-US"/>
          </a:p>
        </p:txBody>
      </p:sp>
    </p:spTree>
    <p:extLst>
      <p:ext uri="{BB962C8B-B14F-4D97-AF65-F5344CB8AC3E}">
        <p14:creationId xmlns:p14="http://schemas.microsoft.com/office/powerpoint/2010/main" val="232320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71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SQL pool implements ACID transactions. The isolation level of the transactional support is default to READ UNCOMMITTED. You can change it to READ COMMITTED SNAPSHOT ISOLATION by turning ON the READ_COMMITTED_SNAPSHOT database option for a user database when connected to the master database.</a:t>
            </a:r>
          </a:p>
          <a:p>
            <a:r>
              <a:rPr lang="en-US" sz="1200" b="0" i="0" kern="1200" dirty="0">
                <a:solidFill>
                  <a:schemeClr val="tx1"/>
                </a:solidFill>
                <a:effectLst/>
                <a:latin typeface="+mn-lt"/>
                <a:ea typeface="+mn-ea"/>
                <a:cs typeface="+mn-cs"/>
              </a:rPr>
              <a:t>Once enabled, all transactions in this database are executed under READ COMMITTED SNAPSHOT ISOLATION and setting READ UNCOMMITTED on session level will not be honored. </a:t>
            </a:r>
          </a:p>
          <a:p>
            <a:endParaRPr lang="en-US" sz="1200" b="0" i="0" kern="1200" dirty="0">
              <a:solidFill>
                <a:schemeClr val="tx1"/>
              </a:solidFill>
              <a:effectLst/>
              <a:latin typeface="+mn-lt"/>
              <a:ea typeface="+mn-ea"/>
              <a:cs typeface="+mn-cs"/>
            </a:endParaRPr>
          </a:p>
          <a:p>
            <a:pPr marL="285695" indent="-285695">
              <a:buFont typeface="Arial" panose="020B0604020202020204" pitchFamily="34" charset="0"/>
              <a:buChar char="•"/>
            </a:pPr>
            <a:endParaRPr lang="en-US" sz="1100" dirty="0">
              <a:latin typeface="+mn-lt"/>
            </a:endParaRPr>
          </a:p>
          <a:p>
            <a:r>
              <a:rPr lang="en-US" sz="1200" b="1" dirty="0">
                <a:latin typeface="+mn-lt"/>
              </a:rPr>
              <a:t>READ_COMMITTED_SNAPSHOT </a:t>
            </a:r>
          </a:p>
          <a:p>
            <a:r>
              <a:rPr lang="en-US" sz="1200" b="1" dirty="0">
                <a:latin typeface="+mn-lt"/>
              </a:rPr>
              <a:t>OFF</a:t>
            </a:r>
            <a:r>
              <a:rPr lang="en-US" sz="1200" dirty="0">
                <a:latin typeface="+mn-lt"/>
              </a:rPr>
              <a:t> (Default) – Uses shared locks to prevent other transactions from modifying rows while running a read operation</a:t>
            </a:r>
          </a:p>
          <a:p>
            <a:r>
              <a:rPr lang="en-US" sz="1200" b="1" dirty="0">
                <a:latin typeface="+mn-lt"/>
              </a:rPr>
              <a:t>ON</a:t>
            </a:r>
            <a:r>
              <a:rPr lang="en-US" sz="1200" dirty="0">
                <a:latin typeface="+mn-lt"/>
              </a:rPr>
              <a:t> – Uses row versioning to present each statement with a transactionally consistent snapshot of the data as it existed at the start of the statement. Locks are not used to protect the data from updates.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maximum transaction size can only be achieved for HASH or ROUND_ROBIN distributed tables where the spread of the data is even. If the transaction is writing data in a skewed fashion to the distributions then the limit is likely to be reached prior to the maximum transaction size.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use of -2 by the XACT_STATE function to denote a failed transaction represents different behavior to SQL Server. SQL Server uses the value -1 to represent an uncommittable transaction. SQL Server can tolerate some errors inside a transaction without it having to be marked as uncommittable. For example </a:t>
            </a:r>
            <a:r>
              <a:rPr lang="en-US" dirty="0"/>
              <a:t>SELECT 1/0</a:t>
            </a:r>
            <a:r>
              <a:rPr lang="en-US" sz="1200" b="0" i="0" kern="1200" dirty="0">
                <a:solidFill>
                  <a:schemeClr val="tx1"/>
                </a:solidFill>
                <a:effectLst/>
                <a:latin typeface="+mn-lt"/>
                <a:ea typeface="+mn-ea"/>
                <a:cs typeface="+mn-cs"/>
              </a:rPr>
              <a:t> would cause an error but not force a transaction into an uncommittable state. SQL Server also permits reads in the uncommittable transaction. However, SQL pool does not let you do this. If an error occurs inside a SQL pool transaction it will automatically enter the -2 state and you will not be able to make any further select statements until the statement has been rolled back. It is therefore important to check that your application code to see if it uses XACT_STATE() as you may need to make code modifications.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https://docs.microsoft.com/en-us/azure/synapse-analytics/sql/develop-transactions?view=azure-sqldw-latest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01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01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2</a:t>
            </a:fld>
            <a:endParaRPr lang="en-US"/>
          </a:p>
        </p:txBody>
      </p:sp>
    </p:spTree>
    <p:extLst>
      <p:ext uri="{BB962C8B-B14F-4D97-AF65-F5344CB8AC3E}">
        <p14:creationId xmlns:p14="http://schemas.microsoft.com/office/powerpoint/2010/main" val="4002789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987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to expect</a:t>
            </a:r>
          </a:p>
          <a:p>
            <a:r>
              <a:rPr lang="en-US" sz="1200" b="0" i="0" kern="1200" dirty="0">
                <a:solidFill>
                  <a:schemeClr val="tx1"/>
                </a:solidFill>
                <a:effectLst/>
                <a:latin typeface="+mn-lt"/>
                <a:ea typeface="+mn-ea"/>
                <a:cs typeface="+mn-cs"/>
              </a:rPr>
              <a:t>SQL Data Warehouse supports many of the T-SQL features that are used in SQL Server. More importantly, there are scale-out specific features that you can use to maximize the performance of your solution.</a:t>
            </a:r>
          </a:p>
          <a:p>
            <a:r>
              <a:rPr lang="en-US" sz="1200" b="0" i="0" kern="1200" dirty="0">
                <a:solidFill>
                  <a:schemeClr val="tx1"/>
                </a:solidFill>
                <a:effectLst/>
                <a:latin typeface="+mn-lt"/>
                <a:ea typeface="+mn-ea"/>
                <a:cs typeface="+mn-cs"/>
              </a:rPr>
              <a:t>However, to maintain the scale and performance of SQL Data Warehouse there are also some features and functionality that have behavioral differences and others that are not supported.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Introducing stored procedures</a:t>
            </a:r>
          </a:p>
          <a:p>
            <a:r>
              <a:rPr lang="en-US" sz="1200" b="0" i="0" kern="1200" dirty="0">
                <a:solidFill>
                  <a:schemeClr val="tx1"/>
                </a:solidFill>
                <a:effectLst/>
                <a:latin typeface="+mn-lt"/>
                <a:ea typeface="+mn-ea"/>
                <a:cs typeface="+mn-cs"/>
              </a:rPr>
              <a:t>Stored procedures are a great way for encapsulating your SQL code; storing it close to your data in the data warehouse. Stored procedures help developers modularize their solutions by encapsulating the code into manageable units; facilitating greater reusability of code. Each stored procedure can also accept parameters to make them even more flexible.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SQL Data Warehouse provides a simplified and streamlined stored procedure implementation. The biggest difference compared to SQL Server is that the stored procedure is not pre-compiled code. In data warehouses, the compilation time is small in comparison to the time it takes to run queries against large data volumes. It is more important to ensure the stored procedure code is correctly optimized for large queries. The goal is to save hours, minutes, and seconds, not milliseconds. It is therefore more helpful to think of stored procedures as containers for SQL logic.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SQL Data Warehouse executes your stored procedure, the SQL statements are parsed, translated, and optimized at run time. During this process, each statement is converted into distributed queries. The SQL code that is executed against the data is different than the query submitted.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https://docs.microsoft.com/en-us/azure/sql-data-warehouse/sql-data-warehouse-develop-stored-procedures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941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78985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44749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default, auto update statistics are configured to be synchronous but can be configured to be asynchronous operations</a:t>
            </a:r>
          </a:p>
          <a:p>
            <a:pPr marL="171450" indent="-171450">
              <a:buFont typeface="Arial" panose="020B0604020202020204" pitchFamily="34" charset="0"/>
              <a:buChar char="•"/>
            </a:pPr>
            <a:r>
              <a:rPr lang="en-US"/>
              <a:t>Statistics are updated opportunistically when queries are run.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99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36</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9/15/2020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Clustered Columnstore, Clustered index (and non-clustered index), Heap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87217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9/15/2020 1:44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consider result-set caching.</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result-set cache persists even if SQL pool is paused and resumed later.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Query cache is invalidated and refreshed when underlying table data or query code changes.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45</a:t>
            </a:fld>
            <a:endParaRPr lang="en-US"/>
          </a:p>
        </p:txBody>
      </p:sp>
    </p:spTree>
    <p:extLst>
      <p:ext uri="{BB962C8B-B14F-4D97-AF65-F5344CB8AC3E}">
        <p14:creationId xmlns:p14="http://schemas.microsoft.com/office/powerpoint/2010/main" val="3789858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04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Result-set caching</a:t>
            </a:r>
          </a:p>
          <a:p>
            <a:pPr marL="171450" indent="-171450">
              <a:buFont typeface="Arial" panose="020B0604020202020204" pitchFamily="34" charset="0"/>
              <a:buChar char="•"/>
            </a:pPr>
            <a:r>
              <a:rPr lang="en-US" b="0"/>
              <a:t>The maximum size of the result-set cache is 1TB</a:t>
            </a:r>
          </a:p>
          <a:p>
            <a:pPr marL="171450" indent="-171450">
              <a:buFont typeface="Arial" panose="020B0604020202020204" pitchFamily="34" charset="0"/>
              <a:buChar char="•"/>
            </a:pPr>
            <a:r>
              <a:rPr lang="en-US"/>
              <a:t>Query results are persisted for a maximum of 48 hours but can be evicted earlier to save space based on the least recently used result</a:t>
            </a:r>
          </a:p>
          <a:p>
            <a:pPr marL="171450" indent="-171450">
              <a:buFont typeface="Arial" panose="020B0604020202020204" pitchFamily="34" charset="0"/>
              <a:buChar char="•"/>
            </a:pPr>
            <a:r>
              <a:rPr lang="en-US"/>
              <a:t>Disabled on DW by default unless turned on at a session level or the entire database level</a:t>
            </a:r>
          </a:p>
          <a:p>
            <a:pPr marL="171450" indent="-171450">
              <a:buFont typeface="Arial" panose="020B0604020202020204" pitchFamily="34" charset="0"/>
              <a:buChar char="•"/>
            </a:pPr>
            <a:r>
              <a:rPr lang="en-US"/>
              <a:t>Additional storage costs are incurred by caching query result sets</a:t>
            </a:r>
          </a:p>
          <a:p>
            <a:pPr marL="171450" indent="-171450">
              <a:buFont typeface="Arial" panose="020B0604020202020204" pitchFamily="34" charset="0"/>
              <a:buChar char="•"/>
            </a:pPr>
            <a:r>
              <a:rPr lang="en-US"/>
              <a:t>Check the </a:t>
            </a:r>
            <a:r>
              <a:rPr lang="en-US" b="1" err="1"/>
              <a:t>is_result_set_caching</a:t>
            </a:r>
            <a:r>
              <a:rPr lang="en-US" b="1"/>
              <a:t> </a:t>
            </a:r>
            <a:r>
              <a:rPr lang="en-US" b="0"/>
              <a:t>column in the </a:t>
            </a:r>
            <a:r>
              <a:rPr lang="en-US" b="1" err="1"/>
              <a:t>sys.databases</a:t>
            </a:r>
            <a:r>
              <a:rPr lang="en-US" b="0"/>
              <a:t> DMV to show the result-set caching setting for a database</a:t>
            </a:r>
          </a:p>
          <a:p>
            <a:pPr marL="171450" indent="-171450">
              <a:buFont typeface="Arial" panose="020B0604020202020204" pitchFamily="34" charset="0"/>
              <a:buChar char="•"/>
            </a:pPr>
            <a:r>
              <a:rPr lang="en-US" b="0"/>
              <a:t>Users can tell if a query was executed with a result cache hit or miss by querying </a:t>
            </a:r>
            <a:r>
              <a:rPr lang="en-US" b="1" err="1"/>
              <a:t>sys.pdw_request_steps</a:t>
            </a:r>
            <a:r>
              <a:rPr lang="en-US" b="1"/>
              <a:t> </a:t>
            </a:r>
            <a:r>
              <a:rPr lang="en-US" b="0"/>
              <a:t>for commands where value is like </a:t>
            </a:r>
            <a:r>
              <a:rPr lang="en-US" b="1"/>
              <a:t>‘%</a:t>
            </a:r>
            <a:r>
              <a:rPr lang="en-US" b="1" err="1"/>
              <a:t>DWResultCacheDb</a:t>
            </a:r>
            <a:r>
              <a:rPr lang="en-US" b="1"/>
              <a:t>%’</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626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Current Limitations:</a:t>
            </a:r>
          </a:p>
          <a:p>
            <a:pPr marL="171450" indent="-171450">
              <a:buFont typeface="Arial" panose="020B0604020202020204" pitchFamily="34" charset="0"/>
              <a:buChar char="•"/>
            </a:pPr>
            <a:r>
              <a:rPr lang="en-US" b="0"/>
              <a:t>If MIN/MAX aggregates are used in the SELECT list, the indexed view will automatically be disabled when UPDATE and DELETE occur in the referenced base tables. Run ALTER INDEX with REBUILD to re-enable the indexed view</a:t>
            </a:r>
          </a:p>
          <a:p>
            <a:pPr marL="171450" indent="-171450">
              <a:buFont typeface="Arial" panose="020B0604020202020204" pitchFamily="34" charset="0"/>
              <a:buChar char="•"/>
            </a:pPr>
            <a:r>
              <a:rPr lang="en-US" b="0"/>
              <a:t>Only INNER JOIN is supported</a:t>
            </a:r>
          </a:p>
          <a:p>
            <a:pPr marL="171450" indent="-171450">
              <a:buFont typeface="Arial" panose="020B0604020202020204" pitchFamily="34" charset="0"/>
              <a:buChar char="•"/>
            </a:pPr>
            <a:r>
              <a:rPr lang="en-US" b="0"/>
              <a:t>Only HASH and ROUND_ROBIN distributions are supported</a:t>
            </a:r>
          </a:p>
          <a:p>
            <a:pPr marL="171450" indent="-171450">
              <a:buFont typeface="Arial" panose="020B0604020202020204" pitchFamily="34" charset="0"/>
              <a:buChar char="•"/>
            </a:pPr>
            <a:r>
              <a:rPr lang="en-US" b="0"/>
              <a:t>Only CLUSTERED COLUMNSTORE INDEX is supported</a:t>
            </a:r>
          </a:p>
          <a:p>
            <a:pPr marL="171450" indent="-171450">
              <a:buFont typeface="Arial" panose="020B0604020202020204" pitchFamily="34" charset="0"/>
              <a:buChar char="•"/>
            </a:pPr>
            <a:r>
              <a:rPr lang="en-US" b="0"/>
              <a:t>ALTER VIEW is not supported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932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35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355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438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61559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Formatting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0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As they offer the highest level of data compression and best overall query performance,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a:t>
            </a:r>
            <a:r>
              <a:rPr lang="en-US" sz="1200" b="0" i="0" u="none" strike="noStrike" kern="1200" dirty="0" err="1">
                <a:solidFill>
                  <a:schemeClr val="tx1"/>
                </a:solidFill>
                <a:effectLst/>
                <a:latin typeface="+mn-lt"/>
                <a:ea typeface="+mn-ea"/>
                <a:cs typeface="+mn-cs"/>
              </a:rPr>
              <a:t>columnstore</a:t>
            </a:r>
            <a:r>
              <a:rPr lang="en-US" sz="1200" b="0" i="0" u="none" strike="noStrike" kern="1200" dirty="0">
                <a:solidFill>
                  <a:schemeClr val="tx1"/>
                </a:solidFill>
                <a:effectLst/>
                <a:latin typeface="+mn-lt"/>
                <a:ea typeface="+mn-ea"/>
                <a:cs typeface="+mn-cs"/>
              </a:rPr>
              <a:t>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610289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66144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67</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9/15/2020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70</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endParaRPr lang="en-US" dirty="0">
              <a:hlinkClick r:id="rId4"/>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413104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536474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extLst>
                    <a:ext uri="{A12FA001-AC4F-418D-AE19-62706E023703}">
                      <ahyp:hlinkClr xmlns:ahyp="http://schemas.microsoft.com/office/drawing/2018/hyperlinkcolor" val="tx"/>
                    </a:ext>
                  </a:extLst>
                </a:hlinkClick>
              </a:rPr>
              <a:t>https://docs.microsoft.com/en-us/azure/synapse-analytics/security-baseline</a:t>
            </a:r>
            <a:r>
              <a:rPr lang="en-US" dirty="0"/>
              <a:t> for more details on the security baseline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8902205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A Managed workspace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within Azure Synapse Analytics can only be deployed when you create the Azure Synapse workspace.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When you create your Azure Synapse workspace, you can choose to associate it to a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The </a:t>
            </a:r>
            <a:r>
              <a:rPr lang="en-US" sz="900" b="0" kern="1200" dirty="0" err="1">
                <a:solidFill>
                  <a:schemeClr val="tx1"/>
                </a:solidFill>
                <a:effectLst/>
                <a:latin typeface="Segoe UI Light" pitchFamily="34" charset="0"/>
                <a:ea typeface="+mn-ea"/>
                <a:cs typeface="+mn-cs"/>
              </a:rPr>
              <a:t>VNet</a:t>
            </a:r>
            <a:r>
              <a:rPr lang="en-US" sz="900" b="0" kern="1200" dirty="0">
                <a:solidFill>
                  <a:schemeClr val="tx1"/>
                </a:solidFill>
                <a:effectLst/>
                <a:latin typeface="Segoe UI Light" pitchFamily="34" charset="0"/>
                <a:ea typeface="+mn-ea"/>
                <a:cs typeface="+mn-cs"/>
              </a:rPr>
              <a:t> associated with your workspace is managed by Azure Synapse. </a:t>
            </a:r>
            <a:r>
              <a:rPr lang="en-US" sz="900" b="0" i="1" kern="1200" dirty="0">
                <a:solidFill>
                  <a:schemeClr val="tx1"/>
                </a:solidFill>
                <a:effectLst/>
                <a:latin typeface="Segoe UI Light" pitchFamily="34" charset="0"/>
                <a:ea typeface="+mn-ea"/>
                <a:cs typeface="+mn-cs"/>
              </a:rPr>
              <a:t>This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 is called a Managed workspace </a:t>
            </a:r>
            <a:r>
              <a:rPr lang="en-US" sz="900" b="0" i="1" kern="1200" dirty="0" err="1">
                <a:solidFill>
                  <a:schemeClr val="tx1"/>
                </a:solidFill>
                <a:effectLst/>
                <a:latin typeface="Segoe UI Light" pitchFamily="34" charset="0"/>
                <a:ea typeface="+mn-ea"/>
                <a:cs typeface="+mn-cs"/>
              </a:rPr>
              <a:t>Vnet</a:t>
            </a:r>
            <a:r>
              <a:rPr lang="en-US" sz="900" b="0" i="1" kern="1200" dirty="0">
                <a:solidFill>
                  <a:schemeClr val="tx1"/>
                </a:solidFill>
                <a:effectLst/>
                <a:latin typeface="Segoe UI Light" pitchFamily="34" charset="0"/>
                <a:ea typeface="+mn-ea"/>
                <a:cs typeface="+mn-cs"/>
              </a:rPr>
              <a:t>.</a:t>
            </a:r>
          </a:p>
          <a:p>
            <a:pPr marL="0" indent="0">
              <a:buNone/>
            </a:pPr>
            <a:r>
              <a:rPr lang="en-US" sz="900" dirty="0"/>
              <a:t>Benefits</a:t>
            </a:r>
          </a:p>
          <a:p>
            <a:pPr marL="171450" indent="-171450">
              <a:buFont typeface="Arial" panose="020B0604020202020204" pitchFamily="34" charset="0"/>
              <a:buChar char="•"/>
            </a:pPr>
            <a:r>
              <a:rPr lang="en-US" sz="900" dirty="0"/>
              <a:t>With a Managed workspace Virtual Network you can offload the burden of managing the Virtual Network to Azure Synapse.</a:t>
            </a:r>
          </a:p>
          <a:p>
            <a:pPr marL="171450" indent="-171450">
              <a:buFont typeface="Arial" panose="020B0604020202020204" pitchFamily="34" charset="0"/>
              <a:buChar char="•"/>
            </a:pPr>
            <a:r>
              <a:rPr lang="en-US" sz="900" dirty="0"/>
              <a:t>You don't have to configure inbound NSG rules on your own Virtual Networks to allow Azure Synapse management traffic to enter your Virtual Network. Misconfiguration of these NSG rules causes service disruption for customers.</a:t>
            </a:r>
          </a:p>
          <a:p>
            <a:pPr marL="171450" indent="-171450">
              <a:buFont typeface="Arial" panose="020B0604020202020204" pitchFamily="34" charset="0"/>
              <a:buChar char="•"/>
            </a:pPr>
            <a:r>
              <a:rPr lang="en-US" sz="900" dirty="0"/>
              <a:t>You don't need to create a subnet for your Spark clusters based on peak load.</a:t>
            </a:r>
          </a:p>
          <a:p>
            <a:pPr marL="171450" indent="-171450">
              <a:buFont typeface="Arial" panose="020B0604020202020204" pitchFamily="34" charset="0"/>
              <a:buChar char="•"/>
            </a:pPr>
            <a:r>
              <a:rPr lang="en-US" sz="900" dirty="0"/>
              <a:t>Managed workspace Virtual Network along with Managed private endpoints protects against data exfiltration. You can only create Managed private endpoints in a workspace that has a Managed workspace Virtual Network associated with it.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1" kern="1200" dirty="0">
              <a:solidFill>
                <a:schemeClr val="tx1"/>
              </a:solidFill>
              <a:effectLst/>
              <a:latin typeface="Segoe UI Light" pitchFamily="34" charset="0"/>
              <a:ea typeface="+mn-ea"/>
              <a:cs typeface="+mn-cs"/>
            </a:endParaRPr>
          </a:p>
          <a:p>
            <a:endParaRPr lang="en-US" sz="70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5514725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Managed private endpoints are private endpoints created in the Managed workspace Microsoft Azure Virtual Network establishing a private link to Azure resources. Azure Synapse manages these private endpoints on your behalf.</a:t>
            </a:r>
          </a:p>
          <a:p>
            <a:pPr marL="171450" indent="-171450">
              <a:buFont typeface="Arial" panose="020B0604020202020204" pitchFamily="34" charset="0"/>
              <a:buChar char="•"/>
            </a:pPr>
            <a:endParaRPr lang="en-US" sz="900" b="0" dirty="0"/>
          </a:p>
          <a:p>
            <a:pPr marL="171450" indent="-171450">
              <a:buFont typeface="Arial" panose="020B0604020202020204" pitchFamily="34" charset="0"/>
              <a:buChar char="•"/>
            </a:pPr>
            <a:r>
              <a:rPr lang="en-US" sz="900" b="0" dirty="0"/>
              <a:t>Only supported in Azure Synapse workspaces with a Managed workspace Virtual Network</a:t>
            </a:r>
          </a:p>
          <a:p>
            <a:pPr marL="171450" indent="-171450">
              <a:buFont typeface="Arial" panose="020B0604020202020204" pitchFamily="34" charset="0"/>
              <a:buChar char="•"/>
            </a:pPr>
            <a:r>
              <a:rPr lang="en-US" sz="900" b="0" dirty="0"/>
              <a:t>Initially created in a “Pending” state in Azure Synapse, initiates an approval workflow, and can be approved/rejected by the Private link resource owner. </a:t>
            </a:r>
          </a:p>
          <a:p>
            <a:pPr marL="171450" indent="-171450">
              <a:buFont typeface="Arial" panose="020B0604020202020204" pitchFamily="34" charset="0"/>
              <a:buChar char="•"/>
            </a:pPr>
            <a:r>
              <a:rPr lang="en-US" sz="900" b="0" dirty="0"/>
              <a:t>Only a Managed private endpoint in an </a:t>
            </a:r>
            <a:r>
              <a:rPr lang="en-US" sz="900" b="0" dirty="0">
                <a:solidFill>
                  <a:srgbClr val="C00000"/>
                </a:solidFill>
              </a:rPr>
              <a:t>approved</a:t>
            </a:r>
            <a:r>
              <a:rPr lang="en-US" sz="900" b="0" dirty="0"/>
              <a:t> state can send traffic to a given private link resource.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636039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5533685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this article to learn how to create private </a:t>
            </a:r>
            <a:r>
              <a:rPr lang="en-US" dirty="0" err="1"/>
              <a:t>endpoins</a:t>
            </a:r>
            <a:r>
              <a:rPr lang="en-US" dirty="0"/>
              <a:t> to your Azure </a:t>
            </a:r>
            <a:r>
              <a:rPr lang="en-US"/>
              <a:t>Synapse workspace: </a:t>
            </a:r>
            <a:r>
              <a:rPr lang="en-US">
                <a:hlinkClick r:id="rId3"/>
              </a:rPr>
              <a:t>https://docs.microsoft.com/en-us/azure/synapse-analytics/security/how-to-connect-to-workspace-with-private-links</a:t>
            </a:r>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050630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10959741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9/15/2020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7684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90</a:t>
            </a:fld>
            <a:endParaRPr lang="en-US"/>
          </a:p>
        </p:txBody>
      </p:sp>
    </p:spTree>
    <p:extLst>
      <p:ext uri="{BB962C8B-B14F-4D97-AF65-F5344CB8AC3E}">
        <p14:creationId xmlns:p14="http://schemas.microsoft.com/office/powerpoint/2010/main" val="737734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PERFORMANCE for both! A well designed and optimized Azure Synapse can blow away the competition but falling prey to common performance pitfalls can hurt our chances.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9C601B9-5273-467A-8E48-EC9939578C8F}" type="datetime8">
              <a:rPr lang="en-US" smtClean="0"/>
              <a:t>9/15/2020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53543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distributed table appears as a single table, but the rows are actually stored across 60 distributions. The rows are distributed with a hash or round-robin algorithm.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Hash distributed</a:t>
            </a:r>
          </a:p>
          <a:p>
            <a:r>
              <a:rPr lang="en-US" sz="1200" b="0" i="0" kern="1200" dirty="0">
                <a:solidFill>
                  <a:schemeClr val="tx1"/>
                </a:solidFill>
                <a:effectLst/>
                <a:latin typeface="+mn-lt"/>
                <a:ea typeface="+mn-ea"/>
                <a:cs typeface="+mn-cs"/>
              </a:rPr>
              <a:t>A hash-distributed table distributes table rows across the Compute nodes by using a deterministic hash function to assign each row to one </a:t>
            </a:r>
            <a:r>
              <a:rPr lang="en-US" sz="1200" b="0" i="0" u="sng" kern="1200" dirty="0">
                <a:solidFill>
                  <a:schemeClr val="tx1"/>
                </a:solidFill>
                <a:effectLst/>
                <a:latin typeface="+mn-lt"/>
                <a:ea typeface="+mn-ea"/>
                <a:cs typeface="+mn-cs"/>
                <a:hlinkClick r:id="rId3"/>
              </a:rPr>
              <a:t>distribution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r>
              <a:rPr lang="en-US" sz="1200" b="0" i="0" kern="1200" dirty="0">
                <a:solidFill>
                  <a:schemeClr val="tx1"/>
                </a:solidFill>
                <a:effectLst/>
                <a:latin typeface="+mn-lt"/>
                <a:ea typeface="+mn-ea"/>
                <a:cs typeface="+mn-cs"/>
              </a:rPr>
              <a:t>Hash-distributed tables work well for large fact tables in a star schema. They can have very large numbers of rows and still achieve high performance. There are, of course, some design considerations that help you to get the performance the distributed system is designed to provide. Choosing a good distribution column is one such consideration that is described in this article.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hash-distributed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more than 2 GB.</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has frequent insert, update, and delete operations.</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Round-robin distributed</a:t>
            </a:r>
          </a:p>
          <a:p>
            <a:r>
              <a:rPr lang="en-US" sz="1200" b="0" i="0"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r>
              <a:rPr lang="en-US" sz="1200" b="0" i="0"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the round-robin distribution for your table in the following scenarios: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getting started as a simple starting point since it is the default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 obvious joining key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there is not good candidate column for hash distributing the table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table does not share a common join key with other tables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join is less significant than other joins in the query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the table is a temporary staging table</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1" i="0" kern="1200" dirty="0">
                <a:solidFill>
                  <a:schemeClr val="tx1"/>
                </a:solidFill>
                <a:effectLst/>
                <a:latin typeface="+mn-lt"/>
                <a:ea typeface="+mn-ea"/>
                <a:cs typeface="+mn-cs"/>
              </a:rPr>
              <a:t>Replicated Tables</a:t>
            </a:r>
          </a:p>
          <a:p>
            <a:r>
              <a:rPr lang="en-US" sz="1200" b="0" i="0"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a:p>
            <a:r>
              <a:rPr lang="en-US" sz="1200" b="0" i="0" kern="1200" dirty="0">
                <a:solidFill>
                  <a:schemeClr val="tx1"/>
                </a:solidFill>
                <a:effectLst/>
                <a:latin typeface="+mn-lt"/>
                <a:ea typeface="+mn-ea"/>
                <a:cs typeface="+mn-cs"/>
              </a:rPr>
              <a:t>Replicated tables work well for small dimension tables in a star schema. Dimension tables are usually of a size that makes it feasible to store and maintain multiple copies. Dimensions store descriptive data that changes slowly, such as customer name and address, and product details. The slowly changing nature of the data leads to fewer rebuilds of the replicated table.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Consider using a replicated table when: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size on disk is less than 2 GB, regardless of the number of rows. To find the size of a table, you can use the </a:t>
            </a:r>
            <a:r>
              <a:rPr lang="en-US" sz="1200" b="0" i="0" u="none" strike="noStrike" kern="1200" dirty="0">
                <a:solidFill>
                  <a:schemeClr val="tx1"/>
                </a:solidFill>
                <a:effectLst/>
                <a:latin typeface="+mn-lt"/>
                <a:ea typeface="+mn-ea"/>
                <a:cs typeface="+mn-cs"/>
                <a:hlinkClick r:id="rId4"/>
              </a:rPr>
              <a:t>DBCC PDW_SHOWSPACEUSED</a:t>
            </a:r>
            <a:r>
              <a:rPr lang="en-US" sz="1200" b="0" i="0" kern="1200" dirty="0">
                <a:solidFill>
                  <a:schemeClr val="tx1"/>
                </a:solidFill>
                <a:effectLst/>
                <a:latin typeface="+mn-lt"/>
                <a:ea typeface="+mn-ea"/>
                <a:cs typeface="+mn-cs"/>
              </a:rPr>
              <a:t> command: DBCC PDW_SHOWSPACEUSED('</a:t>
            </a:r>
            <a:r>
              <a:rPr lang="en-US" sz="1200" b="0" i="0" kern="1200" dirty="0" err="1">
                <a:solidFill>
                  <a:schemeClr val="tx1"/>
                </a:solidFill>
                <a:effectLst/>
                <a:latin typeface="+mn-lt"/>
                <a:ea typeface="+mn-ea"/>
                <a:cs typeface="+mn-cs"/>
              </a:rPr>
              <a:t>ReplTableCandidate</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 table is used in joins that would otherwise require data movement. When joining tables that are not distributed on the same column, such as a hash-distributed table to a round-robin table, data movement is required to complete the query. If one of the tables is small, consider a replicated table. We recommend using replicated tables instead of round-robin tables in most cases. To view data movement operations in query plans, use </a:t>
            </a:r>
            <a:r>
              <a:rPr lang="en-US" sz="1200" b="0" i="0" u="none" strike="noStrike" kern="1200" dirty="0" err="1">
                <a:solidFill>
                  <a:schemeClr val="tx1"/>
                </a:solidFill>
                <a:effectLst/>
                <a:latin typeface="+mn-lt"/>
                <a:ea typeface="+mn-ea"/>
                <a:cs typeface="+mn-cs"/>
                <a:hlinkClick r:id="rId5"/>
              </a:rPr>
              <a:t>sys.dm_pdw_request_steps</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BroadcastMoveOperation</a:t>
            </a:r>
            <a:r>
              <a:rPr lang="en-US" sz="1200" b="0" i="0" kern="1200" dirty="0">
                <a:solidFill>
                  <a:schemeClr val="tx1"/>
                </a:solidFill>
                <a:effectLst/>
                <a:latin typeface="+mn-lt"/>
                <a:ea typeface="+mn-ea"/>
                <a:cs typeface="+mn-cs"/>
              </a:rPr>
              <a:t> is the typical data movement operation that can be eliminated by using a replicated table.</a:t>
            </a:r>
          </a:p>
          <a:p>
            <a:endParaRPr lang="en-US" sz="1200" b="0" i="0" kern="1200" dirty="0">
              <a:solidFill>
                <a:schemeClr val="tx1"/>
              </a:solidFill>
              <a:effectLst/>
              <a:latin typeface="+mn-lt"/>
              <a:ea typeface="+mn-ea"/>
              <a:cs typeface="+mn-cs"/>
            </a:endParaRP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Source: https://docs.microsoft.com/en-us/azure/sql-data-warehouse/sql-data-warehouse-tables-distribute</a:t>
            </a:r>
          </a:p>
          <a:p>
            <a:pPr marL="0" indent="0">
              <a:buFont typeface="Arial" panose="020B0604020202020204" pitchFamily="34" charset="0"/>
              <a:buNone/>
            </a:pPr>
            <a:r>
              <a:rPr lang="en-US" sz="1200" b="0" i="0" kern="1200" dirty="0">
                <a:solidFill>
                  <a:schemeClr val="tx1"/>
                </a:solidFill>
                <a:effectLst/>
                <a:latin typeface="+mn-lt"/>
                <a:ea typeface="+mn-ea"/>
                <a:cs typeface="+mn-cs"/>
              </a:rPr>
              <a:t>https://docs.microsoft.com/en-us/azure/sql-data-warehouse/design-guidance-for-replicated-tables</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068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 are table partitions?</a:t>
            </a:r>
          </a:p>
          <a:p>
            <a:r>
              <a:rPr lang="en-US" sz="1200" b="0" i="0" kern="1200" dirty="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dirty="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dirty="0">
                <a:solidFill>
                  <a:schemeClr val="tx1"/>
                </a:solidFill>
                <a:effectLst/>
                <a:latin typeface="+mn-lt"/>
                <a:ea typeface="+mn-ea"/>
                <a:cs typeface="+mn-cs"/>
              </a:rPr>
              <a:t>Benefits to loads</a:t>
            </a:r>
          </a:p>
          <a:p>
            <a:r>
              <a:rPr lang="en-US" sz="1200" b="0" i="0" kern="1200" dirty="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dirty="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dirty="0">
                <a:solidFill>
                  <a:schemeClr val="tx1"/>
                </a:solidFill>
                <a:effectLst/>
                <a:latin typeface="+mn-lt"/>
                <a:ea typeface="+mn-ea"/>
                <a:cs typeface="+mn-cs"/>
              </a:rPr>
              <a:t>Benefits to queries</a:t>
            </a:r>
          </a:p>
          <a:p>
            <a:r>
              <a:rPr lang="en-US" sz="1200" b="0" i="0" kern="1200" dirty="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dirty="0">
                <a:solidFill>
                  <a:schemeClr val="tx1"/>
                </a:solidFill>
                <a:effectLst/>
                <a:latin typeface="+mn-lt"/>
                <a:ea typeface="+mn-ea"/>
                <a:cs typeface="+mn-cs"/>
              </a:rPr>
              <a:t>Sizing partitions</a:t>
            </a:r>
          </a:p>
          <a:p>
            <a:r>
              <a:rPr lang="en-US" sz="1200" b="0" i="0" kern="1200" dirty="0">
                <a:solidFill>
                  <a:schemeClr val="tx1"/>
                </a:solidFill>
                <a:effectLst/>
                <a:latin typeface="+mn-lt"/>
                <a:ea typeface="+mn-ea"/>
                <a:cs typeface="+mn-cs"/>
              </a:rPr>
              <a:t>While partitioning can be used to improve performance some scenarios, creating a table with </a:t>
            </a:r>
            <a:r>
              <a:rPr lang="en-US" sz="1200" b="1" i="0" kern="1200" dirty="0">
                <a:solidFill>
                  <a:schemeClr val="tx1"/>
                </a:solidFill>
                <a:effectLst/>
                <a:latin typeface="+mn-lt"/>
                <a:ea typeface="+mn-ea"/>
                <a:cs typeface="+mn-cs"/>
              </a:rPr>
              <a:t>too many</a:t>
            </a:r>
            <a:r>
              <a:rPr lang="en-US" sz="1200" b="0" i="0" kern="1200" dirty="0">
                <a:solidFill>
                  <a:schemeClr val="tx1"/>
                </a:solidFill>
                <a:effectLst/>
                <a:latin typeface="+mn-lt"/>
                <a:ea typeface="+mn-ea"/>
                <a:cs typeface="+mn-cs"/>
              </a:rPr>
              <a:t> partitions can hurt performance under some circumstances. These concerns are especially true for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dirty="0">
                <a:solidFill>
                  <a:schemeClr val="tx1"/>
                </a:solidFill>
                <a:effectLst/>
                <a:latin typeface="+mn-lt"/>
                <a:ea typeface="+mn-ea"/>
                <a:cs typeface="+mn-cs"/>
              </a:rPr>
              <a:t>When creating partitions on </a:t>
            </a:r>
            <a:r>
              <a:rPr lang="en-US" sz="1200" b="1" i="0" kern="1200" dirty="0">
                <a:solidFill>
                  <a:schemeClr val="tx1"/>
                </a:solidFill>
                <a:effectLst/>
                <a:latin typeface="+mn-lt"/>
                <a:ea typeface="+mn-ea"/>
                <a:cs typeface="+mn-cs"/>
              </a:rPr>
              <a:t>clustered </a:t>
            </a:r>
            <a:r>
              <a:rPr lang="en-US" sz="1200" b="1"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dirty="0">
                <a:solidFill>
                  <a:schemeClr val="tx1"/>
                </a:solidFill>
                <a:effectLst/>
                <a:latin typeface="+mn-lt"/>
                <a:ea typeface="+mn-ea"/>
                <a:cs typeface="+mn-cs"/>
                <a:hlinkClick r:id="rId3"/>
              </a:rPr>
              <a:t>Indexing</a:t>
            </a:r>
            <a:r>
              <a:rPr lang="en-US" sz="1200" b="0" i="0" kern="1200" dirty="0">
                <a:solidFill>
                  <a:schemeClr val="tx1"/>
                </a:solidFill>
                <a:effectLst/>
                <a:latin typeface="+mn-lt"/>
                <a:ea typeface="+mn-ea"/>
                <a:cs typeface="+mn-cs"/>
              </a:rPr>
              <a:t> article, which includes queries that can assess the quality of cluster </a:t>
            </a:r>
            <a:r>
              <a:rPr lang="en-US" sz="1200" b="0" i="0" kern="1200" dirty="0" err="1">
                <a:solidFill>
                  <a:schemeClr val="tx1"/>
                </a:solidFill>
                <a:effectLst/>
                <a:latin typeface="+mn-lt"/>
                <a:ea typeface="+mn-ea"/>
                <a:cs typeface="+mn-cs"/>
              </a:rPr>
              <a:t>columnstore</a:t>
            </a:r>
            <a:r>
              <a:rPr lang="en-US" sz="1200" b="0" i="0" kern="1200" dirty="0">
                <a:solidFill>
                  <a:schemeClr val="tx1"/>
                </a:solidFill>
                <a:effectLst/>
                <a:latin typeface="+mn-lt"/>
                <a:ea typeface="+mn-ea"/>
                <a:cs typeface="+mn-cs"/>
              </a:rPr>
              <a:t> indexes.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Source: https://docs.microsoft.com/en-us/azure/sql-data-warehouse/sql-data-warehouse-tables-partition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3934720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5678577"/>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88947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1742845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56314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30" r:id="rId37"/>
    <p:sldLayoutId id="2147483731" r:id="rId38"/>
    <p:sldLayoutId id="2147483732" r:id="rId39"/>
    <p:sldLayoutId id="2147483733" r:id="rId40"/>
    <p:sldLayoutId id="2147483734"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0.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26B0_6AEAD6B2.xml"/><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2747_A593D1.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4F8_D9C1DCB8.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microsoft.com/office/2018/10/relationships/comments" Target="../comments/modernComment_26C7_B049E02B.xml"/><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6" Type="http://schemas.openxmlformats.org/officeDocument/2006/relationships/hyperlink" Target="https://github.com/solliancenet/data-ai-technical-bootcamp/blob/master/day-01/activity01-data-lake-design-and-security-considerations.md" TargetMode="External"/><Relationship Id="rId1" Type="http://schemas.openxmlformats.org/officeDocument/2006/relationships/slideLayout" Target="../slideLayouts/slideLayout4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 Type="http://schemas.openxmlformats.org/officeDocument/2006/relationships/slideLayout" Target="../slideLayouts/slideLayout4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50.png"/><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66.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48.xml.rels><?xml version="1.0" encoding="UTF-8" standalone="yes"?>
<Relationships xmlns="http://schemas.openxmlformats.org/package/2006/relationships"><Relationship Id="rId3" Type="http://schemas.microsoft.com/office/2018/10/relationships/comments" Target="../comments/modernComment_7BBF54FA_BE09012E.xml"/><Relationship Id="rId2" Type="http://schemas.openxmlformats.org/officeDocument/2006/relationships/notesSlide" Target="../notesSlides/notesSlide34.xm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2710_B3691719.xml"/><Relationship Id="rId2" Type="http://schemas.openxmlformats.org/officeDocument/2006/relationships/notesSlide" Target="../notesSlides/notesSlide35.xml"/><Relationship Id="rId1" Type="http://schemas.openxmlformats.org/officeDocument/2006/relationships/slideLayout" Target="../slideLayouts/slideLayout66.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712_FF74EDD6.xml"/><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5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microsoft.com/office/2018/10/relationships/comments" Target="../comments/modernComment_10D_0.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726_17CA2F24.xml"/><Relationship Id="rId2" Type="http://schemas.openxmlformats.org/officeDocument/2006/relationships/notesSlide" Target="../notesSlides/notesSlide39.xml"/><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microsoft.com/office/2018/10/relationships/comments" Target="../comments/modernComment_14E_F5F761DB.xml"/><Relationship Id="rId2" Type="http://schemas.openxmlformats.org/officeDocument/2006/relationships/notesSlide" Target="../notesSlides/notesSlide41.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69.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6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69.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 Type="http://schemas.openxmlformats.org/officeDocument/2006/relationships/slideLayout" Target="../slideLayouts/slideLayout4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65.xml"/><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0.xml"/><Relationship Id="rId1" Type="http://schemas.openxmlformats.org/officeDocument/2006/relationships/tags" Target="../tags/tag5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2.xml"/><Relationship Id="rId1" Type="http://schemas.openxmlformats.org/officeDocument/2006/relationships/tags" Target="../tags/tag52.xml"/><Relationship Id="rId4" Type="http://schemas.openxmlformats.org/officeDocument/2006/relationships/image" Target="../media/image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39.xml"/><Relationship Id="rId5" Type="http://schemas.openxmlformats.org/officeDocument/2006/relationships/image" Target="../media/image82.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39.xml"/><Relationship Id="rId4" Type="http://schemas.openxmlformats.org/officeDocument/2006/relationships/image" Target="../media/image84.png"/></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76.svg"/></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76.svg"/></Relationships>
</file>

<file path=ppt/slides/_rels/slide8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75.png"/><Relationship Id="rId7"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9.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76.svg"/><Relationship Id="rId9" Type="http://schemas.openxmlformats.org/officeDocument/2006/relationships/image" Target="../media/image93.sv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9.xml"/><Relationship Id="rId1" Type="http://schemas.openxmlformats.org/officeDocument/2006/relationships/tags" Target="../tags/tag53.xml"/></Relationships>
</file>

<file path=ppt/slides/_rels/slide8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8.xml"/><Relationship Id="rId1" Type="http://schemas.openxmlformats.org/officeDocument/2006/relationships/slideLayout" Target="../slideLayouts/slideLayout47.xml"/><Relationship Id="rId4" Type="http://schemas.openxmlformats.org/officeDocument/2006/relationships/image" Target="../media/image97.jpeg"/></Relationships>
</file>

<file path=ppt/slides/_rels/slide8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99.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98.png"/><Relationship Id="rId1" Type="http://schemas.openxmlformats.org/officeDocument/2006/relationships/slideLayout" Target="../slideLayouts/slideLayout4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svg"/></Relationships>
</file>

<file path=ppt/slides/_rels/slide8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9.xml"/><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png"/><Relationship Id="rId1" Type="http://schemas.openxmlformats.org/officeDocument/2006/relationships/slideLayout" Target="../slideLayouts/slideLayout48.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6.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65.xml"/></Relationships>
</file>

<file path=ppt/slides/_rels/slide91.xml.rels><?xml version="1.0" encoding="UTF-8" standalone="yes"?>
<Relationships xmlns="http://schemas.openxmlformats.org/package/2006/relationships"><Relationship Id="rId3" Type="http://schemas.openxmlformats.org/officeDocument/2006/relationships/hyperlink" Target="https://aka.ms/BC_EMEA_Day2" TargetMode="External"/><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 Id="rId5" Type="http://schemas.openxmlformats.org/officeDocument/2006/relationships/image" Target="../media/image102.png"/><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2</a:t>
            </a:r>
          </a:p>
        </p:txBody>
      </p:sp>
    </p:spTree>
    <p:custDataLst>
      <p:tags r:id="rId1"/>
    </p:custDataLst>
    <p:extLst>
      <p:ext uri="{BB962C8B-B14F-4D97-AF65-F5344CB8AC3E}">
        <p14:creationId xmlns:p14="http://schemas.microsoft.com/office/powerpoint/2010/main" val="20181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6469510" y="1022404"/>
            <a:ext cx="6218424" cy="5506505"/>
          </a:xfrm>
          <a:prstGeom prst="rect">
            <a:avLst/>
          </a:prstGeom>
          <a:ln>
            <a:solidFill>
              <a:schemeClr val="bg2">
                <a:lumMod val="50000"/>
              </a:schemeClr>
            </a:solidFill>
          </a:ln>
        </p:spPr>
        <p:txBody>
          <a:bodyPr wrap="square">
            <a:spAutoFit/>
          </a:bodyPr>
          <a:lstStyle/>
          <a:p>
            <a:pPr defTabSz="914225">
              <a:spcAft>
                <a:spcPts val="600"/>
              </a:spcAft>
              <a:defRPr/>
            </a:pPr>
            <a:r>
              <a:rPr lang="en-US" sz="1765">
                <a:solidFill>
                  <a:srgbClr val="0000FF"/>
                </a:solidFill>
                <a:latin typeface="Calibri" panose="020F0502020204030204" pitchFamily="34" charset="0"/>
                <a:cs typeface="Calibri" panose="020F0502020204030204" pitchFamily="34" charset="0"/>
              </a:rPr>
              <a:t>CREATE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TABLE</a:t>
            </a: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partitionedOrderTable</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INT</a:t>
            </a:r>
            <a:r>
              <a:rPr lang="en-US" sz="1765">
                <a:solidFill>
                  <a:srgbClr val="000000"/>
                </a:solidFill>
                <a:latin typeface="Calibri" panose="020F0502020204030204" pitchFamily="34" charset="0"/>
                <a:cs typeface="Calibri" panose="020F0502020204030204" pitchFamily="34" charset="0"/>
              </a:rPr>
              <a:t> NOT NULL</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Date     </a:t>
            </a:r>
            <a:r>
              <a:rPr lang="en-US" sz="1765" err="1">
                <a:solidFill>
                  <a:srgbClr val="0000FF"/>
                </a:solidFill>
                <a:latin typeface="Calibri" panose="020F0502020204030204" pitchFamily="34" charset="0"/>
                <a:cs typeface="Calibri" panose="020F0502020204030204" pitchFamily="34" charset="0"/>
              </a:rPr>
              <a:t>DATE</a:t>
            </a:r>
            <a:r>
              <a:rPr lang="en-US" sz="1765">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Name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000000"/>
                </a:solidFill>
                <a:latin typeface="Calibri" panose="020F0502020204030204" pitchFamily="34" charset="0"/>
                <a:cs typeface="Calibri" panose="020F0502020204030204" pitchFamily="34" charset="0"/>
              </a:rPr>
              <a:t>    Country  </a:t>
            </a:r>
            <a:r>
              <a:rPr lang="en-US" sz="1765">
                <a:solidFill>
                  <a:srgbClr val="0000FF"/>
                </a:solidFill>
                <a:latin typeface="Calibri" panose="020F0502020204030204" pitchFamily="34" charset="0"/>
                <a:cs typeface="Calibri" panose="020F0502020204030204" pitchFamily="34" charset="0"/>
              </a:rPr>
              <a:t>VARCHAR</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2</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765">
                <a:solidFill>
                  <a:srgbClr val="80808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WITH</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FF"/>
                </a:solidFill>
                <a:latin typeface="Calibri" panose="020F0502020204030204" pitchFamily="34" charset="0"/>
                <a:cs typeface="Calibri" panose="020F0502020204030204" pitchFamily="34" charset="0"/>
              </a:rPr>
              <a:t>    CLUSTERED</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COLUMNSTORE</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INDEX</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DISTRIBUTION</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HASH</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a:t>
            </a:r>
            <a:r>
              <a:rPr lang="en-US" sz="1765" err="1">
                <a:solidFill>
                  <a:srgbClr val="000000"/>
                </a:solidFill>
                <a:latin typeface="Calibri" panose="020F0502020204030204" pitchFamily="34" charset="0"/>
                <a:cs typeface="Calibri" panose="020F0502020204030204" pitchFamily="34" charset="0"/>
              </a:rPr>
              <a:t>OrderId</a:t>
            </a:r>
            <a:r>
              <a:rPr lang="en-US" sz="1765">
                <a:solidFill>
                  <a:srgbClr val="000000"/>
                </a:solidFill>
                <a:latin typeface="Calibri" panose="020F0502020204030204" pitchFamily="34" charset="0"/>
                <a:cs typeface="Calibri" panose="020F0502020204030204" pitchFamily="34" charset="0"/>
              </a:rPr>
              <a:t>]</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FF"/>
                </a:solidFill>
                <a:latin typeface="Calibri" panose="020F0502020204030204" pitchFamily="34" charset="0"/>
                <a:cs typeface="Calibri" panose="020F0502020204030204" pitchFamily="34" charset="0"/>
              </a:rPr>
              <a:t>    PARTITION </a:t>
            </a:r>
            <a:r>
              <a:rPr lang="en-US" sz="1765">
                <a:solidFill>
                  <a:srgbClr val="808080"/>
                </a:solidFill>
                <a:latin typeface="Calibri" panose="020F0502020204030204" pitchFamily="34" charset="0"/>
                <a:cs typeface="Calibri" panose="020F0502020204030204" pitchFamily="34" charset="0"/>
              </a:rPr>
              <a:t>(</a:t>
            </a:r>
            <a:r>
              <a:rPr lang="en-US" sz="1765">
                <a:solidFill>
                  <a:srgbClr val="000000"/>
                </a:solidFill>
                <a:latin typeface="Calibri" panose="020F0502020204030204" pitchFamily="34" charset="0"/>
                <a:cs typeface="Calibri" panose="020F0502020204030204" pitchFamily="34" charset="0"/>
              </a:rPr>
              <a:t>   </a:t>
            </a:r>
          </a:p>
          <a:p>
            <a:pPr defTabSz="914225">
              <a:defRPr/>
            </a:pPr>
            <a:r>
              <a:rPr lang="en-US" sz="1765">
                <a:solidFill>
                  <a:srgbClr val="000000"/>
                </a:solidFill>
                <a:latin typeface="Calibri" panose="020F0502020204030204" pitchFamily="34" charset="0"/>
                <a:cs typeface="Calibri" panose="020F0502020204030204" pitchFamily="34" charset="0"/>
              </a:rPr>
              <a:t>    [Date] </a:t>
            </a:r>
            <a:r>
              <a:rPr lang="en-US" sz="1765">
                <a:solidFill>
                  <a:srgbClr val="0000FF"/>
                </a:solidFill>
                <a:latin typeface="Calibri" panose="020F0502020204030204" pitchFamily="34" charset="0"/>
                <a:cs typeface="Calibri" panose="020F0502020204030204" pitchFamily="34" charset="0"/>
              </a:rPr>
              <a:t>RANGE</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RIGHT</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FOR</a:t>
            </a:r>
            <a:r>
              <a:rPr lang="en-US" sz="1765">
                <a:solidFill>
                  <a:srgbClr val="000000"/>
                </a:solidFill>
                <a:latin typeface="Calibri" panose="020F0502020204030204" pitchFamily="34" charset="0"/>
                <a:cs typeface="Calibri" panose="020F0502020204030204" pitchFamily="34" charset="0"/>
              </a:rPr>
              <a:t> </a:t>
            </a:r>
            <a:r>
              <a:rPr lang="en-US" sz="1765">
                <a:solidFill>
                  <a:srgbClr val="0000FF"/>
                </a:solidFill>
                <a:latin typeface="Calibri" panose="020F0502020204030204" pitchFamily="34" charset="0"/>
                <a:cs typeface="Calibri" panose="020F0502020204030204" pitchFamily="34" charset="0"/>
              </a:rPr>
              <a:t>VALUES</a:t>
            </a:r>
            <a:r>
              <a:rPr lang="en-US" sz="1765">
                <a:solidFill>
                  <a:srgbClr val="000000"/>
                </a:solidFill>
                <a:latin typeface="Calibri" panose="020F0502020204030204" pitchFamily="34" charset="0"/>
                <a:cs typeface="Calibri" panose="020F0502020204030204" pitchFamily="34" charset="0"/>
              </a:rPr>
              <a:t> </a:t>
            </a: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000000"/>
                </a:solidFill>
                <a:latin typeface="Calibri" panose="020F0502020204030204" pitchFamily="34" charset="0"/>
                <a:cs typeface="Calibri" panose="020F0502020204030204" pitchFamily="34" charset="0"/>
              </a:rPr>
              <a:t>    </a:t>
            </a:r>
            <a:r>
              <a:rPr lang="en-US" sz="1765">
                <a:solidFill>
                  <a:srgbClr val="FF0000"/>
                </a:solidFill>
                <a:latin typeface="Calibri" panose="020F0502020204030204" pitchFamily="34" charset="0"/>
                <a:cs typeface="Calibri" panose="020F0502020204030204" pitchFamily="34" charset="0"/>
              </a:rPr>
              <a:t>'2000-01-01'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'2001-01-01'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'2002-01-01’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a:t>
            </a:r>
          </a:p>
          <a:p>
            <a:pPr defTabSz="914225">
              <a:defRPr/>
            </a:pPr>
            <a:r>
              <a:rPr lang="en-US" sz="1765">
                <a:solidFill>
                  <a:srgbClr val="FF0000"/>
                </a:solidFill>
                <a:latin typeface="Calibri" panose="020F0502020204030204" pitchFamily="34" charset="0"/>
                <a:cs typeface="Calibri" panose="020F0502020204030204" pitchFamily="34" charset="0"/>
              </a:rPr>
              <a:t>    '2003-01-01'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'2004-01-01'</a:t>
            </a:r>
            <a:r>
              <a:rPr lang="en-US" sz="1765">
                <a:solidFill>
                  <a:srgbClr val="808080"/>
                </a:solidFill>
                <a:latin typeface="Calibri" panose="020F0502020204030204" pitchFamily="34" charset="0"/>
                <a:cs typeface="Calibri" panose="020F0502020204030204" pitchFamily="34" charset="0"/>
              </a:rPr>
              <a:t>,</a:t>
            </a:r>
            <a:r>
              <a:rPr lang="en-US" sz="1765">
                <a:solidFill>
                  <a:srgbClr val="FF0000"/>
                </a:solidFill>
                <a:latin typeface="Calibri" panose="020F0502020204030204" pitchFamily="34" charset="0"/>
                <a:cs typeface="Calibri" panose="020F0502020204030204" pitchFamily="34" charset="0"/>
              </a:rPr>
              <a:t> '2005-01-01'</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  )</a:t>
            </a:r>
            <a:endParaRPr lang="en-US" sz="1765">
              <a:solidFill>
                <a:srgbClr val="000000"/>
              </a:solidFill>
              <a:latin typeface="Calibri" panose="020F0502020204030204" pitchFamily="34" charset="0"/>
              <a:cs typeface="Calibri" panose="020F0502020204030204" pitchFamily="34" charset="0"/>
            </a:endParaRPr>
          </a:p>
          <a:p>
            <a:pPr defTabSz="914225">
              <a:defRPr/>
            </a:pPr>
            <a:r>
              <a:rPr lang="en-US" sz="1765">
                <a:solidFill>
                  <a:srgbClr val="808080"/>
                </a:solidFill>
                <a:latin typeface="Calibri" panose="020F0502020204030204" pitchFamily="34" charset="0"/>
                <a:cs typeface="Calibri" panose="020F0502020204030204" pitchFamily="34" charset="0"/>
              </a:rPr>
              <a:t>);</a:t>
            </a:r>
            <a:endParaRPr lang="en-US" sz="1765">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27228" y="1120901"/>
            <a:ext cx="4905045" cy="6571158"/>
          </a:xfrm>
        </p:spPr>
        <p:txBody>
          <a:bodyPr/>
          <a:lstStyle/>
          <a:p>
            <a:r>
              <a:rPr lang="en-US" sz="1961">
                <a:solidFill>
                  <a:schemeClr val="tx2"/>
                </a:solidFill>
              </a:rPr>
              <a:t>Overview</a:t>
            </a:r>
          </a:p>
          <a:p>
            <a:pPr lvl="1">
              <a:spcBef>
                <a:spcPts val="600"/>
              </a:spcBef>
            </a:pPr>
            <a:r>
              <a:rPr lang="en-US" sz="1765"/>
              <a:t>Table partitions divide data into smaller groups</a:t>
            </a:r>
          </a:p>
          <a:p>
            <a:pPr lvl="1">
              <a:spcBef>
                <a:spcPts val="600"/>
              </a:spcBef>
            </a:pPr>
            <a:r>
              <a:rPr lang="en-US" sz="1765"/>
              <a:t>In most cases, partitions are created on a date column</a:t>
            </a:r>
          </a:p>
          <a:p>
            <a:pPr lvl="1">
              <a:spcBef>
                <a:spcPts val="600"/>
              </a:spcBef>
            </a:pPr>
            <a:r>
              <a:rPr lang="en-US" sz="1765"/>
              <a:t>Supported on all table types</a:t>
            </a:r>
          </a:p>
          <a:p>
            <a:pPr lvl="1">
              <a:spcBef>
                <a:spcPts val="600"/>
              </a:spcBef>
            </a:pPr>
            <a:r>
              <a:rPr lang="en-US" sz="1765"/>
              <a:t>RANGE RIGHT – Used for time partitions</a:t>
            </a:r>
          </a:p>
          <a:p>
            <a:pPr lvl="1">
              <a:spcBef>
                <a:spcPts val="600"/>
              </a:spcBef>
              <a:spcAft>
                <a:spcPts val="1200"/>
              </a:spcAft>
            </a:pPr>
            <a:r>
              <a:rPr lang="en-US" sz="1765"/>
              <a:t>RANGE LEFT – Used for number partitions</a:t>
            </a:r>
          </a:p>
          <a:p>
            <a:r>
              <a:rPr lang="en-US" sz="1961">
                <a:solidFill>
                  <a:schemeClr val="tx2"/>
                </a:solidFill>
              </a:rPr>
              <a:t>Benefits</a:t>
            </a:r>
          </a:p>
          <a:p>
            <a:pPr marL="280121" lvl="1" indent="-280121">
              <a:spcBef>
                <a:spcPts val="600"/>
              </a:spcBef>
              <a:buFont typeface="Arial" panose="020B0604020202020204" pitchFamily="34" charset="0"/>
              <a:buChar char="•"/>
            </a:pPr>
            <a:r>
              <a:rPr lang="en-US" sz="1765"/>
              <a:t>Improves efficiency and performance of loading and querying by limiting the scope to subset of data.</a:t>
            </a:r>
          </a:p>
          <a:p>
            <a:pPr marL="280121" lvl="1" indent="-280121">
              <a:spcBef>
                <a:spcPts val="600"/>
              </a:spcBef>
              <a:buFont typeface="Arial" panose="020B0604020202020204" pitchFamily="34" charset="0"/>
              <a:buChar char="•"/>
            </a:pPr>
            <a:r>
              <a:rPr lang="en-US" sz="1765"/>
              <a:t>Offers significant query performance enhancements where filtering on the partition key can eliminate unnecessary scans and eliminate IO.</a:t>
            </a:r>
          </a:p>
          <a:p>
            <a:endParaRPr lang="en-US" sz="1961"/>
          </a:p>
          <a:p>
            <a:endParaRPr lang="en-US" sz="1961"/>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a:xfrm>
            <a:off x="427229" y="223040"/>
            <a:ext cx="5220559" cy="739238"/>
          </a:xfrm>
        </p:spPr>
        <p:txBody>
          <a:bodyPr/>
          <a:lstStyle/>
          <a:p>
            <a:r>
              <a:rPr lang="en-US" dirty="0"/>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7F9ED6E6-0C37-41A6-8D58-48A5BA0A3BA6}"/>
              </a:ext>
            </a:extLst>
          </p:cNvPr>
          <p:cNvSpPr/>
          <p:nvPr/>
        </p:nvSpPr>
        <p:spPr bwMode="auto">
          <a:xfrm>
            <a:off x="3638543" y="1623702"/>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501355B-E46D-4FD3-B770-B747C425CED2}"/>
              </a:ext>
            </a:extLst>
          </p:cNvPr>
          <p:cNvSpPr/>
          <p:nvPr/>
        </p:nvSpPr>
        <p:spPr bwMode="auto">
          <a:xfrm>
            <a:off x="3531894" y="1726288"/>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0225" y="1947362"/>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dirty="0" err="1">
                          <a:solidFill>
                            <a:schemeClr val="bg1"/>
                          </a:solidFill>
                        </a:rPr>
                        <a:t>OrderId</a:t>
                      </a:r>
                      <a:endParaRPr lang="en-US" sz="900" dirty="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dirty="0">
                          <a:ln>
                            <a:noFill/>
                          </a:ln>
                          <a:effectLst/>
                          <a:uLnTx/>
                          <a:uFillTx/>
                        </a:rPr>
                        <a:t>93080</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dirty="0">
                          <a:ln>
                            <a:noFill/>
                          </a:ln>
                          <a:effectLst/>
                          <a:uLnTx/>
                          <a:uFillTx/>
                        </a:rPr>
                        <a:t>98015</a:t>
                      </a:r>
                      <a:endParaRPr lang="en-US" sz="10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970640"/>
            <a:ext cx="3202932" cy="305918"/>
          </a:xfrm>
        </p:spPr>
        <p:txBody>
          <a:bodyPr/>
          <a:lstStyle/>
          <a:p>
            <a:pPr>
              <a:spcBef>
                <a:spcPts val="600"/>
              </a:spcBef>
            </a:pPr>
            <a:r>
              <a:rPr lang="en-US" sz="1961">
                <a:solidFill>
                  <a:schemeClr val="tx2"/>
                </a:solidFill>
              </a:rPr>
              <a:t>Logical table structure</a:t>
            </a: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201443"/>
            <a:ext cx="11059709" cy="739238"/>
          </a:xfrm>
        </p:spPr>
        <p:txBody>
          <a:bodyPr/>
          <a:lstStyle/>
          <a:p>
            <a:r>
              <a:rPr lang="en-US" dirty="0"/>
              <a:t>Tables – Distributions &amp; Partitions</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203132" y="1054852"/>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443149" y="965844"/>
            <a:ext cx="4445699" cy="57661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961">
                <a:solidFill>
                  <a:schemeClr val="tx2"/>
                </a:solidFill>
                <a:latin typeface="Segoe UI Semibold"/>
              </a:rPr>
              <a:t>Physical data distribution</a:t>
            </a:r>
            <a:br>
              <a:rPr lang="en-US" sz="1961">
                <a:solidFill>
                  <a:schemeClr val="tx2"/>
                </a:solidFill>
                <a:latin typeface="Segoe UI Semibold"/>
              </a:rPr>
            </a:br>
            <a:r>
              <a:rPr lang="en-US" sz="1568">
                <a:solidFill>
                  <a:schemeClr val="tx2"/>
                </a:solidFill>
                <a:latin typeface="Segoe UI"/>
              </a:rPr>
              <a:t>( Hash distribution (</a:t>
            </a:r>
            <a:r>
              <a:rPr lang="en-US" sz="1568" err="1">
                <a:solidFill>
                  <a:schemeClr val="tx2"/>
                </a:solidFill>
                <a:latin typeface="Segoe UI"/>
              </a:rPr>
              <a:t>OrderId</a:t>
            </a:r>
            <a:r>
              <a:rPr lang="en-US" sz="1568">
                <a:solidFill>
                  <a:schemeClr val="tx2"/>
                </a:solidFill>
                <a:latin typeface="Segoe UI"/>
              </a:rPr>
              <a:t>), Date partitions )</a:t>
            </a:r>
          </a:p>
        </p:txBody>
      </p:sp>
      <p:sp>
        <p:nvSpPr>
          <p:cNvPr id="61" name="Rectangle 60">
            <a:extLst>
              <a:ext uri="{FF2B5EF4-FFF2-40B4-BE49-F238E27FC236}">
                <a16:creationId xmlns:a16="http://schemas.microsoft.com/office/drawing/2014/main" id="{AF48E644-1F01-4C92-9DAB-A04DEB8E4AA7}"/>
              </a:ext>
            </a:extLst>
          </p:cNvPr>
          <p:cNvSpPr/>
          <p:nvPr/>
        </p:nvSpPr>
        <p:spPr bwMode="auto">
          <a:xfrm>
            <a:off x="3443149" y="1838171"/>
            <a:ext cx="2921034" cy="4827883"/>
          </a:xfrm>
          <a:prstGeom prst="rect">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2" name="Table 61">
            <a:extLst>
              <a:ext uri="{FF2B5EF4-FFF2-40B4-BE49-F238E27FC236}">
                <a16:creationId xmlns:a16="http://schemas.microsoft.com/office/drawing/2014/main" id="{AB6886A1-13C0-4FF0-869D-294FD7491786}"/>
              </a:ext>
            </a:extLst>
          </p:cNvPr>
          <p:cNvGraphicFramePr>
            <a:graphicFrameLocks noGrp="1"/>
          </p:cNvGraphicFramePr>
          <p:nvPr/>
        </p:nvGraphicFramePr>
        <p:xfrm>
          <a:off x="3549328" y="2714009"/>
          <a:ext cx="2611680" cy="1426360"/>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6373">
                <a:tc>
                  <a:txBody>
                    <a:bodyPr/>
                    <a:lstStyle/>
                    <a:p>
                      <a:r>
                        <a:rPr lang="en-US" sz="800" dirty="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11-2-2018</a:t>
                      </a:r>
                    </a:p>
                  </a:txBody>
                  <a:tcPr marL="54471" marR="54471" marT="27235" marB="27235"/>
                </a:tc>
                <a:tc>
                  <a:txBody>
                    <a:bodyPr/>
                    <a:lstStyle/>
                    <a:p>
                      <a:r>
                        <a:rPr lang="en-US" sz="800" dirty="0"/>
                        <a:t>V</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176373">
                <a:tc>
                  <a:txBody>
                    <a:bodyPr/>
                    <a:lstStyle/>
                    <a:p>
                      <a:r>
                        <a:rPr lang="en-US" sz="800" dirty="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176373">
                <a:tc>
                  <a:txBody>
                    <a:bodyPr/>
                    <a:lstStyle/>
                    <a:p>
                      <a:r>
                        <a:rPr lang="en-US" sz="800" dirty="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176373">
                <a:tc>
                  <a:txBody>
                    <a:bodyPr/>
                    <a:lstStyle/>
                    <a:p>
                      <a:r>
                        <a:rPr lang="en-US" sz="800" dirty="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V</a:t>
                      </a:r>
                    </a:p>
                  </a:txBody>
                  <a:tcPr marL="54471" marR="54471" marT="27235" marB="27235"/>
                </a:tc>
                <a:tc>
                  <a:txBody>
                    <a:bodyPr/>
                    <a:lstStyle/>
                    <a:p>
                      <a:r>
                        <a:rPr lang="en-US" sz="800" dirty="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176373">
                <a:tc>
                  <a:txBody>
                    <a:bodyPr/>
                    <a:lstStyle/>
                    <a:p>
                      <a:r>
                        <a:rPr kumimoji="0" lang="en-US" sz="800" u="none" strike="noStrike" kern="1200" cap="none" spc="0" normalizeH="0" baseline="0" noProof="0">
                          <a:ln>
                            <a:noFill/>
                          </a:ln>
                          <a:effectLst/>
                          <a:uLnTx/>
                          <a:uFillTx/>
                        </a:rPr>
                        <a:t>82147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Q</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176373">
                <a:tc>
                  <a:txBody>
                    <a:bodyPr/>
                    <a:lstStyle/>
                    <a:p>
                      <a:r>
                        <a:rPr kumimoji="0" lang="en-US" sz="800" u="none" strike="noStrike" kern="1200" cap="none" spc="0" normalizeH="0" baseline="0" noProof="0">
                          <a:ln>
                            <a:noFill/>
                          </a:ln>
                          <a:effectLst/>
                          <a:uLnTx/>
                          <a:uFillTx/>
                        </a:rPr>
                        <a:t>86881</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800" u="none" strike="noStrike" kern="1200" cap="none" spc="0" normalizeH="0" baseline="0" noProof="0">
                          <a:ln>
                            <a:noFill/>
                          </a:ln>
                          <a:effectLst/>
                          <a:uLnTx/>
                          <a:uFillTx/>
                        </a:rPr>
                        <a:t>11-2-2018</a:t>
                      </a:r>
                      <a:endParaRPr lang="en-US" sz="800"/>
                    </a:p>
                  </a:txBody>
                  <a:tcPr marL="54471" marR="54471" marT="27235" marB="27235"/>
                </a:tc>
                <a:tc>
                  <a:txBody>
                    <a:bodyPr/>
                    <a:lstStyle/>
                    <a:p>
                      <a:r>
                        <a:rPr lang="en-US" sz="800"/>
                        <a:t>D</a:t>
                      </a:r>
                    </a:p>
                  </a:txBody>
                  <a:tcPr marL="54471" marR="54471" marT="27235" marB="27235"/>
                </a:tc>
                <a:tc>
                  <a:txBody>
                    <a:bodyPr/>
                    <a:lstStyle/>
                    <a:p>
                      <a:r>
                        <a:rPr lang="en-US" sz="800" dirty="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176373">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graphicFrame>
        <p:nvGraphicFramePr>
          <p:cNvPr id="63" name="Table 62">
            <a:extLst>
              <a:ext uri="{FF2B5EF4-FFF2-40B4-BE49-F238E27FC236}">
                <a16:creationId xmlns:a16="http://schemas.microsoft.com/office/drawing/2014/main" id="{63848878-742C-47D4-9636-0A0C38D787F3}"/>
              </a:ext>
            </a:extLst>
          </p:cNvPr>
          <p:cNvGraphicFramePr>
            <a:graphicFrameLocks noGrp="1"/>
          </p:cNvGraphicFramePr>
          <p:nvPr/>
        </p:nvGraphicFramePr>
        <p:xfrm>
          <a:off x="3549328" y="4429929"/>
          <a:ext cx="2611680" cy="1793963"/>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dirty="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r>
                        <a:rPr kumimoji="0" lang="en-US" sz="800" u="none" strike="noStrike" kern="1200" cap="none" spc="0" normalizeH="0" baseline="0" noProof="0" dirty="0">
                          <a:ln>
                            <a:noFill/>
                          </a:ln>
                          <a:effectLst/>
                          <a:uLnTx/>
                          <a:uFillTx/>
                        </a:rPr>
                        <a:t>93080</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R</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r>
                        <a:rPr kumimoji="0" lang="en-US" sz="800" u="none" strike="noStrike" kern="1200" cap="none" spc="0" normalizeH="0" baseline="0" noProof="0">
                          <a:ln>
                            <a:noFill/>
                          </a:ln>
                          <a:effectLst/>
                          <a:uLnTx/>
                          <a:uFillTx/>
                        </a:rPr>
                        <a:t>94156</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S</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r>
                        <a:rPr kumimoji="0" lang="en-US" sz="800" u="none" strike="noStrike" kern="1200" cap="none" spc="0" normalizeH="0" baseline="0" noProof="0">
                          <a:ln>
                            <a:noFill/>
                          </a:ln>
                          <a:effectLst/>
                          <a:uLnTx/>
                          <a:uFillTx/>
                        </a:rPr>
                        <a:t>96250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Q</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8037">
                <a:tc>
                  <a:txBody>
                    <a:bodyPr/>
                    <a:lstStyle/>
                    <a:p>
                      <a:r>
                        <a:rPr kumimoji="0" lang="en-US" sz="800" u="none" strike="noStrike" kern="1200" cap="none" spc="0" normalizeH="0" baseline="0" noProof="0">
                          <a:ln>
                            <a:noFill/>
                          </a:ln>
                          <a:effectLst/>
                          <a:uLnTx/>
                          <a:uFillTx/>
                        </a:rPr>
                        <a:t>98799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178037">
                <a:tc>
                  <a:txBody>
                    <a:bodyPr/>
                    <a:lstStyle/>
                    <a:p>
                      <a:r>
                        <a:rPr kumimoji="0" lang="en-US" sz="800" u="none" strike="noStrike" kern="1200" cap="none" spc="0" normalizeH="0" baseline="0" noProof="0" dirty="0">
                          <a:ln>
                            <a:noFill/>
                          </a:ln>
                          <a:effectLst/>
                          <a:uLnTx/>
                          <a:uFillTx/>
                        </a:rPr>
                        <a:t>98015</a:t>
                      </a:r>
                      <a:endParaRPr lang="en-US" sz="800" dirty="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178037">
                <a:tc>
                  <a:txBody>
                    <a:bodyPr/>
                    <a:lstStyle/>
                    <a:p>
                      <a:r>
                        <a:rPr kumimoji="0" lang="en-US" sz="800" u="none" strike="noStrike" kern="1200" cap="none" spc="0" normalizeH="0" baseline="0" noProof="0">
                          <a:ln>
                            <a:noFill/>
                          </a:ln>
                          <a:effectLst/>
                          <a:uLnTx/>
                          <a:uFillTx/>
                        </a:rPr>
                        <a:t>98310</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178037">
                <a:tc>
                  <a:txBody>
                    <a:bodyPr/>
                    <a:lstStyle/>
                    <a:p>
                      <a:r>
                        <a:rPr kumimoji="0" lang="en-US" sz="800" u="none" strike="noStrike" kern="1200" cap="none" spc="0" normalizeH="0" baseline="0" noProof="0">
                          <a:ln>
                            <a:noFill/>
                          </a:ln>
                          <a:effectLst/>
                          <a:uLnTx/>
                          <a:uFillTx/>
                        </a:rPr>
                        <a:t>98979</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Z</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178037">
                <a:tc>
                  <a:txBody>
                    <a:bodyPr/>
                    <a:lstStyle/>
                    <a:p>
                      <a:r>
                        <a:rPr kumimoji="0" lang="en-US" sz="800" u="none" strike="noStrike" kern="1200" cap="none" spc="0" normalizeH="0" baseline="0" noProof="0">
                          <a:ln>
                            <a:noFill/>
                          </a:ln>
                          <a:effectLst/>
                          <a:uLnTx/>
                          <a:uFillTx/>
                        </a:rPr>
                        <a:t>98137</a:t>
                      </a:r>
                      <a:endParaRPr lang="en-US" sz="8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178037">
                <a:tc>
                  <a:txBody>
                    <a:bodyPr/>
                    <a:lstStyle/>
                    <a:p>
                      <a:pPr algn="ctr"/>
                      <a:r>
                        <a:rPr lang="en-US" sz="8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800" dirty="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74" name="Text Placeholder 5">
            <a:extLst>
              <a:ext uri="{FF2B5EF4-FFF2-40B4-BE49-F238E27FC236}">
                <a16:creationId xmlns:a16="http://schemas.microsoft.com/office/drawing/2014/main" id="{BBD3D774-CC78-49E1-9791-09104DF0ACB0}"/>
              </a:ext>
            </a:extLst>
          </p:cNvPr>
          <p:cNvSpPr txBox="1">
            <a:spLocks/>
          </p:cNvSpPr>
          <p:nvPr/>
        </p:nvSpPr>
        <p:spPr>
          <a:xfrm>
            <a:off x="3541957" y="252686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11-2-2018 partition</a:t>
            </a:r>
            <a:endParaRPr lang="en-US" sz="1100">
              <a:latin typeface="Segoe UI"/>
            </a:endParaRPr>
          </a:p>
        </p:txBody>
      </p:sp>
      <p:sp>
        <p:nvSpPr>
          <p:cNvPr id="75" name="Text Placeholder 5">
            <a:extLst>
              <a:ext uri="{FF2B5EF4-FFF2-40B4-BE49-F238E27FC236}">
                <a16:creationId xmlns:a16="http://schemas.microsoft.com/office/drawing/2014/main" id="{83DD8A0D-7477-4194-8A43-1006E623D953}"/>
              </a:ext>
            </a:extLst>
          </p:cNvPr>
          <p:cNvSpPr txBox="1">
            <a:spLocks/>
          </p:cNvSpPr>
          <p:nvPr/>
        </p:nvSpPr>
        <p:spPr>
          <a:xfrm>
            <a:off x="3553572" y="4228877"/>
            <a:ext cx="1363724"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11-3-2018 partition</a:t>
            </a:r>
            <a:endParaRPr lang="en-US" sz="1100">
              <a:latin typeface="Segoe UI"/>
            </a:endParaRPr>
          </a:p>
        </p:txBody>
      </p:sp>
      <p:sp>
        <p:nvSpPr>
          <p:cNvPr id="87" name="Text Placeholder 5">
            <a:extLst>
              <a:ext uri="{FF2B5EF4-FFF2-40B4-BE49-F238E27FC236}">
                <a16:creationId xmlns:a16="http://schemas.microsoft.com/office/drawing/2014/main" id="{DFCBE55E-2A31-4061-86DB-924D392E289E}"/>
              </a:ext>
            </a:extLst>
          </p:cNvPr>
          <p:cNvSpPr txBox="1">
            <a:spLocks/>
          </p:cNvSpPr>
          <p:nvPr/>
        </p:nvSpPr>
        <p:spPr>
          <a:xfrm>
            <a:off x="6708545" y="3233353"/>
            <a:ext cx="3777940" cy="367038"/>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2353">
                <a:latin typeface="Segoe UI"/>
              </a:rPr>
              <a:t>x 60 distributions (shards)</a:t>
            </a:r>
          </a:p>
        </p:txBody>
      </p:sp>
      <p:sp>
        <p:nvSpPr>
          <p:cNvPr id="109" name="Text Placeholder 5">
            <a:extLst>
              <a:ext uri="{FF2B5EF4-FFF2-40B4-BE49-F238E27FC236}">
                <a16:creationId xmlns:a16="http://schemas.microsoft.com/office/drawing/2014/main" id="{BC3B318C-4326-4C29-8155-2B222A81DF18}"/>
              </a:ext>
            </a:extLst>
          </p:cNvPr>
          <p:cNvSpPr txBox="1">
            <a:spLocks/>
          </p:cNvSpPr>
          <p:nvPr/>
        </p:nvSpPr>
        <p:spPr>
          <a:xfrm>
            <a:off x="3553571" y="1905802"/>
            <a:ext cx="2704221" cy="39030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dirty="0">
                <a:latin typeface="Segoe UI Semibold"/>
              </a:rPr>
              <a:t>Distribution1 </a:t>
            </a:r>
            <a:br>
              <a:rPr lang="en-US" sz="1200" dirty="0">
                <a:latin typeface="Segoe UI Semibold"/>
              </a:rPr>
            </a:br>
            <a:r>
              <a:rPr lang="en-US" sz="1200" dirty="0">
                <a:latin typeface="Segoe UI Semibold"/>
              </a:rPr>
              <a:t>(</a:t>
            </a:r>
            <a:r>
              <a:rPr lang="en-US" sz="1050" dirty="0" err="1">
                <a:latin typeface="Segoe UI Semibold"/>
              </a:rPr>
              <a:t>OrderId</a:t>
            </a:r>
            <a:r>
              <a:rPr lang="en-US" sz="1050" dirty="0">
                <a:latin typeface="Segoe UI Semibold"/>
              </a:rPr>
              <a:t> 80,000 – 100,000)</a:t>
            </a:r>
            <a:endParaRPr lang="en-US" sz="1200" dirty="0">
              <a:latin typeface="Segoe UI Semibold"/>
            </a:endParaRPr>
          </a:p>
        </p:txBody>
      </p:sp>
      <p:sp>
        <p:nvSpPr>
          <p:cNvPr id="117" name="Text Placeholder 5">
            <a:extLst>
              <a:ext uri="{FF2B5EF4-FFF2-40B4-BE49-F238E27FC236}">
                <a16:creationId xmlns:a16="http://schemas.microsoft.com/office/drawing/2014/main" id="{FED173C0-EF26-4F7D-9C2B-9C944D1C0FF4}"/>
              </a:ext>
            </a:extLst>
          </p:cNvPr>
          <p:cNvSpPr txBox="1">
            <a:spLocks/>
          </p:cNvSpPr>
          <p:nvPr/>
        </p:nvSpPr>
        <p:spPr>
          <a:xfrm>
            <a:off x="6746512" y="2718669"/>
            <a:ext cx="664217" cy="67291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4313">
                <a:latin typeface="Segoe UI"/>
              </a:rPr>
              <a:t>…</a:t>
            </a:r>
            <a:endParaRPr lang="en-US" sz="4313">
              <a:latin typeface="Segoe UI Semibold"/>
            </a:endParaRPr>
          </a:p>
        </p:txBody>
      </p:sp>
      <p:sp>
        <p:nvSpPr>
          <p:cNvPr id="118" name="Text Placeholder 5">
            <a:extLst>
              <a:ext uri="{FF2B5EF4-FFF2-40B4-BE49-F238E27FC236}">
                <a16:creationId xmlns:a16="http://schemas.microsoft.com/office/drawing/2014/main" id="{248802B9-E2E9-468B-B076-EF1C458F8445}"/>
              </a:ext>
            </a:extLst>
          </p:cNvPr>
          <p:cNvSpPr txBox="1">
            <a:spLocks/>
          </p:cNvSpPr>
          <p:nvPr/>
        </p:nvSpPr>
        <p:spPr>
          <a:xfrm>
            <a:off x="6708545" y="3978823"/>
            <a:ext cx="5587726" cy="250929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695" indent="-285695" defTabSz="914016">
              <a:spcBef>
                <a:spcPts val="600"/>
              </a:spcBef>
              <a:buFont typeface="Arial" panose="020B0604020202020204" pitchFamily="34" charset="0"/>
              <a:buChar char="•"/>
              <a:defRPr/>
            </a:pPr>
            <a:r>
              <a:rPr lang="en-US" sz="2353">
                <a:latin typeface="Segoe UI"/>
              </a:rPr>
              <a:t>Each shard is partitioned with the same date partitions</a:t>
            </a:r>
          </a:p>
          <a:p>
            <a:pPr marL="285695" indent="-285695" defTabSz="914016">
              <a:spcBef>
                <a:spcPts val="600"/>
              </a:spcBef>
              <a:buFont typeface="Arial" panose="020B0604020202020204" pitchFamily="34" charset="0"/>
              <a:buChar char="•"/>
              <a:defRPr/>
            </a:pPr>
            <a:r>
              <a:rPr lang="en-US" sz="2353">
                <a:latin typeface="Segoe UI"/>
              </a:rPr>
              <a:t>A minimum of 1 million rows per distribution and partition is needed for optimal compression and performance of clustered </a:t>
            </a:r>
            <a:r>
              <a:rPr lang="en-US" sz="2353" err="1">
                <a:latin typeface="Segoe UI"/>
              </a:rPr>
              <a:t>Columnstore</a:t>
            </a:r>
            <a:r>
              <a:rPr lang="en-US" sz="2353">
                <a:latin typeface="Segoe UI"/>
              </a:rPr>
              <a:t> tables</a:t>
            </a:r>
            <a:endParaRPr lang="en-US" sz="2353">
              <a:latin typeface="Segoe UI Semibold"/>
            </a:endParaRPr>
          </a:p>
        </p:txBody>
      </p:sp>
    </p:spTree>
    <p:extLst>
      <p:ext uri="{BB962C8B-B14F-4D97-AF65-F5344CB8AC3E}">
        <p14:creationId xmlns:p14="http://schemas.microsoft.com/office/powerpoint/2010/main" val="4030574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a:xfrm>
            <a:off x="427229" y="223038"/>
            <a:ext cx="7685727" cy="757914"/>
          </a:xfrm>
        </p:spPr>
        <p:txBody>
          <a:bodyPr/>
          <a:lstStyle/>
          <a:p>
            <a:r>
              <a:rPr lang="en-US"/>
              <a:t>Common table distribution methods</a:t>
            </a:r>
          </a:p>
        </p:txBody>
      </p:sp>
      <p:sp>
        <p:nvSpPr>
          <p:cNvPr id="11" name="Text Placeholder 10"/>
          <p:cNvSpPr>
            <a:spLocks noGrp="1"/>
          </p:cNvSpPr>
          <p:nvPr>
            <p:ph type="body" sz="quarter" idx="4294967295"/>
          </p:nvPr>
        </p:nvSpPr>
        <p:spPr>
          <a:xfrm>
            <a:off x="866" y="1633793"/>
            <a:ext cx="5564985" cy="1290866"/>
          </a:xfrm>
        </p:spPr>
        <p:txBody>
          <a:bodyPr/>
          <a:lstStyle/>
          <a:p>
            <a:pPr marL="285695" indent="-285695">
              <a:buFont typeface="Arial" panose="020B0604020202020204" pitchFamily="34" charset="0"/>
              <a:buChar char="•"/>
            </a:pPr>
            <a:endParaRPr lang="en-US" sz="1800">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nvGraphicFramePr>
        <p:xfrm>
          <a:off x="427228" y="1549566"/>
          <a:ext cx="11495533" cy="5286898"/>
        </p:xfrm>
        <a:graphic>
          <a:graphicData uri="http://schemas.openxmlformats.org/drawingml/2006/table">
            <a:tbl>
              <a:tblPr/>
              <a:tblGrid>
                <a:gridCol w="2451536">
                  <a:extLst>
                    <a:ext uri="{9D8B030D-6E8A-4147-A177-3AD203B41FA5}">
                      <a16:colId xmlns:a16="http://schemas.microsoft.com/office/drawing/2014/main" val="20000"/>
                    </a:ext>
                  </a:extLst>
                </a:gridCol>
                <a:gridCol w="9043997">
                  <a:extLst>
                    <a:ext uri="{9D8B030D-6E8A-4147-A177-3AD203B41FA5}">
                      <a16:colId xmlns:a16="http://schemas.microsoft.com/office/drawing/2014/main" val="20002"/>
                    </a:ext>
                  </a:extLst>
                </a:gridCol>
              </a:tblGrid>
              <a:tr h="486281">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484" marT="91427" marB="91427">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20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2854" marR="20484" marT="91427" marB="91427">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0549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Fact</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Use </a:t>
                      </a:r>
                      <a:r>
                        <a:rPr lang="en-US" sz="1600" b="1" kern="1200" dirty="0">
                          <a:solidFill>
                            <a:schemeClr val="tx1"/>
                          </a:solidFill>
                          <a:latin typeface="+mn-lt"/>
                          <a:ea typeface="+mn-ea"/>
                          <a:cs typeface="+mn-cs"/>
                        </a:rPr>
                        <a:t>hash-distribution with clustered columnstore index</a:t>
                      </a:r>
                      <a:r>
                        <a:rPr lang="en-US" sz="1600" kern="1200" dirty="0">
                          <a:solidFill>
                            <a:schemeClr val="tx1"/>
                          </a:solidFill>
                          <a:latin typeface="+mn-lt"/>
                          <a:ea typeface="+mn-ea"/>
                          <a:cs typeface="+mn-cs"/>
                        </a:rPr>
                        <a:t>.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COUNT(DISTINCT(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OVER PARTITION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600" kern="1200" dirty="0">
                          <a:solidFill>
                            <a:schemeClr val="tx1"/>
                          </a:solidFill>
                          <a:latin typeface="+mn-lt"/>
                          <a:ea typeface="+mn-ea"/>
                          <a:cs typeface="+mn-cs"/>
                        </a:rPr>
                        <a:t>most JOIN &lt;</a:t>
                      </a:r>
                      <a:r>
                        <a:rPr lang="en-US" sz="1600" kern="1200" dirty="0" err="1">
                          <a:solidFill>
                            <a:schemeClr val="tx1"/>
                          </a:solidFill>
                          <a:latin typeface="+mn-lt"/>
                          <a:ea typeface="+mn-ea"/>
                          <a:cs typeface="+mn-cs"/>
                        </a:rPr>
                        <a:t>table_name</a:t>
                      </a:r>
                      <a:r>
                        <a:rPr lang="en-US" sz="1600" kern="1200" dirty="0">
                          <a:solidFill>
                            <a:schemeClr val="tx1"/>
                          </a:solidFill>
                          <a:latin typeface="+mn-lt"/>
                          <a:ea typeface="+mn-ea"/>
                          <a:cs typeface="+mn-cs"/>
                        </a:rPr>
                        <a:t>&gt; ON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marR="0" lvl="0" indent="0" algn="l" defTabSz="914367" rtl="0" eaLnBrk="1" fontAlgn="base" latinLnBrk="0" hangingPunct="1">
                        <a:lnSpc>
                          <a:spcPct val="110000"/>
                        </a:lnSpc>
                        <a:spcBef>
                          <a:spcPct val="0"/>
                        </a:spcBef>
                        <a:spcAft>
                          <a:spcPts val="600"/>
                        </a:spcAft>
                        <a:buClrTx/>
                        <a:buSzTx/>
                        <a:buFontTx/>
                        <a:buNone/>
                        <a:tabLst/>
                        <a:defRPr/>
                      </a:pPr>
                      <a:r>
                        <a:rPr lang="en-US" sz="1600" kern="1200" dirty="0">
                          <a:solidFill>
                            <a:schemeClr val="tx1"/>
                          </a:solidFill>
                          <a:latin typeface="+mn-lt"/>
                          <a:ea typeface="+mn-ea"/>
                          <a:cs typeface="+mn-cs"/>
                        </a:rPr>
                        <a:t>GROUP BY &lt;</a:t>
                      </a:r>
                      <a:r>
                        <a:rPr lang="en-US" sz="1600" kern="1200" dirty="0" err="1">
                          <a:solidFill>
                            <a:schemeClr val="tx1"/>
                          </a:solidFill>
                          <a:latin typeface="+mn-lt"/>
                          <a:ea typeface="+mn-ea"/>
                          <a:cs typeface="+mn-cs"/>
                        </a:rPr>
                        <a:t>hashed_key</a:t>
                      </a:r>
                      <a:r>
                        <a:rPr lang="en-US" sz="1600" kern="1200" dirty="0">
                          <a:solidFill>
                            <a:schemeClr val="tx1"/>
                          </a:solidFill>
                          <a:latin typeface="+mn-lt"/>
                          <a:ea typeface="+mn-ea"/>
                          <a:cs typeface="+mn-cs"/>
                        </a:rPr>
                        <a:t>&gt;</a:t>
                      </a:r>
                    </a:p>
                    <a:p>
                      <a:pPr marL="0" algn="l" defTabSz="914367" rtl="0" eaLnBrk="1" fontAlgn="base" latinLnBrk="0" hangingPunct="1">
                        <a:lnSpc>
                          <a:spcPct val="110000"/>
                        </a:lnSpc>
                        <a:spcBef>
                          <a:spcPct val="0"/>
                        </a:spcBef>
                        <a:spcAft>
                          <a:spcPts val="600"/>
                        </a:spcAft>
                        <a:defRPr/>
                      </a:pPr>
                      <a:endParaRPr lang="en-US" sz="1600" kern="1200" dirty="0">
                        <a:solidFill>
                          <a:schemeClr val="tx1"/>
                        </a:solidFill>
                        <a:latin typeface="+mn-lt"/>
                        <a:ea typeface="+mn-ea"/>
                        <a:cs typeface="+mn-cs"/>
                      </a:endParaRP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79579">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replicated</a:t>
                      </a:r>
                      <a:r>
                        <a:rPr kumimoji="0" lang="en-US" sz="1600" b="0" i="0" u="none" strike="noStrike" kern="1200" cap="none" spc="0" normalizeH="0" baseline="0" noProof="0" dirty="0">
                          <a:ln>
                            <a:noFill/>
                          </a:ln>
                          <a:solidFill>
                            <a:schemeClr val="tx1"/>
                          </a:solidFill>
                          <a:effectLst/>
                          <a:uLnTx/>
                          <a:uFillTx/>
                          <a:latin typeface="+mn-lt"/>
                          <a:ea typeface="+mn-ea"/>
                          <a:cs typeface="+mn-cs"/>
                        </a:rPr>
                        <a:t> for smaller tables. If tables are too large to store on each Compute node, use hash-distributed.</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85054">
                <a:tc>
                  <a:txBody>
                    <a:bodyPr/>
                    <a:lstStyle/>
                    <a:p>
                      <a:pPr algn="l"/>
                      <a:r>
                        <a:rPr lang="en-US" sz="18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2854"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Use </a:t>
                      </a:r>
                      <a:r>
                        <a:rPr kumimoji="0" lang="en-US" sz="1600" b="1" i="0" u="none" strike="noStrike" kern="1200" cap="none" spc="0" normalizeH="0" baseline="0" noProof="0" dirty="0">
                          <a:ln>
                            <a:noFill/>
                          </a:ln>
                          <a:solidFill>
                            <a:schemeClr val="tx1"/>
                          </a:solidFill>
                          <a:effectLst/>
                          <a:uLnTx/>
                          <a:uFillTx/>
                          <a:latin typeface="+mn-lt"/>
                          <a:ea typeface="+mn-ea"/>
                          <a:cs typeface="+mn-cs"/>
                        </a:rPr>
                        <a:t>round-robin</a:t>
                      </a:r>
                      <a:r>
                        <a:rPr kumimoji="0" lang="en-US" sz="1600" b="0" i="0" u="none" strike="noStrike" kern="1200" cap="none" spc="0" normalizeH="0" baseline="0" noProof="0" dirty="0">
                          <a:ln>
                            <a:noFill/>
                          </a:ln>
                          <a:solidFill>
                            <a:schemeClr val="tx1"/>
                          </a:solidFill>
                          <a:effectLst/>
                          <a:uLnTx/>
                          <a:uFillTx/>
                          <a:latin typeface="+mn-lt"/>
                          <a:ea typeface="+mn-ea"/>
                          <a:cs typeface="+mn-cs"/>
                        </a:rPr>
                        <a:t> for the staging table. The load with CTAS is faster. Once the data is in the staging table, use INSERT…SELECT to move the data to production tables.</a:t>
                      </a:r>
                    </a:p>
                  </a:txBody>
                  <a:tcPr marL="182854" marR="91427" marT="91427" marB="182854"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5"/>
            <a:ext cx="4160654" cy="1661884"/>
          </a:xfrm>
        </p:spPr>
        <p:txBody>
          <a:bodyPr/>
          <a:lstStyle/>
          <a:p>
            <a:r>
              <a:rPr lang="en-US" dirty="0"/>
              <a:t>Why is the best practice to load into a staging table, and then CTAS into the production table?</a:t>
            </a:r>
          </a:p>
          <a:p>
            <a:endParaRPr lang="en-US" dirty="0"/>
          </a:p>
          <a:p>
            <a:endParaRPr lang="en-US" dirty="0"/>
          </a:p>
        </p:txBody>
      </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grpSp>
        <p:nvGrpSpPr>
          <p:cNvPr id="4" name="Group 3">
            <a:extLst>
              <a:ext uri="{FF2B5EF4-FFF2-40B4-BE49-F238E27FC236}">
                <a16:creationId xmlns:a16="http://schemas.microsoft.com/office/drawing/2014/main" id="{B9467656-B269-44E7-9E19-3337AE3D5727}"/>
              </a:ext>
            </a:extLst>
          </p:cNvPr>
          <p:cNvGrpSpPr/>
          <p:nvPr/>
        </p:nvGrpSpPr>
        <p:grpSpPr>
          <a:xfrm>
            <a:off x="6668675" y="1308660"/>
            <a:ext cx="4524690" cy="3895978"/>
            <a:chOff x="11271250" y="3702050"/>
            <a:chExt cx="696913" cy="600076"/>
          </a:xfrm>
        </p:grpSpPr>
        <p:sp>
          <p:nvSpPr>
            <p:cNvPr id="45" name="Oval 2026">
              <a:extLst>
                <a:ext uri="{FF2B5EF4-FFF2-40B4-BE49-F238E27FC236}">
                  <a16:creationId xmlns:a16="http://schemas.microsoft.com/office/drawing/2014/main" id="{22C37F32-E79A-404A-A135-8D04A132F9F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6" name="Freeform 2027">
              <a:extLst>
                <a:ext uri="{FF2B5EF4-FFF2-40B4-BE49-F238E27FC236}">
                  <a16:creationId xmlns:a16="http://schemas.microsoft.com/office/drawing/2014/main" id="{F395D64F-C81F-4E83-A806-649DD244D5AC}"/>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7" name="Freeform 2028">
              <a:extLst>
                <a:ext uri="{FF2B5EF4-FFF2-40B4-BE49-F238E27FC236}">
                  <a16:creationId xmlns:a16="http://schemas.microsoft.com/office/drawing/2014/main" id="{9BD59D5C-91C0-413B-AD3D-8D3807C5C31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8" name="Freeform 2029">
              <a:extLst>
                <a:ext uri="{FF2B5EF4-FFF2-40B4-BE49-F238E27FC236}">
                  <a16:creationId xmlns:a16="http://schemas.microsoft.com/office/drawing/2014/main" id="{746CB538-6F64-4053-86DA-000386E137FC}"/>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49" name="Freeform 2030">
              <a:extLst>
                <a:ext uri="{FF2B5EF4-FFF2-40B4-BE49-F238E27FC236}">
                  <a16:creationId xmlns:a16="http://schemas.microsoft.com/office/drawing/2014/main" id="{5C4669F6-C26A-4B40-AD8E-C9A4FEFDF07D}"/>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0" name="Freeform 2031">
              <a:extLst>
                <a:ext uri="{FF2B5EF4-FFF2-40B4-BE49-F238E27FC236}">
                  <a16:creationId xmlns:a16="http://schemas.microsoft.com/office/drawing/2014/main" id="{AF47A1A7-5C38-477A-AE99-60098F57ECBB}"/>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1" name="Freeform 2032">
              <a:extLst>
                <a:ext uri="{FF2B5EF4-FFF2-40B4-BE49-F238E27FC236}">
                  <a16:creationId xmlns:a16="http://schemas.microsoft.com/office/drawing/2014/main" id="{4087847E-7BE7-452F-96B7-047A79A2A49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4" name="Freeform 2033">
              <a:extLst>
                <a:ext uri="{FF2B5EF4-FFF2-40B4-BE49-F238E27FC236}">
                  <a16:creationId xmlns:a16="http://schemas.microsoft.com/office/drawing/2014/main" id="{9FA1688B-D036-4EC4-A5A6-68A656A59FCD}"/>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5" name="Freeform 2034">
              <a:extLst>
                <a:ext uri="{FF2B5EF4-FFF2-40B4-BE49-F238E27FC236}">
                  <a16:creationId xmlns:a16="http://schemas.microsoft.com/office/drawing/2014/main" id="{FAC89128-00FE-4241-B434-B5A7708A7AE6}"/>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6" name="Freeform 2035">
              <a:extLst>
                <a:ext uri="{FF2B5EF4-FFF2-40B4-BE49-F238E27FC236}">
                  <a16:creationId xmlns:a16="http://schemas.microsoft.com/office/drawing/2014/main" id="{DB22A208-F7E1-4723-BB75-58CBC6022C7F}"/>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7" name="Freeform 2036">
              <a:extLst>
                <a:ext uri="{FF2B5EF4-FFF2-40B4-BE49-F238E27FC236}">
                  <a16:creationId xmlns:a16="http://schemas.microsoft.com/office/drawing/2014/main" id="{64D3EA03-AB06-477A-9CDC-AEBECF34194F}"/>
                </a:ext>
              </a:extLst>
            </p:cNvPr>
            <p:cNvSpPr>
              <a:spLocks/>
            </p:cNvSpPr>
            <p:nvPr/>
          </p:nvSpPr>
          <p:spPr bwMode="auto">
            <a:xfrm>
              <a:off x="11312525" y="3857625"/>
              <a:ext cx="55563" cy="160338"/>
            </a:xfrm>
            <a:custGeom>
              <a:avLst/>
              <a:gdLst>
                <a:gd name="T0" fmla="*/ 2 w 19"/>
                <a:gd name="T1" fmla="*/ 55 h 55"/>
                <a:gd name="T2" fmla="*/ 0 w 19"/>
                <a:gd name="T3" fmla="*/ 55 h 55"/>
                <a:gd name="T4" fmla="*/ 17 w 19"/>
                <a:gd name="T5" fmla="*/ 0 h 55"/>
                <a:gd name="T6" fmla="*/ 19 w 19"/>
                <a:gd name="T7" fmla="*/ 1 h 55"/>
                <a:gd name="T8" fmla="*/ 2 w 19"/>
                <a:gd name="T9" fmla="*/ 55 h 55"/>
              </a:gdLst>
              <a:ahLst/>
              <a:cxnLst>
                <a:cxn ang="0">
                  <a:pos x="T0" y="T1"/>
                </a:cxn>
                <a:cxn ang="0">
                  <a:pos x="T2" y="T3"/>
                </a:cxn>
                <a:cxn ang="0">
                  <a:pos x="T4" y="T5"/>
                </a:cxn>
                <a:cxn ang="0">
                  <a:pos x="T6" y="T7"/>
                </a:cxn>
                <a:cxn ang="0">
                  <a:pos x="T8" y="T9"/>
                </a:cxn>
              </a:cxnLst>
              <a:rect l="0" t="0" r="r" b="b"/>
              <a:pathLst>
                <a:path w="19" h="55">
                  <a:moveTo>
                    <a:pt x="2" y="55"/>
                  </a:moveTo>
                  <a:cubicBezTo>
                    <a:pt x="0" y="55"/>
                    <a:pt x="0" y="55"/>
                    <a:pt x="0" y="55"/>
                  </a:cubicBezTo>
                  <a:cubicBezTo>
                    <a:pt x="0" y="35"/>
                    <a:pt x="6" y="16"/>
                    <a:pt x="17" y="0"/>
                  </a:cubicBezTo>
                  <a:cubicBezTo>
                    <a:pt x="19" y="1"/>
                    <a:pt x="19" y="1"/>
                    <a:pt x="19" y="1"/>
                  </a:cubicBezTo>
                  <a:cubicBezTo>
                    <a:pt x="8" y="17"/>
                    <a:pt x="2" y="35"/>
                    <a:pt x="2" y="5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8" name="Freeform 2037">
              <a:extLst>
                <a:ext uri="{FF2B5EF4-FFF2-40B4-BE49-F238E27FC236}">
                  <a16:creationId xmlns:a16="http://schemas.microsoft.com/office/drawing/2014/main" id="{77238E6E-BD69-4AF5-9DC9-DCBC2F85877F}"/>
                </a:ext>
              </a:extLst>
            </p:cNvPr>
            <p:cNvSpPr>
              <a:spLocks/>
            </p:cNvSpPr>
            <p:nvPr/>
          </p:nvSpPr>
          <p:spPr bwMode="auto">
            <a:xfrm>
              <a:off x="11403013" y="4152900"/>
              <a:ext cx="420688" cy="141288"/>
            </a:xfrm>
            <a:custGeom>
              <a:avLst/>
              <a:gdLst>
                <a:gd name="T0" fmla="*/ 63 w 144"/>
                <a:gd name="T1" fmla="*/ 48 h 48"/>
                <a:gd name="T2" fmla="*/ 0 w 144"/>
                <a:gd name="T3" fmla="*/ 24 h 48"/>
                <a:gd name="T4" fmla="*/ 1 w 144"/>
                <a:gd name="T5" fmla="*/ 22 h 48"/>
                <a:gd name="T6" fmla="*/ 63 w 144"/>
                <a:gd name="T7" fmla="*/ 46 h 48"/>
                <a:gd name="T8" fmla="*/ 109 w 144"/>
                <a:gd name="T9" fmla="*/ 33 h 48"/>
                <a:gd name="T10" fmla="*/ 142 w 144"/>
                <a:gd name="T11" fmla="*/ 0 h 48"/>
                <a:gd name="T12" fmla="*/ 144 w 144"/>
                <a:gd name="T13" fmla="*/ 1 h 48"/>
                <a:gd name="T14" fmla="*/ 110 w 144"/>
                <a:gd name="T15" fmla="*/ 35 h 48"/>
                <a:gd name="T16" fmla="*/ 63 w 14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48">
                  <a:moveTo>
                    <a:pt x="63" y="48"/>
                  </a:moveTo>
                  <a:cubicBezTo>
                    <a:pt x="39" y="48"/>
                    <a:pt x="17" y="39"/>
                    <a:pt x="0" y="24"/>
                  </a:cubicBezTo>
                  <a:cubicBezTo>
                    <a:pt x="1" y="22"/>
                    <a:pt x="1" y="22"/>
                    <a:pt x="1" y="22"/>
                  </a:cubicBezTo>
                  <a:cubicBezTo>
                    <a:pt x="18" y="37"/>
                    <a:pt x="40" y="46"/>
                    <a:pt x="63" y="46"/>
                  </a:cubicBezTo>
                  <a:cubicBezTo>
                    <a:pt x="79" y="46"/>
                    <a:pt x="95" y="41"/>
                    <a:pt x="109" y="33"/>
                  </a:cubicBezTo>
                  <a:cubicBezTo>
                    <a:pt x="122" y="25"/>
                    <a:pt x="134" y="14"/>
                    <a:pt x="142" y="0"/>
                  </a:cubicBezTo>
                  <a:cubicBezTo>
                    <a:pt x="144" y="1"/>
                    <a:pt x="144" y="1"/>
                    <a:pt x="144" y="1"/>
                  </a:cubicBezTo>
                  <a:cubicBezTo>
                    <a:pt x="136" y="15"/>
                    <a:pt x="124" y="27"/>
                    <a:pt x="110" y="35"/>
                  </a:cubicBezTo>
                  <a:cubicBezTo>
                    <a:pt x="96" y="44"/>
                    <a:pt x="79" y="48"/>
                    <a:pt x="63" y="48"/>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59" name="Freeform 2038">
              <a:extLst>
                <a:ext uri="{FF2B5EF4-FFF2-40B4-BE49-F238E27FC236}">
                  <a16:creationId xmlns:a16="http://schemas.microsoft.com/office/drawing/2014/main" id="{7E86775E-9205-42A4-835D-6853033C71EC}"/>
                </a:ext>
              </a:extLst>
            </p:cNvPr>
            <p:cNvSpPr>
              <a:spLocks/>
            </p:cNvSpPr>
            <p:nvPr/>
          </p:nvSpPr>
          <p:spPr bwMode="auto">
            <a:xfrm>
              <a:off x="11364913" y="3729038"/>
              <a:ext cx="333375" cy="101600"/>
            </a:xfrm>
            <a:custGeom>
              <a:avLst/>
              <a:gdLst>
                <a:gd name="T0" fmla="*/ 2 w 114"/>
                <a:gd name="T1" fmla="*/ 35 h 35"/>
                <a:gd name="T2" fmla="*/ 0 w 114"/>
                <a:gd name="T3" fmla="*/ 34 h 35"/>
                <a:gd name="T4" fmla="*/ 75 w 114"/>
                <a:gd name="T5" fmla="*/ 0 h 35"/>
                <a:gd name="T6" fmla="*/ 114 w 114"/>
                <a:gd name="T7" fmla="*/ 7 h 35"/>
                <a:gd name="T8" fmla="*/ 113 w 114"/>
                <a:gd name="T9" fmla="*/ 9 h 35"/>
                <a:gd name="T10" fmla="*/ 75 w 114"/>
                <a:gd name="T11" fmla="*/ 2 h 35"/>
                <a:gd name="T12" fmla="*/ 2 w 11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14" h="35">
                  <a:moveTo>
                    <a:pt x="2" y="35"/>
                  </a:moveTo>
                  <a:cubicBezTo>
                    <a:pt x="0" y="34"/>
                    <a:pt x="0" y="34"/>
                    <a:pt x="0" y="34"/>
                  </a:cubicBezTo>
                  <a:cubicBezTo>
                    <a:pt x="19" y="12"/>
                    <a:pt x="47" y="0"/>
                    <a:pt x="75" y="0"/>
                  </a:cubicBezTo>
                  <a:cubicBezTo>
                    <a:pt x="89" y="0"/>
                    <a:pt x="102" y="2"/>
                    <a:pt x="114" y="7"/>
                  </a:cubicBezTo>
                  <a:cubicBezTo>
                    <a:pt x="113" y="9"/>
                    <a:pt x="113" y="9"/>
                    <a:pt x="113" y="9"/>
                  </a:cubicBezTo>
                  <a:cubicBezTo>
                    <a:pt x="101" y="4"/>
                    <a:pt x="88" y="2"/>
                    <a:pt x="75" y="2"/>
                  </a:cubicBezTo>
                  <a:cubicBezTo>
                    <a:pt x="47" y="2"/>
                    <a:pt x="21" y="14"/>
                    <a:pt x="2" y="3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0" name="Freeform 2039">
              <a:extLst>
                <a:ext uri="{FF2B5EF4-FFF2-40B4-BE49-F238E27FC236}">
                  <a16:creationId xmlns:a16="http://schemas.microsoft.com/office/drawing/2014/main" id="{8B379CF5-E49F-4203-9C9D-477B1E89AE3B}"/>
                </a:ext>
              </a:extLst>
            </p:cNvPr>
            <p:cNvSpPr>
              <a:spLocks/>
            </p:cNvSpPr>
            <p:nvPr/>
          </p:nvSpPr>
          <p:spPr bwMode="auto">
            <a:xfrm>
              <a:off x="11271250" y="3781425"/>
              <a:ext cx="187325" cy="141288"/>
            </a:xfrm>
            <a:custGeom>
              <a:avLst/>
              <a:gdLst>
                <a:gd name="T0" fmla="*/ 0 w 64"/>
                <a:gd name="T1" fmla="*/ 9 h 48"/>
                <a:gd name="T2" fmla="*/ 0 w 64"/>
                <a:gd name="T3" fmla="*/ 39 h 48"/>
                <a:gd name="T4" fmla="*/ 9 w 64"/>
                <a:gd name="T5" fmla="*/ 48 h 48"/>
                <a:gd name="T6" fmla="*/ 64 w 64"/>
                <a:gd name="T7" fmla="*/ 48 h 48"/>
                <a:gd name="T8" fmla="*/ 51 w 64"/>
                <a:gd name="T9" fmla="*/ 40 h 48"/>
                <a:gd name="T10" fmla="*/ 51 w 64"/>
                <a:gd name="T11" fmla="*/ 39 h 48"/>
                <a:gd name="T12" fmla="*/ 51 w 64"/>
                <a:gd name="T13" fmla="*/ 9 h 48"/>
                <a:gd name="T14" fmla="*/ 42 w 64"/>
                <a:gd name="T15" fmla="*/ 0 h 48"/>
                <a:gd name="T16" fmla="*/ 9 w 64"/>
                <a:gd name="T17" fmla="*/ 0 h 48"/>
                <a:gd name="T18" fmla="*/ 0 w 64"/>
                <a:gd name="T19"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48">
                  <a:moveTo>
                    <a:pt x="0" y="9"/>
                  </a:moveTo>
                  <a:cubicBezTo>
                    <a:pt x="0" y="39"/>
                    <a:pt x="0" y="39"/>
                    <a:pt x="0" y="39"/>
                  </a:cubicBezTo>
                  <a:cubicBezTo>
                    <a:pt x="0" y="44"/>
                    <a:pt x="4" y="48"/>
                    <a:pt x="9" y="48"/>
                  </a:cubicBezTo>
                  <a:cubicBezTo>
                    <a:pt x="64" y="48"/>
                    <a:pt x="64" y="48"/>
                    <a:pt x="64" y="48"/>
                  </a:cubicBezTo>
                  <a:cubicBezTo>
                    <a:pt x="51" y="40"/>
                    <a:pt x="51" y="40"/>
                    <a:pt x="51" y="40"/>
                  </a:cubicBezTo>
                  <a:cubicBezTo>
                    <a:pt x="51" y="39"/>
                    <a:pt x="51" y="39"/>
                    <a:pt x="51" y="39"/>
                  </a:cubicBezTo>
                  <a:cubicBezTo>
                    <a:pt x="51" y="9"/>
                    <a:pt x="51" y="9"/>
                    <a:pt x="51" y="9"/>
                  </a:cubicBezTo>
                  <a:cubicBezTo>
                    <a:pt x="51" y="4"/>
                    <a:pt x="47" y="0"/>
                    <a:pt x="42" y="0"/>
                  </a:cubicBezTo>
                  <a:cubicBezTo>
                    <a:pt x="9" y="0"/>
                    <a:pt x="9" y="0"/>
                    <a:pt x="9" y="0"/>
                  </a:cubicBezTo>
                  <a:cubicBezTo>
                    <a:pt x="4" y="0"/>
                    <a:pt x="0" y="4"/>
                    <a:pt x="0" y="9"/>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1" name="Freeform 2040">
              <a:extLst>
                <a:ext uri="{FF2B5EF4-FFF2-40B4-BE49-F238E27FC236}">
                  <a16:creationId xmlns:a16="http://schemas.microsoft.com/office/drawing/2014/main" id="{A1C3A1F4-F47F-4C39-AD59-6675DFD3A6E4}"/>
                </a:ext>
              </a:extLst>
            </p:cNvPr>
            <p:cNvSpPr>
              <a:spLocks/>
            </p:cNvSpPr>
            <p:nvPr/>
          </p:nvSpPr>
          <p:spPr bwMode="auto">
            <a:xfrm>
              <a:off x="11350625" y="4117975"/>
              <a:ext cx="107950" cy="123825"/>
            </a:xfrm>
            <a:custGeom>
              <a:avLst/>
              <a:gdLst>
                <a:gd name="T0" fmla="*/ 7 w 37"/>
                <a:gd name="T1" fmla="*/ 42 h 42"/>
                <a:gd name="T2" fmla="*/ 30 w 37"/>
                <a:gd name="T3" fmla="*/ 42 h 42"/>
                <a:gd name="T4" fmla="*/ 37 w 37"/>
                <a:gd name="T5" fmla="*/ 35 h 42"/>
                <a:gd name="T6" fmla="*/ 37 w 37"/>
                <a:gd name="T7" fmla="*/ 0 h 42"/>
                <a:gd name="T8" fmla="*/ 30 w 37"/>
                <a:gd name="T9" fmla="*/ 9 h 42"/>
                <a:gd name="T10" fmla="*/ 30 w 37"/>
                <a:gd name="T11" fmla="*/ 9 h 42"/>
                <a:gd name="T12" fmla="*/ 7 w 37"/>
                <a:gd name="T13" fmla="*/ 9 h 42"/>
                <a:gd name="T14" fmla="*/ 0 w 37"/>
                <a:gd name="T15" fmla="*/ 16 h 42"/>
                <a:gd name="T16" fmla="*/ 0 w 37"/>
                <a:gd name="T17" fmla="*/ 35 h 42"/>
                <a:gd name="T18" fmla="*/ 7 w 37"/>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42">
                  <a:moveTo>
                    <a:pt x="7" y="42"/>
                  </a:moveTo>
                  <a:cubicBezTo>
                    <a:pt x="30" y="42"/>
                    <a:pt x="30" y="42"/>
                    <a:pt x="30" y="42"/>
                  </a:cubicBezTo>
                  <a:cubicBezTo>
                    <a:pt x="34" y="42"/>
                    <a:pt x="37" y="39"/>
                    <a:pt x="37" y="35"/>
                  </a:cubicBezTo>
                  <a:cubicBezTo>
                    <a:pt x="37" y="0"/>
                    <a:pt x="37" y="0"/>
                    <a:pt x="37" y="0"/>
                  </a:cubicBezTo>
                  <a:cubicBezTo>
                    <a:pt x="30" y="9"/>
                    <a:pt x="30" y="9"/>
                    <a:pt x="30" y="9"/>
                  </a:cubicBezTo>
                  <a:cubicBezTo>
                    <a:pt x="30" y="9"/>
                    <a:pt x="30" y="9"/>
                    <a:pt x="30" y="9"/>
                  </a:cubicBezTo>
                  <a:cubicBezTo>
                    <a:pt x="7" y="9"/>
                    <a:pt x="7" y="9"/>
                    <a:pt x="7" y="9"/>
                  </a:cubicBezTo>
                  <a:cubicBezTo>
                    <a:pt x="3" y="9"/>
                    <a:pt x="0" y="13"/>
                    <a:pt x="0" y="16"/>
                  </a:cubicBezTo>
                  <a:cubicBezTo>
                    <a:pt x="0" y="35"/>
                    <a:pt x="0" y="35"/>
                    <a:pt x="0" y="35"/>
                  </a:cubicBezTo>
                  <a:cubicBezTo>
                    <a:pt x="0" y="39"/>
                    <a:pt x="3" y="42"/>
                    <a:pt x="7" y="42"/>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2" name="Oval 2041">
              <a:extLst>
                <a:ext uri="{FF2B5EF4-FFF2-40B4-BE49-F238E27FC236}">
                  <a16:creationId xmlns:a16="http://schemas.microsoft.com/office/drawing/2014/main" id="{30502351-84BA-4015-872E-6DBAA0973826}"/>
                </a:ext>
              </a:extLst>
            </p:cNvPr>
            <p:cNvSpPr>
              <a:spLocks noChangeArrowheads="1"/>
            </p:cNvSpPr>
            <p:nvPr/>
          </p:nvSpPr>
          <p:spPr bwMode="auto">
            <a:xfrm>
              <a:off x="11666538" y="4224338"/>
              <a:ext cx="77788" cy="7778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3" name="Freeform 2042">
              <a:extLst>
                <a:ext uri="{FF2B5EF4-FFF2-40B4-BE49-F238E27FC236}">
                  <a16:creationId xmlns:a16="http://schemas.microsoft.com/office/drawing/2014/main" id="{6B45BD10-E337-406D-8C9F-F7F1CCC5CC19}"/>
                </a:ext>
              </a:extLst>
            </p:cNvPr>
            <p:cNvSpPr>
              <a:spLocks/>
            </p:cNvSpPr>
            <p:nvPr/>
          </p:nvSpPr>
          <p:spPr bwMode="auto">
            <a:xfrm>
              <a:off x="11684000" y="4246563"/>
              <a:ext cx="46038" cy="33338"/>
            </a:xfrm>
            <a:custGeom>
              <a:avLst/>
              <a:gdLst>
                <a:gd name="T0" fmla="*/ 13 w 29"/>
                <a:gd name="T1" fmla="*/ 4 h 21"/>
                <a:gd name="T2" fmla="*/ 13 w 29"/>
                <a:gd name="T3" fmla="*/ 0 h 21"/>
                <a:gd name="T4" fmla="*/ 5 w 29"/>
                <a:gd name="T5" fmla="*/ 0 h 21"/>
                <a:gd name="T6" fmla="*/ 5 w 29"/>
                <a:gd name="T7" fmla="*/ 4 h 21"/>
                <a:gd name="T8" fmla="*/ 0 w 29"/>
                <a:gd name="T9" fmla="*/ 4 h 21"/>
                <a:gd name="T10" fmla="*/ 0 w 29"/>
                <a:gd name="T11" fmla="*/ 21 h 21"/>
                <a:gd name="T12" fmla="*/ 29 w 29"/>
                <a:gd name="T13" fmla="*/ 21 h 21"/>
                <a:gd name="T14" fmla="*/ 29 w 29"/>
                <a:gd name="T15" fmla="*/ 4 h 21"/>
                <a:gd name="T16" fmla="*/ 13 w 29"/>
                <a:gd name="T17"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1">
                  <a:moveTo>
                    <a:pt x="13" y="4"/>
                  </a:moveTo>
                  <a:lnTo>
                    <a:pt x="13" y="0"/>
                  </a:lnTo>
                  <a:lnTo>
                    <a:pt x="5" y="0"/>
                  </a:lnTo>
                  <a:lnTo>
                    <a:pt x="5" y="4"/>
                  </a:lnTo>
                  <a:lnTo>
                    <a:pt x="0" y="4"/>
                  </a:lnTo>
                  <a:lnTo>
                    <a:pt x="0" y="21"/>
                  </a:lnTo>
                  <a:lnTo>
                    <a:pt x="29" y="21"/>
                  </a:lnTo>
                  <a:lnTo>
                    <a:pt x="29" y="4"/>
                  </a:lnTo>
                  <a:lnTo>
                    <a:pt x="13" y="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4" name="Oval 2043">
              <a:extLst>
                <a:ext uri="{FF2B5EF4-FFF2-40B4-BE49-F238E27FC236}">
                  <a16:creationId xmlns:a16="http://schemas.microsoft.com/office/drawing/2014/main" id="{5CBCE49E-37EF-4AEC-ADE0-675F0E561897}"/>
                </a:ext>
              </a:extLst>
            </p:cNvPr>
            <p:cNvSpPr>
              <a:spLocks noChangeArrowheads="1"/>
            </p:cNvSpPr>
            <p:nvPr/>
          </p:nvSpPr>
          <p:spPr bwMode="auto">
            <a:xfrm>
              <a:off x="11537950" y="3702050"/>
              <a:ext cx="55563" cy="58738"/>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5" name="Freeform 2044">
              <a:extLst>
                <a:ext uri="{FF2B5EF4-FFF2-40B4-BE49-F238E27FC236}">
                  <a16:creationId xmlns:a16="http://schemas.microsoft.com/office/drawing/2014/main" id="{2EDDC38D-37E9-4EB9-A468-25B07F24F670}"/>
                </a:ext>
              </a:extLst>
            </p:cNvPr>
            <p:cNvSpPr>
              <a:spLocks noEditPoints="1"/>
            </p:cNvSpPr>
            <p:nvPr/>
          </p:nvSpPr>
          <p:spPr bwMode="auto">
            <a:xfrm>
              <a:off x="11549063" y="3714750"/>
              <a:ext cx="34925" cy="34925"/>
            </a:xfrm>
            <a:custGeom>
              <a:avLst/>
              <a:gdLst>
                <a:gd name="T0" fmla="*/ 12 w 12"/>
                <a:gd name="T1" fmla="*/ 6 h 12"/>
                <a:gd name="T2" fmla="*/ 12 w 12"/>
                <a:gd name="T3" fmla="*/ 5 h 12"/>
                <a:gd name="T4" fmla="*/ 10 w 12"/>
                <a:gd name="T5" fmla="*/ 5 h 12"/>
                <a:gd name="T6" fmla="*/ 9 w 12"/>
                <a:gd name="T7" fmla="*/ 4 h 12"/>
                <a:gd name="T8" fmla="*/ 10 w 12"/>
                <a:gd name="T9" fmla="*/ 2 h 12"/>
                <a:gd name="T10" fmla="*/ 10 w 12"/>
                <a:gd name="T11" fmla="*/ 1 h 12"/>
                <a:gd name="T12" fmla="*/ 8 w 12"/>
                <a:gd name="T13" fmla="*/ 3 h 12"/>
                <a:gd name="T14" fmla="*/ 6 w 12"/>
                <a:gd name="T15" fmla="*/ 2 h 12"/>
                <a:gd name="T16" fmla="*/ 6 w 12"/>
                <a:gd name="T17" fmla="*/ 0 h 12"/>
                <a:gd name="T18" fmla="*/ 5 w 12"/>
                <a:gd name="T19" fmla="*/ 0 h 12"/>
                <a:gd name="T20" fmla="*/ 5 w 12"/>
                <a:gd name="T21" fmla="*/ 2 h 12"/>
                <a:gd name="T22" fmla="*/ 4 w 12"/>
                <a:gd name="T23" fmla="*/ 3 h 12"/>
                <a:gd name="T24" fmla="*/ 2 w 12"/>
                <a:gd name="T25" fmla="*/ 1 h 12"/>
                <a:gd name="T26" fmla="*/ 1 w 12"/>
                <a:gd name="T27" fmla="*/ 2 h 12"/>
                <a:gd name="T28" fmla="*/ 3 w 12"/>
                <a:gd name="T29" fmla="*/ 4 h 12"/>
                <a:gd name="T30" fmla="*/ 2 w 12"/>
                <a:gd name="T31" fmla="*/ 5 h 12"/>
                <a:gd name="T32" fmla="*/ 0 w 12"/>
                <a:gd name="T33" fmla="*/ 5 h 12"/>
                <a:gd name="T34" fmla="*/ 0 w 12"/>
                <a:gd name="T35" fmla="*/ 6 h 12"/>
                <a:gd name="T36" fmla="*/ 2 w 12"/>
                <a:gd name="T37" fmla="*/ 6 h 12"/>
                <a:gd name="T38" fmla="*/ 3 w 12"/>
                <a:gd name="T39" fmla="*/ 8 h 12"/>
                <a:gd name="T40" fmla="*/ 1 w 12"/>
                <a:gd name="T41" fmla="*/ 10 h 12"/>
                <a:gd name="T42" fmla="*/ 2 w 12"/>
                <a:gd name="T43" fmla="*/ 10 h 12"/>
                <a:gd name="T44" fmla="*/ 3 w 12"/>
                <a:gd name="T45" fmla="*/ 9 h 12"/>
                <a:gd name="T46" fmla="*/ 5 w 12"/>
                <a:gd name="T47" fmla="*/ 10 h 12"/>
                <a:gd name="T48" fmla="*/ 5 w 12"/>
                <a:gd name="T49" fmla="*/ 12 h 12"/>
                <a:gd name="T50" fmla="*/ 6 w 12"/>
                <a:gd name="T51" fmla="*/ 12 h 12"/>
                <a:gd name="T52" fmla="*/ 6 w 12"/>
                <a:gd name="T53" fmla="*/ 10 h 12"/>
                <a:gd name="T54" fmla="*/ 8 w 12"/>
                <a:gd name="T55" fmla="*/ 9 h 12"/>
                <a:gd name="T56" fmla="*/ 10 w 12"/>
                <a:gd name="T57" fmla="*/ 10 h 12"/>
                <a:gd name="T58" fmla="*/ 10 w 12"/>
                <a:gd name="T59" fmla="*/ 10 h 12"/>
                <a:gd name="T60" fmla="*/ 9 w 12"/>
                <a:gd name="T61" fmla="*/ 8 h 12"/>
                <a:gd name="T62" fmla="*/ 10 w 12"/>
                <a:gd name="T63" fmla="*/ 6 h 12"/>
                <a:gd name="T64" fmla="*/ 12 w 12"/>
                <a:gd name="T65" fmla="*/ 6 h 12"/>
                <a:gd name="T66" fmla="*/ 6 w 12"/>
                <a:gd name="T67" fmla="*/ 8 h 12"/>
                <a:gd name="T68" fmla="*/ 3 w 12"/>
                <a:gd name="T69" fmla="*/ 6 h 12"/>
                <a:gd name="T70" fmla="*/ 6 w 12"/>
                <a:gd name="T71" fmla="*/ 3 h 12"/>
                <a:gd name="T72" fmla="*/ 8 w 12"/>
                <a:gd name="T73" fmla="*/ 6 h 12"/>
                <a:gd name="T74" fmla="*/ 6 w 12"/>
                <a:gd name="T75"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 h="12">
                  <a:moveTo>
                    <a:pt x="12" y="6"/>
                  </a:moveTo>
                  <a:cubicBezTo>
                    <a:pt x="12" y="5"/>
                    <a:pt x="12" y="5"/>
                    <a:pt x="12" y="5"/>
                  </a:cubicBezTo>
                  <a:cubicBezTo>
                    <a:pt x="10" y="5"/>
                    <a:pt x="10" y="5"/>
                    <a:pt x="10" y="5"/>
                  </a:cubicBezTo>
                  <a:cubicBezTo>
                    <a:pt x="9" y="5"/>
                    <a:pt x="9" y="4"/>
                    <a:pt x="9" y="4"/>
                  </a:cubicBezTo>
                  <a:cubicBezTo>
                    <a:pt x="10" y="2"/>
                    <a:pt x="10" y="2"/>
                    <a:pt x="10" y="2"/>
                  </a:cubicBezTo>
                  <a:cubicBezTo>
                    <a:pt x="10" y="1"/>
                    <a:pt x="10" y="1"/>
                    <a:pt x="10" y="1"/>
                  </a:cubicBezTo>
                  <a:cubicBezTo>
                    <a:pt x="8" y="3"/>
                    <a:pt x="8" y="3"/>
                    <a:pt x="8" y="3"/>
                  </a:cubicBezTo>
                  <a:cubicBezTo>
                    <a:pt x="8" y="2"/>
                    <a:pt x="7" y="2"/>
                    <a:pt x="6" y="2"/>
                  </a:cubicBezTo>
                  <a:cubicBezTo>
                    <a:pt x="6" y="0"/>
                    <a:pt x="6" y="0"/>
                    <a:pt x="6" y="0"/>
                  </a:cubicBezTo>
                  <a:cubicBezTo>
                    <a:pt x="5" y="0"/>
                    <a:pt x="5" y="0"/>
                    <a:pt x="5" y="0"/>
                  </a:cubicBezTo>
                  <a:cubicBezTo>
                    <a:pt x="5" y="2"/>
                    <a:pt x="5" y="2"/>
                    <a:pt x="5" y="2"/>
                  </a:cubicBezTo>
                  <a:cubicBezTo>
                    <a:pt x="5" y="2"/>
                    <a:pt x="4" y="2"/>
                    <a:pt x="4" y="3"/>
                  </a:cubicBezTo>
                  <a:cubicBezTo>
                    <a:pt x="2" y="1"/>
                    <a:pt x="2" y="1"/>
                    <a:pt x="2" y="1"/>
                  </a:cubicBezTo>
                  <a:cubicBezTo>
                    <a:pt x="1" y="2"/>
                    <a:pt x="1" y="2"/>
                    <a:pt x="1" y="2"/>
                  </a:cubicBezTo>
                  <a:cubicBezTo>
                    <a:pt x="3" y="4"/>
                    <a:pt x="3" y="4"/>
                    <a:pt x="3" y="4"/>
                  </a:cubicBezTo>
                  <a:cubicBezTo>
                    <a:pt x="2" y="4"/>
                    <a:pt x="2" y="5"/>
                    <a:pt x="2" y="5"/>
                  </a:cubicBezTo>
                  <a:cubicBezTo>
                    <a:pt x="0" y="5"/>
                    <a:pt x="0" y="5"/>
                    <a:pt x="0" y="5"/>
                  </a:cubicBezTo>
                  <a:cubicBezTo>
                    <a:pt x="0" y="6"/>
                    <a:pt x="0" y="6"/>
                    <a:pt x="0" y="6"/>
                  </a:cubicBezTo>
                  <a:cubicBezTo>
                    <a:pt x="2" y="6"/>
                    <a:pt x="2" y="6"/>
                    <a:pt x="2" y="6"/>
                  </a:cubicBezTo>
                  <a:cubicBezTo>
                    <a:pt x="2" y="7"/>
                    <a:pt x="2" y="8"/>
                    <a:pt x="3" y="8"/>
                  </a:cubicBezTo>
                  <a:cubicBezTo>
                    <a:pt x="1" y="10"/>
                    <a:pt x="1" y="10"/>
                    <a:pt x="1" y="10"/>
                  </a:cubicBezTo>
                  <a:cubicBezTo>
                    <a:pt x="2" y="10"/>
                    <a:pt x="2" y="10"/>
                    <a:pt x="2" y="10"/>
                  </a:cubicBezTo>
                  <a:cubicBezTo>
                    <a:pt x="3" y="9"/>
                    <a:pt x="3" y="9"/>
                    <a:pt x="3" y="9"/>
                  </a:cubicBezTo>
                  <a:cubicBezTo>
                    <a:pt x="4" y="9"/>
                    <a:pt x="5" y="10"/>
                    <a:pt x="5" y="10"/>
                  </a:cubicBezTo>
                  <a:cubicBezTo>
                    <a:pt x="5" y="12"/>
                    <a:pt x="5" y="12"/>
                    <a:pt x="5" y="12"/>
                  </a:cubicBezTo>
                  <a:cubicBezTo>
                    <a:pt x="6" y="12"/>
                    <a:pt x="6" y="12"/>
                    <a:pt x="6" y="12"/>
                  </a:cubicBezTo>
                  <a:cubicBezTo>
                    <a:pt x="6" y="10"/>
                    <a:pt x="6" y="10"/>
                    <a:pt x="6" y="10"/>
                  </a:cubicBezTo>
                  <a:cubicBezTo>
                    <a:pt x="7" y="10"/>
                    <a:pt x="8" y="9"/>
                    <a:pt x="8" y="9"/>
                  </a:cubicBezTo>
                  <a:cubicBezTo>
                    <a:pt x="10" y="10"/>
                    <a:pt x="10" y="10"/>
                    <a:pt x="10" y="10"/>
                  </a:cubicBezTo>
                  <a:cubicBezTo>
                    <a:pt x="10" y="10"/>
                    <a:pt x="10" y="10"/>
                    <a:pt x="10" y="10"/>
                  </a:cubicBezTo>
                  <a:cubicBezTo>
                    <a:pt x="9" y="8"/>
                    <a:pt x="9" y="8"/>
                    <a:pt x="9" y="8"/>
                  </a:cubicBezTo>
                  <a:cubicBezTo>
                    <a:pt x="9" y="8"/>
                    <a:pt x="9" y="7"/>
                    <a:pt x="10" y="6"/>
                  </a:cubicBezTo>
                  <a:lnTo>
                    <a:pt x="12" y="6"/>
                  </a:lnTo>
                  <a:close/>
                  <a:moveTo>
                    <a:pt x="6" y="8"/>
                  </a:moveTo>
                  <a:cubicBezTo>
                    <a:pt x="4" y="8"/>
                    <a:pt x="3" y="7"/>
                    <a:pt x="3" y="6"/>
                  </a:cubicBezTo>
                  <a:cubicBezTo>
                    <a:pt x="3" y="4"/>
                    <a:pt x="4" y="3"/>
                    <a:pt x="6" y="3"/>
                  </a:cubicBezTo>
                  <a:cubicBezTo>
                    <a:pt x="7" y="3"/>
                    <a:pt x="8" y="4"/>
                    <a:pt x="8" y="6"/>
                  </a:cubicBezTo>
                  <a:cubicBezTo>
                    <a:pt x="8" y="7"/>
                    <a:pt x="7" y="8"/>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6" name="Freeform 2045">
              <a:extLst>
                <a:ext uri="{FF2B5EF4-FFF2-40B4-BE49-F238E27FC236}">
                  <a16:creationId xmlns:a16="http://schemas.microsoft.com/office/drawing/2014/main" id="{A67E728F-7F03-4FA3-983A-DF9D2DC85DD3}"/>
                </a:ext>
              </a:extLst>
            </p:cNvPr>
            <p:cNvSpPr>
              <a:spLocks/>
            </p:cNvSpPr>
            <p:nvPr/>
          </p:nvSpPr>
          <p:spPr bwMode="auto">
            <a:xfrm>
              <a:off x="11688763" y="3725863"/>
              <a:ext cx="144463" cy="166688"/>
            </a:xfrm>
            <a:custGeom>
              <a:avLst/>
              <a:gdLst>
                <a:gd name="T0" fmla="*/ 39 w 49"/>
                <a:gd name="T1" fmla="*/ 0 h 57"/>
                <a:gd name="T2" fmla="*/ 9 w 49"/>
                <a:gd name="T3" fmla="*/ 0 h 57"/>
                <a:gd name="T4" fmla="*/ 0 w 49"/>
                <a:gd name="T5" fmla="*/ 9 h 57"/>
                <a:gd name="T6" fmla="*/ 0 w 49"/>
                <a:gd name="T7" fmla="*/ 57 h 57"/>
                <a:gd name="T8" fmla="*/ 9 w 49"/>
                <a:gd name="T9" fmla="*/ 44 h 57"/>
                <a:gd name="T10" fmla="*/ 39 w 49"/>
                <a:gd name="T11" fmla="*/ 44 h 57"/>
                <a:gd name="T12" fmla="*/ 49 w 49"/>
                <a:gd name="T13" fmla="*/ 34 h 57"/>
                <a:gd name="T14" fmla="*/ 49 w 49"/>
                <a:gd name="T15" fmla="*/ 9 h 57"/>
                <a:gd name="T16" fmla="*/ 39 w 49"/>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7">
                  <a:moveTo>
                    <a:pt x="39" y="0"/>
                  </a:moveTo>
                  <a:cubicBezTo>
                    <a:pt x="9" y="0"/>
                    <a:pt x="9" y="0"/>
                    <a:pt x="9" y="0"/>
                  </a:cubicBezTo>
                  <a:cubicBezTo>
                    <a:pt x="4" y="0"/>
                    <a:pt x="0" y="4"/>
                    <a:pt x="0" y="9"/>
                  </a:cubicBezTo>
                  <a:cubicBezTo>
                    <a:pt x="0" y="57"/>
                    <a:pt x="0" y="57"/>
                    <a:pt x="0" y="57"/>
                  </a:cubicBezTo>
                  <a:cubicBezTo>
                    <a:pt x="9" y="44"/>
                    <a:pt x="9" y="44"/>
                    <a:pt x="9" y="44"/>
                  </a:cubicBezTo>
                  <a:cubicBezTo>
                    <a:pt x="9" y="44"/>
                    <a:pt x="39" y="44"/>
                    <a:pt x="39" y="44"/>
                  </a:cubicBezTo>
                  <a:cubicBezTo>
                    <a:pt x="44" y="44"/>
                    <a:pt x="49" y="39"/>
                    <a:pt x="49" y="34"/>
                  </a:cubicBezTo>
                  <a:cubicBezTo>
                    <a:pt x="49" y="9"/>
                    <a:pt x="49" y="9"/>
                    <a:pt x="49" y="9"/>
                  </a:cubicBezTo>
                  <a:cubicBezTo>
                    <a:pt x="49" y="4"/>
                    <a:pt x="44" y="0"/>
                    <a:pt x="39" y="0"/>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7" name="Rectangle 2046">
              <a:extLst>
                <a:ext uri="{FF2B5EF4-FFF2-40B4-BE49-F238E27FC236}">
                  <a16:creationId xmlns:a16="http://schemas.microsoft.com/office/drawing/2014/main" id="{B0152A15-C056-4E3D-8909-EC6ECAB1CD72}"/>
                </a:ext>
              </a:extLst>
            </p:cNvPr>
            <p:cNvSpPr>
              <a:spLocks noChangeArrowheads="1"/>
            </p:cNvSpPr>
            <p:nvPr/>
          </p:nvSpPr>
          <p:spPr bwMode="auto">
            <a:xfrm>
              <a:off x="11718925" y="3798888"/>
              <a:ext cx="17463" cy="3175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8" name="Rectangle 2047">
              <a:extLst>
                <a:ext uri="{FF2B5EF4-FFF2-40B4-BE49-F238E27FC236}">
                  <a16:creationId xmlns:a16="http://schemas.microsoft.com/office/drawing/2014/main" id="{AAE74D72-E6CC-409E-8F7C-1862E2B8B196}"/>
                </a:ext>
              </a:extLst>
            </p:cNvPr>
            <p:cNvSpPr>
              <a:spLocks noChangeArrowheads="1"/>
            </p:cNvSpPr>
            <p:nvPr/>
          </p:nvSpPr>
          <p:spPr bwMode="auto">
            <a:xfrm>
              <a:off x="11747500" y="3767138"/>
              <a:ext cx="17463" cy="635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69" name="Rectangle 2048">
              <a:extLst>
                <a:ext uri="{FF2B5EF4-FFF2-40B4-BE49-F238E27FC236}">
                  <a16:creationId xmlns:a16="http://schemas.microsoft.com/office/drawing/2014/main" id="{ADFF1B91-295D-4BAD-8AF6-8FABF5FF70A5}"/>
                </a:ext>
              </a:extLst>
            </p:cNvPr>
            <p:cNvSpPr>
              <a:spLocks noChangeArrowheads="1"/>
            </p:cNvSpPr>
            <p:nvPr/>
          </p:nvSpPr>
          <p:spPr bwMode="auto">
            <a:xfrm>
              <a:off x="11777663" y="3746500"/>
              <a:ext cx="20638" cy="8413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0" name="Freeform 2049">
              <a:extLst>
                <a:ext uri="{FF2B5EF4-FFF2-40B4-BE49-F238E27FC236}">
                  <a16:creationId xmlns:a16="http://schemas.microsoft.com/office/drawing/2014/main" id="{2A9BA961-5F1D-4B18-B757-8BFC0FED7B89}"/>
                </a:ext>
              </a:extLst>
            </p:cNvPr>
            <p:cNvSpPr>
              <a:spLocks/>
            </p:cNvSpPr>
            <p:nvPr/>
          </p:nvSpPr>
          <p:spPr bwMode="auto">
            <a:xfrm>
              <a:off x="11722100" y="3775075"/>
              <a:ext cx="69850" cy="38100"/>
            </a:xfrm>
            <a:custGeom>
              <a:avLst/>
              <a:gdLst>
                <a:gd name="T0" fmla="*/ 23 w 24"/>
                <a:gd name="T1" fmla="*/ 3 h 13"/>
                <a:gd name="T2" fmla="*/ 21 w 24"/>
                <a:gd name="T3" fmla="*/ 4 h 13"/>
                <a:gd name="T4" fmla="*/ 14 w 24"/>
                <a:gd name="T5" fmla="*/ 2 h 13"/>
                <a:gd name="T6" fmla="*/ 14 w 24"/>
                <a:gd name="T7" fmla="*/ 2 h 13"/>
                <a:gd name="T8" fmla="*/ 13 w 24"/>
                <a:gd name="T9" fmla="*/ 0 h 13"/>
                <a:gd name="T10" fmla="*/ 11 w 24"/>
                <a:gd name="T11" fmla="*/ 2 h 13"/>
                <a:gd name="T12" fmla="*/ 11 w 24"/>
                <a:gd name="T13" fmla="*/ 3 h 13"/>
                <a:gd name="T14" fmla="*/ 3 w 24"/>
                <a:gd name="T15" fmla="*/ 10 h 13"/>
                <a:gd name="T16" fmla="*/ 2 w 24"/>
                <a:gd name="T17" fmla="*/ 10 h 13"/>
                <a:gd name="T18" fmla="*/ 0 w 24"/>
                <a:gd name="T19" fmla="*/ 11 h 13"/>
                <a:gd name="T20" fmla="*/ 2 w 24"/>
                <a:gd name="T21" fmla="*/ 13 h 13"/>
                <a:gd name="T22" fmla="*/ 4 w 24"/>
                <a:gd name="T23" fmla="*/ 11 h 13"/>
                <a:gd name="T24" fmla="*/ 4 w 24"/>
                <a:gd name="T25" fmla="*/ 11 h 13"/>
                <a:gd name="T26" fmla="*/ 12 w 24"/>
                <a:gd name="T27" fmla="*/ 3 h 13"/>
                <a:gd name="T28" fmla="*/ 13 w 24"/>
                <a:gd name="T29" fmla="*/ 4 h 13"/>
                <a:gd name="T30" fmla="*/ 14 w 24"/>
                <a:gd name="T31" fmla="*/ 3 h 13"/>
                <a:gd name="T32" fmla="*/ 21 w 24"/>
                <a:gd name="T33" fmla="*/ 5 h 13"/>
                <a:gd name="T34" fmla="*/ 21 w 24"/>
                <a:gd name="T35" fmla="*/ 5 h 13"/>
                <a:gd name="T36" fmla="*/ 23 w 24"/>
                <a:gd name="T37" fmla="*/ 7 h 13"/>
                <a:gd name="T38" fmla="*/ 24 w 24"/>
                <a:gd name="T39" fmla="*/ 5 h 13"/>
                <a:gd name="T40" fmla="*/ 23 w 24"/>
                <a:gd name="T41"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3">
                  <a:moveTo>
                    <a:pt x="23" y="3"/>
                  </a:moveTo>
                  <a:cubicBezTo>
                    <a:pt x="22" y="3"/>
                    <a:pt x="21" y="3"/>
                    <a:pt x="21" y="4"/>
                  </a:cubicBezTo>
                  <a:cubicBezTo>
                    <a:pt x="14" y="2"/>
                    <a:pt x="14" y="2"/>
                    <a:pt x="14" y="2"/>
                  </a:cubicBezTo>
                  <a:cubicBezTo>
                    <a:pt x="14" y="2"/>
                    <a:pt x="14" y="2"/>
                    <a:pt x="14" y="2"/>
                  </a:cubicBezTo>
                  <a:cubicBezTo>
                    <a:pt x="14" y="1"/>
                    <a:pt x="14" y="0"/>
                    <a:pt x="13" y="0"/>
                  </a:cubicBezTo>
                  <a:cubicBezTo>
                    <a:pt x="12" y="0"/>
                    <a:pt x="11" y="1"/>
                    <a:pt x="11" y="2"/>
                  </a:cubicBezTo>
                  <a:cubicBezTo>
                    <a:pt x="11" y="2"/>
                    <a:pt x="11" y="2"/>
                    <a:pt x="11" y="3"/>
                  </a:cubicBezTo>
                  <a:cubicBezTo>
                    <a:pt x="3" y="10"/>
                    <a:pt x="3" y="10"/>
                    <a:pt x="3" y="10"/>
                  </a:cubicBezTo>
                  <a:cubicBezTo>
                    <a:pt x="3" y="10"/>
                    <a:pt x="2" y="10"/>
                    <a:pt x="2" y="10"/>
                  </a:cubicBezTo>
                  <a:cubicBezTo>
                    <a:pt x="1" y="10"/>
                    <a:pt x="0" y="10"/>
                    <a:pt x="0" y="11"/>
                  </a:cubicBezTo>
                  <a:cubicBezTo>
                    <a:pt x="0" y="12"/>
                    <a:pt x="1" y="13"/>
                    <a:pt x="2" y="13"/>
                  </a:cubicBezTo>
                  <a:cubicBezTo>
                    <a:pt x="3" y="13"/>
                    <a:pt x="4" y="12"/>
                    <a:pt x="4" y="11"/>
                  </a:cubicBezTo>
                  <a:cubicBezTo>
                    <a:pt x="4" y="11"/>
                    <a:pt x="4" y="11"/>
                    <a:pt x="4" y="11"/>
                  </a:cubicBezTo>
                  <a:cubicBezTo>
                    <a:pt x="12" y="3"/>
                    <a:pt x="12" y="3"/>
                    <a:pt x="12" y="3"/>
                  </a:cubicBezTo>
                  <a:cubicBezTo>
                    <a:pt x="12" y="4"/>
                    <a:pt x="12" y="4"/>
                    <a:pt x="13" y="4"/>
                  </a:cubicBezTo>
                  <a:cubicBezTo>
                    <a:pt x="13" y="4"/>
                    <a:pt x="14" y="3"/>
                    <a:pt x="14" y="3"/>
                  </a:cubicBezTo>
                  <a:cubicBezTo>
                    <a:pt x="21" y="5"/>
                    <a:pt x="21" y="5"/>
                    <a:pt x="21" y="5"/>
                  </a:cubicBezTo>
                  <a:cubicBezTo>
                    <a:pt x="21" y="5"/>
                    <a:pt x="21" y="5"/>
                    <a:pt x="21" y="5"/>
                  </a:cubicBezTo>
                  <a:cubicBezTo>
                    <a:pt x="21" y="6"/>
                    <a:pt x="22" y="7"/>
                    <a:pt x="23" y="7"/>
                  </a:cubicBezTo>
                  <a:cubicBezTo>
                    <a:pt x="24" y="7"/>
                    <a:pt x="24" y="6"/>
                    <a:pt x="24" y="5"/>
                  </a:cubicBezTo>
                  <a:cubicBezTo>
                    <a:pt x="24" y="4"/>
                    <a:pt x="24" y="3"/>
                    <a:pt x="2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1" name="Freeform 2050">
              <a:extLst>
                <a:ext uri="{FF2B5EF4-FFF2-40B4-BE49-F238E27FC236}">
                  <a16:creationId xmlns:a16="http://schemas.microsoft.com/office/drawing/2014/main" id="{CC060BFB-DD56-4BBE-9C58-A48AE4627B01}"/>
                </a:ext>
              </a:extLst>
            </p:cNvPr>
            <p:cNvSpPr>
              <a:spLocks/>
            </p:cNvSpPr>
            <p:nvPr/>
          </p:nvSpPr>
          <p:spPr bwMode="auto">
            <a:xfrm>
              <a:off x="11320463" y="3819525"/>
              <a:ext cx="49213" cy="66675"/>
            </a:xfrm>
            <a:custGeom>
              <a:avLst/>
              <a:gdLst>
                <a:gd name="T0" fmla="*/ 17 w 17"/>
                <a:gd name="T1" fmla="*/ 9 h 23"/>
                <a:gd name="T2" fmla="*/ 8 w 17"/>
                <a:gd name="T3" fmla="*/ 0 h 23"/>
                <a:gd name="T4" fmla="*/ 0 w 17"/>
                <a:gd name="T5" fmla="*/ 8 h 23"/>
                <a:gd name="T6" fmla="*/ 2 w 17"/>
                <a:gd name="T7" fmla="*/ 14 h 23"/>
                <a:gd name="T8" fmla="*/ 5 w 17"/>
                <a:gd name="T9" fmla="*/ 21 h 23"/>
                <a:gd name="T10" fmla="*/ 5 w 17"/>
                <a:gd name="T11" fmla="*/ 23 h 23"/>
                <a:gd name="T12" fmla="*/ 12 w 17"/>
                <a:gd name="T13" fmla="*/ 23 h 23"/>
                <a:gd name="T14" fmla="*/ 12 w 17"/>
                <a:gd name="T15" fmla="*/ 21 h 23"/>
                <a:gd name="T16" fmla="*/ 15 w 17"/>
                <a:gd name="T17" fmla="*/ 14 h 23"/>
                <a:gd name="T18" fmla="*/ 17 w 17"/>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3">
                  <a:moveTo>
                    <a:pt x="17" y="9"/>
                  </a:moveTo>
                  <a:cubicBezTo>
                    <a:pt x="17" y="4"/>
                    <a:pt x="13" y="0"/>
                    <a:pt x="8" y="0"/>
                  </a:cubicBezTo>
                  <a:cubicBezTo>
                    <a:pt x="4" y="0"/>
                    <a:pt x="0" y="4"/>
                    <a:pt x="0" y="8"/>
                  </a:cubicBezTo>
                  <a:cubicBezTo>
                    <a:pt x="0" y="11"/>
                    <a:pt x="1" y="13"/>
                    <a:pt x="2" y="14"/>
                  </a:cubicBezTo>
                  <a:cubicBezTo>
                    <a:pt x="4" y="16"/>
                    <a:pt x="5" y="19"/>
                    <a:pt x="5" y="21"/>
                  </a:cubicBezTo>
                  <a:cubicBezTo>
                    <a:pt x="5" y="23"/>
                    <a:pt x="5" y="23"/>
                    <a:pt x="5" y="23"/>
                  </a:cubicBezTo>
                  <a:cubicBezTo>
                    <a:pt x="12" y="23"/>
                    <a:pt x="12" y="23"/>
                    <a:pt x="12" y="23"/>
                  </a:cubicBezTo>
                  <a:cubicBezTo>
                    <a:pt x="12" y="21"/>
                    <a:pt x="12" y="21"/>
                    <a:pt x="12" y="21"/>
                  </a:cubicBezTo>
                  <a:cubicBezTo>
                    <a:pt x="12" y="19"/>
                    <a:pt x="13" y="16"/>
                    <a:pt x="15" y="14"/>
                  </a:cubicBezTo>
                  <a:cubicBezTo>
                    <a:pt x="16" y="13"/>
                    <a:pt x="17" y="11"/>
                    <a:pt x="17" y="9"/>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2" name="Freeform 2051">
              <a:extLst>
                <a:ext uri="{FF2B5EF4-FFF2-40B4-BE49-F238E27FC236}">
                  <a16:creationId xmlns:a16="http://schemas.microsoft.com/office/drawing/2014/main" id="{05A76A8A-8FD5-4F76-9863-AF113EC1A208}"/>
                </a:ext>
              </a:extLst>
            </p:cNvPr>
            <p:cNvSpPr>
              <a:spLocks/>
            </p:cNvSpPr>
            <p:nvPr/>
          </p:nvSpPr>
          <p:spPr bwMode="auto">
            <a:xfrm>
              <a:off x="11320463" y="3819525"/>
              <a:ext cx="41275" cy="66675"/>
            </a:xfrm>
            <a:custGeom>
              <a:avLst/>
              <a:gdLst>
                <a:gd name="T0" fmla="*/ 11 w 14"/>
                <a:gd name="T1" fmla="*/ 14 h 23"/>
                <a:gd name="T2" fmla="*/ 14 w 14"/>
                <a:gd name="T3" fmla="*/ 7 h 23"/>
                <a:gd name="T4" fmla="*/ 11 w 14"/>
                <a:gd name="T5" fmla="*/ 0 h 23"/>
                <a:gd name="T6" fmla="*/ 8 w 14"/>
                <a:gd name="T7" fmla="*/ 0 h 23"/>
                <a:gd name="T8" fmla="*/ 0 w 14"/>
                <a:gd name="T9" fmla="*/ 8 h 23"/>
                <a:gd name="T10" fmla="*/ 2 w 14"/>
                <a:gd name="T11" fmla="*/ 14 h 23"/>
                <a:gd name="T12" fmla="*/ 5 w 14"/>
                <a:gd name="T13" fmla="*/ 21 h 23"/>
                <a:gd name="T14" fmla="*/ 5 w 14"/>
                <a:gd name="T15" fmla="*/ 23 h 23"/>
                <a:gd name="T16" fmla="*/ 8 w 14"/>
                <a:gd name="T17" fmla="*/ 23 h 23"/>
                <a:gd name="T18" fmla="*/ 8 w 14"/>
                <a:gd name="T19" fmla="*/ 21 h 23"/>
                <a:gd name="T20" fmla="*/ 11 w 14"/>
                <a:gd name="T21"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3">
                  <a:moveTo>
                    <a:pt x="11" y="14"/>
                  </a:moveTo>
                  <a:cubicBezTo>
                    <a:pt x="13" y="12"/>
                    <a:pt x="14" y="10"/>
                    <a:pt x="14" y="7"/>
                  </a:cubicBezTo>
                  <a:cubicBezTo>
                    <a:pt x="14" y="5"/>
                    <a:pt x="12" y="2"/>
                    <a:pt x="11" y="0"/>
                  </a:cubicBezTo>
                  <a:cubicBezTo>
                    <a:pt x="10" y="0"/>
                    <a:pt x="9" y="0"/>
                    <a:pt x="8" y="0"/>
                  </a:cubicBezTo>
                  <a:cubicBezTo>
                    <a:pt x="4" y="0"/>
                    <a:pt x="0" y="4"/>
                    <a:pt x="0" y="8"/>
                  </a:cubicBezTo>
                  <a:cubicBezTo>
                    <a:pt x="0" y="11"/>
                    <a:pt x="1" y="13"/>
                    <a:pt x="2" y="14"/>
                  </a:cubicBezTo>
                  <a:cubicBezTo>
                    <a:pt x="4" y="16"/>
                    <a:pt x="5" y="19"/>
                    <a:pt x="5" y="21"/>
                  </a:cubicBezTo>
                  <a:cubicBezTo>
                    <a:pt x="5" y="23"/>
                    <a:pt x="5" y="23"/>
                    <a:pt x="5" y="23"/>
                  </a:cubicBezTo>
                  <a:cubicBezTo>
                    <a:pt x="8" y="23"/>
                    <a:pt x="8" y="23"/>
                    <a:pt x="8" y="23"/>
                  </a:cubicBezTo>
                  <a:cubicBezTo>
                    <a:pt x="8" y="21"/>
                    <a:pt x="8" y="21"/>
                    <a:pt x="8" y="21"/>
                  </a:cubicBezTo>
                  <a:cubicBezTo>
                    <a:pt x="8" y="18"/>
                    <a:pt x="9" y="16"/>
                    <a:pt x="11"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3" name="Rectangle 2052">
              <a:extLst>
                <a:ext uri="{FF2B5EF4-FFF2-40B4-BE49-F238E27FC236}">
                  <a16:creationId xmlns:a16="http://schemas.microsoft.com/office/drawing/2014/main" id="{0270D3CC-0E37-4286-9CAD-7A031FEB141B}"/>
                </a:ext>
              </a:extLst>
            </p:cNvPr>
            <p:cNvSpPr>
              <a:spLocks noChangeArrowheads="1"/>
            </p:cNvSpPr>
            <p:nvPr/>
          </p:nvSpPr>
          <p:spPr bwMode="auto">
            <a:xfrm>
              <a:off x="11334750" y="3886200"/>
              <a:ext cx="20638" cy="12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4" name="Freeform 2053">
              <a:extLst>
                <a:ext uri="{FF2B5EF4-FFF2-40B4-BE49-F238E27FC236}">
                  <a16:creationId xmlns:a16="http://schemas.microsoft.com/office/drawing/2014/main" id="{B33D4107-93CD-4581-A9C4-AA207E8CFB91}"/>
                </a:ext>
              </a:extLst>
            </p:cNvPr>
            <p:cNvSpPr>
              <a:spLocks/>
            </p:cNvSpPr>
            <p:nvPr/>
          </p:nvSpPr>
          <p:spPr bwMode="auto">
            <a:xfrm>
              <a:off x="11341100" y="3886200"/>
              <a:ext cx="14288" cy="15875"/>
            </a:xfrm>
            <a:custGeom>
              <a:avLst/>
              <a:gdLst>
                <a:gd name="T0" fmla="*/ 2 w 9"/>
                <a:gd name="T1" fmla="*/ 0 h 10"/>
                <a:gd name="T2" fmla="*/ 2 w 9"/>
                <a:gd name="T3" fmla="*/ 8 h 10"/>
                <a:gd name="T4" fmla="*/ 0 w 9"/>
                <a:gd name="T5" fmla="*/ 8 h 10"/>
                <a:gd name="T6" fmla="*/ 0 w 9"/>
                <a:gd name="T7" fmla="*/ 10 h 10"/>
                <a:gd name="T8" fmla="*/ 6 w 9"/>
                <a:gd name="T9" fmla="*/ 10 h 10"/>
                <a:gd name="T10" fmla="*/ 6 w 9"/>
                <a:gd name="T11" fmla="*/ 8 h 10"/>
                <a:gd name="T12" fmla="*/ 9 w 9"/>
                <a:gd name="T13" fmla="*/ 8 h 10"/>
                <a:gd name="T14" fmla="*/ 9 w 9"/>
                <a:gd name="T15" fmla="*/ 0 h 10"/>
                <a:gd name="T16" fmla="*/ 2 w 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0">
                  <a:moveTo>
                    <a:pt x="2" y="0"/>
                  </a:moveTo>
                  <a:lnTo>
                    <a:pt x="2" y="8"/>
                  </a:lnTo>
                  <a:lnTo>
                    <a:pt x="0" y="8"/>
                  </a:lnTo>
                  <a:lnTo>
                    <a:pt x="0" y="10"/>
                  </a:lnTo>
                  <a:lnTo>
                    <a:pt x="6" y="10"/>
                  </a:lnTo>
                  <a:lnTo>
                    <a:pt x="6" y="8"/>
                  </a:lnTo>
                  <a:lnTo>
                    <a:pt x="9" y="8"/>
                  </a:lnTo>
                  <a:lnTo>
                    <a:pt x="9" y="0"/>
                  </a:lnTo>
                  <a:lnTo>
                    <a:pt x="2"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5" name="Rectangle 2054">
              <a:extLst>
                <a:ext uri="{FF2B5EF4-FFF2-40B4-BE49-F238E27FC236}">
                  <a16:creationId xmlns:a16="http://schemas.microsoft.com/office/drawing/2014/main" id="{53684FC3-BA78-46EC-AAEA-9D20682076BD}"/>
                </a:ext>
              </a:extLst>
            </p:cNvPr>
            <p:cNvSpPr>
              <a:spLocks noChangeArrowheads="1"/>
            </p:cNvSpPr>
            <p:nvPr/>
          </p:nvSpPr>
          <p:spPr bwMode="auto">
            <a:xfrm>
              <a:off x="11347450" y="3792538"/>
              <a:ext cx="3175" cy="158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6" name="Freeform 2055">
              <a:extLst>
                <a:ext uri="{FF2B5EF4-FFF2-40B4-BE49-F238E27FC236}">
                  <a16:creationId xmlns:a16="http://schemas.microsoft.com/office/drawing/2014/main" id="{75666080-1ECF-48B9-BE42-EBDC7BE0C316}"/>
                </a:ext>
              </a:extLst>
            </p:cNvPr>
            <p:cNvSpPr>
              <a:spLocks/>
            </p:cNvSpPr>
            <p:nvPr/>
          </p:nvSpPr>
          <p:spPr bwMode="auto">
            <a:xfrm>
              <a:off x="11309350" y="3805238"/>
              <a:ext cx="14288" cy="14288"/>
            </a:xfrm>
            <a:custGeom>
              <a:avLst/>
              <a:gdLst>
                <a:gd name="T0" fmla="*/ 7 w 9"/>
                <a:gd name="T1" fmla="*/ 9 h 9"/>
                <a:gd name="T2" fmla="*/ 0 w 9"/>
                <a:gd name="T3" fmla="*/ 2 h 9"/>
                <a:gd name="T4" fmla="*/ 2 w 9"/>
                <a:gd name="T5" fmla="*/ 0 h 9"/>
                <a:gd name="T6" fmla="*/ 9 w 9"/>
                <a:gd name="T7" fmla="*/ 7 h 9"/>
                <a:gd name="T8" fmla="*/ 7 w 9"/>
                <a:gd name="T9" fmla="*/ 9 h 9"/>
              </a:gdLst>
              <a:ahLst/>
              <a:cxnLst>
                <a:cxn ang="0">
                  <a:pos x="T0" y="T1"/>
                </a:cxn>
                <a:cxn ang="0">
                  <a:pos x="T2" y="T3"/>
                </a:cxn>
                <a:cxn ang="0">
                  <a:pos x="T4" y="T5"/>
                </a:cxn>
                <a:cxn ang="0">
                  <a:pos x="T6" y="T7"/>
                </a:cxn>
                <a:cxn ang="0">
                  <a:pos x="T8" y="T9"/>
                </a:cxn>
              </a:cxnLst>
              <a:rect l="0" t="0" r="r" b="b"/>
              <a:pathLst>
                <a:path w="9" h="9">
                  <a:moveTo>
                    <a:pt x="7" y="9"/>
                  </a:moveTo>
                  <a:lnTo>
                    <a:pt x="0" y="2"/>
                  </a:lnTo>
                  <a:lnTo>
                    <a:pt x="2" y="0"/>
                  </a:lnTo>
                  <a:lnTo>
                    <a:pt x="9" y="7"/>
                  </a:lnTo>
                  <a:lnTo>
                    <a:pt x="7" y="9"/>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7" name="Freeform 2056">
              <a:extLst>
                <a:ext uri="{FF2B5EF4-FFF2-40B4-BE49-F238E27FC236}">
                  <a16:creationId xmlns:a16="http://schemas.microsoft.com/office/drawing/2014/main" id="{0EA71940-A9AD-4F4F-ADF3-F72C34D7312C}"/>
                </a:ext>
              </a:extLst>
            </p:cNvPr>
            <p:cNvSpPr>
              <a:spLocks/>
            </p:cNvSpPr>
            <p:nvPr/>
          </p:nvSpPr>
          <p:spPr bwMode="auto">
            <a:xfrm>
              <a:off x="11369675" y="3810000"/>
              <a:ext cx="15875" cy="12700"/>
            </a:xfrm>
            <a:custGeom>
              <a:avLst/>
              <a:gdLst>
                <a:gd name="T0" fmla="*/ 2 w 10"/>
                <a:gd name="T1" fmla="*/ 8 h 8"/>
                <a:gd name="T2" fmla="*/ 0 w 10"/>
                <a:gd name="T3" fmla="*/ 6 h 8"/>
                <a:gd name="T4" fmla="*/ 8 w 10"/>
                <a:gd name="T5" fmla="*/ 0 h 8"/>
                <a:gd name="T6" fmla="*/ 10 w 10"/>
                <a:gd name="T7" fmla="*/ 2 h 8"/>
                <a:gd name="T8" fmla="*/ 2 w 10"/>
                <a:gd name="T9" fmla="*/ 8 h 8"/>
              </a:gdLst>
              <a:ahLst/>
              <a:cxnLst>
                <a:cxn ang="0">
                  <a:pos x="T0" y="T1"/>
                </a:cxn>
                <a:cxn ang="0">
                  <a:pos x="T2" y="T3"/>
                </a:cxn>
                <a:cxn ang="0">
                  <a:pos x="T4" y="T5"/>
                </a:cxn>
                <a:cxn ang="0">
                  <a:pos x="T6" y="T7"/>
                </a:cxn>
                <a:cxn ang="0">
                  <a:pos x="T8" y="T9"/>
                </a:cxn>
              </a:cxnLst>
              <a:rect l="0" t="0" r="r" b="b"/>
              <a:pathLst>
                <a:path w="10" h="8">
                  <a:moveTo>
                    <a:pt x="2" y="8"/>
                  </a:moveTo>
                  <a:lnTo>
                    <a:pt x="0" y="6"/>
                  </a:lnTo>
                  <a:lnTo>
                    <a:pt x="8" y="0"/>
                  </a:lnTo>
                  <a:lnTo>
                    <a:pt x="10" y="2"/>
                  </a:lnTo>
                  <a:lnTo>
                    <a:pt x="2" y="8"/>
                  </a:lnTo>
                  <a:close/>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8" name="Freeform 2057">
              <a:extLst>
                <a:ext uri="{FF2B5EF4-FFF2-40B4-BE49-F238E27FC236}">
                  <a16:creationId xmlns:a16="http://schemas.microsoft.com/office/drawing/2014/main" id="{50A27857-4742-4020-A321-4AEFFC2840A7}"/>
                </a:ext>
              </a:extLst>
            </p:cNvPr>
            <p:cNvSpPr>
              <a:spLocks noEditPoints="1"/>
            </p:cNvSpPr>
            <p:nvPr/>
          </p:nvSpPr>
          <p:spPr bwMode="auto">
            <a:xfrm>
              <a:off x="11364913" y="4168775"/>
              <a:ext cx="79375" cy="39688"/>
            </a:xfrm>
            <a:custGeom>
              <a:avLst/>
              <a:gdLst>
                <a:gd name="T0" fmla="*/ 24 w 27"/>
                <a:gd name="T1" fmla="*/ 9 h 14"/>
                <a:gd name="T2" fmla="*/ 25 w 27"/>
                <a:gd name="T3" fmla="*/ 7 h 14"/>
                <a:gd name="T4" fmla="*/ 22 w 27"/>
                <a:gd name="T5" fmla="*/ 3 h 14"/>
                <a:gd name="T6" fmla="*/ 18 w 27"/>
                <a:gd name="T7" fmla="*/ 7 h 14"/>
                <a:gd name="T8" fmla="*/ 19 w 27"/>
                <a:gd name="T9" fmla="*/ 9 h 14"/>
                <a:gd name="T10" fmla="*/ 19 w 27"/>
                <a:gd name="T11" fmla="*/ 10 h 14"/>
                <a:gd name="T12" fmla="*/ 16 w 27"/>
                <a:gd name="T13" fmla="*/ 6 h 14"/>
                <a:gd name="T14" fmla="*/ 17 w 27"/>
                <a:gd name="T15" fmla="*/ 4 h 14"/>
                <a:gd name="T16" fmla="*/ 14 w 27"/>
                <a:gd name="T17" fmla="*/ 0 h 14"/>
                <a:gd name="T18" fmla="*/ 10 w 27"/>
                <a:gd name="T19" fmla="*/ 4 h 14"/>
                <a:gd name="T20" fmla="*/ 11 w 27"/>
                <a:gd name="T21" fmla="*/ 6 h 14"/>
                <a:gd name="T22" fmla="*/ 8 w 27"/>
                <a:gd name="T23" fmla="*/ 10 h 14"/>
                <a:gd name="T24" fmla="*/ 8 w 27"/>
                <a:gd name="T25" fmla="*/ 9 h 14"/>
                <a:gd name="T26" fmla="*/ 9 w 27"/>
                <a:gd name="T27" fmla="*/ 7 h 14"/>
                <a:gd name="T28" fmla="*/ 6 w 27"/>
                <a:gd name="T29" fmla="*/ 3 h 14"/>
                <a:gd name="T30" fmla="*/ 2 w 27"/>
                <a:gd name="T31" fmla="*/ 7 h 14"/>
                <a:gd name="T32" fmla="*/ 3 w 27"/>
                <a:gd name="T33" fmla="*/ 9 h 14"/>
                <a:gd name="T34" fmla="*/ 0 w 27"/>
                <a:gd name="T35" fmla="*/ 14 h 14"/>
                <a:gd name="T36" fmla="*/ 2 w 27"/>
                <a:gd name="T37" fmla="*/ 14 h 14"/>
                <a:gd name="T38" fmla="*/ 6 w 27"/>
                <a:gd name="T39" fmla="*/ 10 h 14"/>
                <a:gd name="T40" fmla="*/ 10 w 27"/>
                <a:gd name="T41" fmla="*/ 14 h 14"/>
                <a:gd name="T42" fmla="*/ 11 w 27"/>
                <a:gd name="T43" fmla="*/ 14 h 14"/>
                <a:gd name="T44" fmla="*/ 10 w 27"/>
                <a:gd name="T45" fmla="*/ 11 h 14"/>
                <a:gd name="T46" fmla="*/ 14 w 27"/>
                <a:gd name="T47" fmla="*/ 7 h 14"/>
                <a:gd name="T48" fmla="*/ 18 w 27"/>
                <a:gd name="T49" fmla="*/ 11 h 14"/>
                <a:gd name="T50" fmla="*/ 16 w 27"/>
                <a:gd name="T51" fmla="*/ 14 h 14"/>
                <a:gd name="T52" fmla="*/ 18 w 27"/>
                <a:gd name="T53" fmla="*/ 14 h 14"/>
                <a:gd name="T54" fmla="*/ 22 w 27"/>
                <a:gd name="T55" fmla="*/ 10 h 14"/>
                <a:gd name="T56" fmla="*/ 26 w 27"/>
                <a:gd name="T57" fmla="*/ 14 h 14"/>
                <a:gd name="T58" fmla="*/ 27 w 27"/>
                <a:gd name="T59" fmla="*/ 14 h 14"/>
                <a:gd name="T60" fmla="*/ 24 w 27"/>
                <a:gd name="T61" fmla="*/ 9 h 14"/>
                <a:gd name="T62" fmla="*/ 3 w 27"/>
                <a:gd name="T63" fmla="*/ 7 h 14"/>
                <a:gd name="T64" fmla="*/ 6 w 27"/>
                <a:gd name="T65" fmla="*/ 5 h 14"/>
                <a:gd name="T66" fmla="*/ 8 w 27"/>
                <a:gd name="T67" fmla="*/ 7 h 14"/>
                <a:gd name="T68" fmla="*/ 6 w 27"/>
                <a:gd name="T69" fmla="*/ 9 h 14"/>
                <a:gd name="T70" fmla="*/ 3 w 27"/>
                <a:gd name="T71" fmla="*/ 7 h 14"/>
                <a:gd name="T72" fmla="*/ 11 w 27"/>
                <a:gd name="T73" fmla="*/ 4 h 14"/>
                <a:gd name="T74" fmla="*/ 14 w 27"/>
                <a:gd name="T75" fmla="*/ 1 h 14"/>
                <a:gd name="T76" fmla="*/ 16 w 27"/>
                <a:gd name="T77" fmla="*/ 4 h 14"/>
                <a:gd name="T78" fmla="*/ 14 w 27"/>
                <a:gd name="T79" fmla="*/ 6 h 14"/>
                <a:gd name="T80" fmla="*/ 11 w 27"/>
                <a:gd name="T81" fmla="*/ 4 h 14"/>
                <a:gd name="T82" fmla="*/ 20 w 27"/>
                <a:gd name="T83" fmla="*/ 7 h 14"/>
                <a:gd name="T84" fmla="*/ 22 w 27"/>
                <a:gd name="T85" fmla="*/ 5 h 14"/>
                <a:gd name="T86" fmla="*/ 24 w 27"/>
                <a:gd name="T87" fmla="*/ 7 h 14"/>
                <a:gd name="T88" fmla="*/ 22 w 27"/>
                <a:gd name="T89" fmla="*/ 9 h 14"/>
                <a:gd name="T90" fmla="*/ 20 w 27"/>
                <a:gd name="T9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14">
                  <a:moveTo>
                    <a:pt x="24" y="9"/>
                  </a:moveTo>
                  <a:cubicBezTo>
                    <a:pt x="25" y="9"/>
                    <a:pt x="25" y="8"/>
                    <a:pt x="25" y="7"/>
                  </a:cubicBezTo>
                  <a:cubicBezTo>
                    <a:pt x="25" y="5"/>
                    <a:pt x="24" y="3"/>
                    <a:pt x="22" y="3"/>
                  </a:cubicBezTo>
                  <a:cubicBezTo>
                    <a:pt x="20" y="3"/>
                    <a:pt x="18" y="5"/>
                    <a:pt x="18" y="7"/>
                  </a:cubicBezTo>
                  <a:cubicBezTo>
                    <a:pt x="18" y="8"/>
                    <a:pt x="19" y="9"/>
                    <a:pt x="19" y="9"/>
                  </a:cubicBezTo>
                  <a:cubicBezTo>
                    <a:pt x="19" y="9"/>
                    <a:pt x="19" y="10"/>
                    <a:pt x="19" y="10"/>
                  </a:cubicBezTo>
                  <a:cubicBezTo>
                    <a:pt x="18" y="8"/>
                    <a:pt x="17" y="7"/>
                    <a:pt x="16" y="6"/>
                  </a:cubicBezTo>
                  <a:cubicBezTo>
                    <a:pt x="16" y="6"/>
                    <a:pt x="17" y="5"/>
                    <a:pt x="17" y="4"/>
                  </a:cubicBezTo>
                  <a:cubicBezTo>
                    <a:pt x="17" y="2"/>
                    <a:pt x="15" y="0"/>
                    <a:pt x="14" y="0"/>
                  </a:cubicBezTo>
                  <a:cubicBezTo>
                    <a:pt x="12" y="0"/>
                    <a:pt x="10" y="2"/>
                    <a:pt x="10" y="4"/>
                  </a:cubicBezTo>
                  <a:cubicBezTo>
                    <a:pt x="10" y="5"/>
                    <a:pt x="11" y="6"/>
                    <a:pt x="11" y="6"/>
                  </a:cubicBezTo>
                  <a:cubicBezTo>
                    <a:pt x="10" y="7"/>
                    <a:pt x="9" y="8"/>
                    <a:pt x="8" y="10"/>
                  </a:cubicBezTo>
                  <a:cubicBezTo>
                    <a:pt x="8" y="10"/>
                    <a:pt x="8" y="9"/>
                    <a:pt x="8" y="9"/>
                  </a:cubicBezTo>
                  <a:cubicBezTo>
                    <a:pt x="9" y="9"/>
                    <a:pt x="9" y="8"/>
                    <a:pt x="9" y="7"/>
                  </a:cubicBezTo>
                  <a:cubicBezTo>
                    <a:pt x="9" y="5"/>
                    <a:pt x="8" y="3"/>
                    <a:pt x="6" y="3"/>
                  </a:cubicBezTo>
                  <a:cubicBezTo>
                    <a:pt x="4" y="3"/>
                    <a:pt x="2" y="5"/>
                    <a:pt x="2" y="7"/>
                  </a:cubicBezTo>
                  <a:cubicBezTo>
                    <a:pt x="2" y="8"/>
                    <a:pt x="3" y="9"/>
                    <a:pt x="3" y="9"/>
                  </a:cubicBezTo>
                  <a:cubicBezTo>
                    <a:pt x="2" y="10"/>
                    <a:pt x="0" y="12"/>
                    <a:pt x="0" y="14"/>
                  </a:cubicBezTo>
                  <a:cubicBezTo>
                    <a:pt x="2" y="14"/>
                    <a:pt x="2" y="14"/>
                    <a:pt x="2" y="14"/>
                  </a:cubicBezTo>
                  <a:cubicBezTo>
                    <a:pt x="2" y="12"/>
                    <a:pt x="3" y="10"/>
                    <a:pt x="6" y="10"/>
                  </a:cubicBezTo>
                  <a:cubicBezTo>
                    <a:pt x="8" y="10"/>
                    <a:pt x="10" y="12"/>
                    <a:pt x="10" y="14"/>
                  </a:cubicBezTo>
                  <a:cubicBezTo>
                    <a:pt x="11" y="14"/>
                    <a:pt x="11" y="14"/>
                    <a:pt x="11" y="14"/>
                  </a:cubicBezTo>
                  <a:cubicBezTo>
                    <a:pt x="11" y="13"/>
                    <a:pt x="10" y="12"/>
                    <a:pt x="10" y="11"/>
                  </a:cubicBezTo>
                  <a:cubicBezTo>
                    <a:pt x="10" y="9"/>
                    <a:pt x="11" y="7"/>
                    <a:pt x="14" y="7"/>
                  </a:cubicBezTo>
                  <a:cubicBezTo>
                    <a:pt x="16" y="7"/>
                    <a:pt x="17" y="9"/>
                    <a:pt x="18" y="11"/>
                  </a:cubicBezTo>
                  <a:cubicBezTo>
                    <a:pt x="17" y="12"/>
                    <a:pt x="16" y="13"/>
                    <a:pt x="16" y="14"/>
                  </a:cubicBezTo>
                  <a:cubicBezTo>
                    <a:pt x="18" y="14"/>
                    <a:pt x="18" y="14"/>
                    <a:pt x="18" y="14"/>
                  </a:cubicBezTo>
                  <a:cubicBezTo>
                    <a:pt x="18" y="12"/>
                    <a:pt x="19" y="10"/>
                    <a:pt x="22" y="10"/>
                  </a:cubicBezTo>
                  <a:cubicBezTo>
                    <a:pt x="24" y="10"/>
                    <a:pt x="26" y="12"/>
                    <a:pt x="26" y="14"/>
                  </a:cubicBezTo>
                  <a:cubicBezTo>
                    <a:pt x="27" y="14"/>
                    <a:pt x="27" y="14"/>
                    <a:pt x="27" y="14"/>
                  </a:cubicBezTo>
                  <a:cubicBezTo>
                    <a:pt x="27" y="12"/>
                    <a:pt x="26" y="10"/>
                    <a:pt x="24" y="9"/>
                  </a:cubicBezTo>
                  <a:moveTo>
                    <a:pt x="3" y="7"/>
                  </a:moveTo>
                  <a:cubicBezTo>
                    <a:pt x="3" y="6"/>
                    <a:pt x="4" y="5"/>
                    <a:pt x="6" y="5"/>
                  </a:cubicBezTo>
                  <a:cubicBezTo>
                    <a:pt x="7" y="5"/>
                    <a:pt x="8" y="6"/>
                    <a:pt x="8" y="7"/>
                  </a:cubicBezTo>
                  <a:cubicBezTo>
                    <a:pt x="8" y="8"/>
                    <a:pt x="7" y="9"/>
                    <a:pt x="6" y="9"/>
                  </a:cubicBezTo>
                  <a:cubicBezTo>
                    <a:pt x="4" y="9"/>
                    <a:pt x="3" y="8"/>
                    <a:pt x="3" y="7"/>
                  </a:cubicBezTo>
                  <a:moveTo>
                    <a:pt x="11" y="4"/>
                  </a:moveTo>
                  <a:cubicBezTo>
                    <a:pt x="11" y="2"/>
                    <a:pt x="12" y="1"/>
                    <a:pt x="14" y="1"/>
                  </a:cubicBezTo>
                  <a:cubicBezTo>
                    <a:pt x="15" y="1"/>
                    <a:pt x="16" y="2"/>
                    <a:pt x="16" y="4"/>
                  </a:cubicBezTo>
                  <a:cubicBezTo>
                    <a:pt x="16" y="5"/>
                    <a:pt x="15" y="6"/>
                    <a:pt x="14" y="6"/>
                  </a:cubicBezTo>
                  <a:cubicBezTo>
                    <a:pt x="12" y="6"/>
                    <a:pt x="11" y="5"/>
                    <a:pt x="11" y="4"/>
                  </a:cubicBezTo>
                  <a:moveTo>
                    <a:pt x="20" y="7"/>
                  </a:moveTo>
                  <a:cubicBezTo>
                    <a:pt x="20" y="6"/>
                    <a:pt x="20" y="5"/>
                    <a:pt x="22" y="5"/>
                  </a:cubicBezTo>
                  <a:cubicBezTo>
                    <a:pt x="23" y="5"/>
                    <a:pt x="24" y="6"/>
                    <a:pt x="24" y="7"/>
                  </a:cubicBezTo>
                  <a:cubicBezTo>
                    <a:pt x="24" y="8"/>
                    <a:pt x="23" y="9"/>
                    <a:pt x="22" y="9"/>
                  </a:cubicBezTo>
                  <a:cubicBezTo>
                    <a:pt x="20" y="9"/>
                    <a:pt x="20" y="8"/>
                    <a:pt x="2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79" name="Oval 2058">
              <a:extLst>
                <a:ext uri="{FF2B5EF4-FFF2-40B4-BE49-F238E27FC236}">
                  <a16:creationId xmlns:a16="http://schemas.microsoft.com/office/drawing/2014/main" id="{479D62D4-6395-41BE-8EA5-061D0388DE20}"/>
                </a:ext>
              </a:extLst>
            </p:cNvPr>
            <p:cNvSpPr>
              <a:spLocks noChangeArrowheads="1"/>
            </p:cNvSpPr>
            <p:nvPr/>
          </p:nvSpPr>
          <p:spPr bwMode="auto">
            <a:xfrm>
              <a:off x="11785600" y="4144963"/>
              <a:ext cx="50800" cy="49213"/>
            </a:xfrm>
            <a:prstGeom prst="ellipse">
              <a:avLst/>
            </a:pr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0" name="Oval 2059">
              <a:extLst>
                <a:ext uri="{FF2B5EF4-FFF2-40B4-BE49-F238E27FC236}">
                  <a16:creationId xmlns:a16="http://schemas.microsoft.com/office/drawing/2014/main" id="{BB35C6A3-979A-49E2-AEDD-17C369DC1D67}"/>
                </a:ext>
              </a:extLst>
            </p:cNvPr>
            <p:cNvSpPr>
              <a:spLocks noChangeArrowheads="1"/>
            </p:cNvSpPr>
            <p:nvPr/>
          </p:nvSpPr>
          <p:spPr bwMode="auto">
            <a:xfrm>
              <a:off x="11820525" y="4173538"/>
              <a:ext cx="20638" cy="2063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1" name="Freeform 2060">
              <a:extLst>
                <a:ext uri="{FF2B5EF4-FFF2-40B4-BE49-F238E27FC236}">
                  <a16:creationId xmlns:a16="http://schemas.microsoft.com/office/drawing/2014/main" id="{ADE4D2E7-852E-4668-8962-FF1D02D0E309}"/>
                </a:ext>
              </a:extLst>
            </p:cNvPr>
            <p:cNvSpPr>
              <a:spLocks/>
            </p:cNvSpPr>
            <p:nvPr/>
          </p:nvSpPr>
          <p:spPr bwMode="auto">
            <a:xfrm>
              <a:off x="11823700" y="4183063"/>
              <a:ext cx="12700" cy="7938"/>
            </a:xfrm>
            <a:custGeom>
              <a:avLst/>
              <a:gdLst>
                <a:gd name="T0" fmla="*/ 4 w 8"/>
                <a:gd name="T1" fmla="*/ 5 h 5"/>
                <a:gd name="T2" fmla="*/ 0 w 8"/>
                <a:gd name="T3" fmla="*/ 2 h 5"/>
                <a:gd name="T4" fmla="*/ 2 w 8"/>
                <a:gd name="T5" fmla="*/ 0 h 5"/>
                <a:gd name="T6" fmla="*/ 4 w 8"/>
                <a:gd name="T7" fmla="*/ 2 h 5"/>
                <a:gd name="T8" fmla="*/ 8 w 8"/>
                <a:gd name="T9" fmla="*/ 0 h 5"/>
                <a:gd name="T10" fmla="*/ 8 w 8"/>
                <a:gd name="T11" fmla="*/ 0 h 5"/>
                <a:gd name="T12" fmla="*/ 4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4" y="5"/>
                  </a:moveTo>
                  <a:lnTo>
                    <a:pt x="0" y="2"/>
                  </a:lnTo>
                  <a:lnTo>
                    <a:pt x="2" y="0"/>
                  </a:lnTo>
                  <a:lnTo>
                    <a:pt x="4" y="2"/>
                  </a:lnTo>
                  <a:lnTo>
                    <a:pt x="8" y="0"/>
                  </a:lnTo>
                  <a:lnTo>
                    <a:pt x="8" y="0"/>
                  </a:lnTo>
                  <a:lnTo>
                    <a:pt x="4"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2" name="Freeform 2061">
              <a:extLst>
                <a:ext uri="{FF2B5EF4-FFF2-40B4-BE49-F238E27FC236}">
                  <a16:creationId xmlns:a16="http://schemas.microsoft.com/office/drawing/2014/main" id="{FAA71590-D927-4D75-A901-476821439FE8}"/>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3" name="Freeform 2062">
              <a:extLst>
                <a:ext uri="{FF2B5EF4-FFF2-40B4-BE49-F238E27FC236}">
                  <a16:creationId xmlns:a16="http://schemas.microsoft.com/office/drawing/2014/main" id="{F53A22D4-C5E4-439F-B9CD-ADDC8E919175}"/>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84" name="Oval 2063">
              <a:extLst>
                <a:ext uri="{FF2B5EF4-FFF2-40B4-BE49-F238E27FC236}">
                  <a16:creationId xmlns:a16="http://schemas.microsoft.com/office/drawing/2014/main" id="{710B4C20-A0B5-4BCB-B963-7933085F305E}"/>
                </a:ext>
              </a:extLst>
            </p:cNvPr>
            <p:cNvSpPr>
              <a:spLocks noChangeArrowheads="1"/>
            </p:cNvSpPr>
            <p:nvPr/>
          </p:nvSpPr>
          <p:spPr bwMode="auto">
            <a:xfrm>
              <a:off x="11388725" y="3760788"/>
              <a:ext cx="49213" cy="5238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0" name="Freeform 2064">
              <a:extLst>
                <a:ext uri="{FF2B5EF4-FFF2-40B4-BE49-F238E27FC236}">
                  <a16:creationId xmlns:a16="http://schemas.microsoft.com/office/drawing/2014/main" id="{FDB327E1-7BBF-4938-A896-6E7FE2980768}"/>
                </a:ext>
              </a:extLst>
            </p:cNvPr>
            <p:cNvSpPr>
              <a:spLocks/>
            </p:cNvSpPr>
            <p:nvPr/>
          </p:nvSpPr>
          <p:spPr bwMode="auto">
            <a:xfrm>
              <a:off x="11399838" y="3781425"/>
              <a:ext cx="11113" cy="11113"/>
            </a:xfrm>
            <a:custGeom>
              <a:avLst/>
              <a:gdLst>
                <a:gd name="T0" fmla="*/ 4 w 4"/>
                <a:gd name="T1" fmla="*/ 2 h 4"/>
                <a:gd name="T2" fmla="*/ 4 w 4"/>
                <a:gd name="T3" fmla="*/ 1 h 4"/>
                <a:gd name="T4" fmla="*/ 4 w 4"/>
                <a:gd name="T5" fmla="*/ 1 h 4"/>
                <a:gd name="T6" fmla="*/ 3 w 4"/>
                <a:gd name="T7" fmla="*/ 2 h 4"/>
                <a:gd name="T8" fmla="*/ 2 w 4"/>
                <a:gd name="T9" fmla="*/ 4 h 4"/>
                <a:gd name="T10" fmla="*/ 2 w 4"/>
                <a:gd name="T11" fmla="*/ 4 h 4"/>
                <a:gd name="T12" fmla="*/ 1 w 4"/>
                <a:gd name="T13" fmla="*/ 2 h 4"/>
                <a:gd name="T14" fmla="*/ 1 w 4"/>
                <a:gd name="T15" fmla="*/ 1 h 4"/>
                <a:gd name="T16" fmla="*/ 1 w 4"/>
                <a:gd name="T17" fmla="*/ 1 h 4"/>
                <a:gd name="T18" fmla="*/ 1 w 4"/>
                <a:gd name="T19" fmla="*/ 2 h 4"/>
                <a:gd name="T20" fmla="*/ 1 w 4"/>
                <a:gd name="T21" fmla="*/ 4 h 4"/>
                <a:gd name="T22" fmla="*/ 0 w 4"/>
                <a:gd name="T23" fmla="*/ 4 h 4"/>
                <a:gd name="T24" fmla="*/ 0 w 4"/>
                <a:gd name="T25" fmla="*/ 0 h 4"/>
                <a:gd name="T26" fmla="*/ 1 w 4"/>
                <a:gd name="T27" fmla="*/ 0 h 4"/>
                <a:gd name="T28" fmla="*/ 2 w 4"/>
                <a:gd name="T29" fmla="*/ 2 h 4"/>
                <a:gd name="T30" fmla="*/ 2 w 4"/>
                <a:gd name="T31" fmla="*/ 4 h 4"/>
                <a:gd name="T32" fmla="*/ 2 w 4"/>
                <a:gd name="T33" fmla="*/ 4 h 4"/>
                <a:gd name="T34" fmla="*/ 3 w 4"/>
                <a:gd name="T35" fmla="*/ 2 h 4"/>
                <a:gd name="T36" fmla="*/ 3 w 4"/>
                <a:gd name="T37" fmla="*/ 0 h 4"/>
                <a:gd name="T38" fmla="*/ 4 w 4"/>
                <a:gd name="T39" fmla="*/ 0 h 4"/>
                <a:gd name="T40" fmla="*/ 4 w 4"/>
                <a:gd name="T41" fmla="*/ 4 h 4"/>
                <a:gd name="T42" fmla="*/ 4 w 4"/>
                <a:gd name="T43" fmla="*/ 4 h 4"/>
                <a:gd name="T44" fmla="*/ 4 w 4"/>
                <a:gd name="T4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2"/>
                  </a:moveTo>
                  <a:cubicBezTo>
                    <a:pt x="4" y="2"/>
                    <a:pt x="4" y="1"/>
                    <a:pt x="4" y="1"/>
                  </a:cubicBezTo>
                  <a:cubicBezTo>
                    <a:pt x="4" y="1"/>
                    <a:pt x="4" y="1"/>
                    <a:pt x="4" y="1"/>
                  </a:cubicBezTo>
                  <a:cubicBezTo>
                    <a:pt x="3" y="1"/>
                    <a:pt x="3" y="2"/>
                    <a:pt x="3" y="2"/>
                  </a:cubicBezTo>
                  <a:cubicBezTo>
                    <a:pt x="2" y="4"/>
                    <a:pt x="2" y="4"/>
                    <a:pt x="2" y="4"/>
                  </a:cubicBezTo>
                  <a:cubicBezTo>
                    <a:pt x="2" y="4"/>
                    <a:pt x="2" y="4"/>
                    <a:pt x="2" y="4"/>
                  </a:cubicBezTo>
                  <a:cubicBezTo>
                    <a:pt x="1" y="2"/>
                    <a:pt x="1" y="2"/>
                    <a:pt x="1" y="2"/>
                  </a:cubicBezTo>
                  <a:cubicBezTo>
                    <a:pt x="1" y="2"/>
                    <a:pt x="1" y="1"/>
                    <a:pt x="1" y="1"/>
                  </a:cubicBezTo>
                  <a:cubicBezTo>
                    <a:pt x="1" y="1"/>
                    <a:pt x="1" y="1"/>
                    <a:pt x="1" y="1"/>
                  </a:cubicBezTo>
                  <a:cubicBezTo>
                    <a:pt x="1" y="1"/>
                    <a:pt x="1" y="2"/>
                    <a:pt x="1" y="2"/>
                  </a:cubicBezTo>
                  <a:cubicBezTo>
                    <a:pt x="1" y="4"/>
                    <a:pt x="1" y="4"/>
                    <a:pt x="1" y="4"/>
                  </a:cubicBezTo>
                  <a:cubicBezTo>
                    <a:pt x="0" y="4"/>
                    <a:pt x="0" y="4"/>
                    <a:pt x="0" y="4"/>
                  </a:cubicBezTo>
                  <a:cubicBezTo>
                    <a:pt x="0" y="0"/>
                    <a:pt x="0" y="0"/>
                    <a:pt x="0" y="0"/>
                  </a:cubicBezTo>
                  <a:cubicBezTo>
                    <a:pt x="1" y="0"/>
                    <a:pt x="1" y="0"/>
                    <a:pt x="1" y="0"/>
                  </a:cubicBezTo>
                  <a:cubicBezTo>
                    <a:pt x="2" y="2"/>
                    <a:pt x="2" y="2"/>
                    <a:pt x="2" y="2"/>
                  </a:cubicBezTo>
                  <a:cubicBezTo>
                    <a:pt x="2" y="3"/>
                    <a:pt x="2" y="3"/>
                    <a:pt x="2" y="4"/>
                  </a:cubicBezTo>
                  <a:cubicBezTo>
                    <a:pt x="2" y="4"/>
                    <a:pt x="2" y="4"/>
                    <a:pt x="2" y="4"/>
                  </a:cubicBezTo>
                  <a:cubicBezTo>
                    <a:pt x="2" y="3"/>
                    <a:pt x="2" y="3"/>
                    <a:pt x="3" y="2"/>
                  </a:cubicBezTo>
                  <a:cubicBezTo>
                    <a:pt x="3" y="0"/>
                    <a:pt x="3" y="0"/>
                    <a:pt x="3" y="0"/>
                  </a:cubicBezTo>
                  <a:cubicBezTo>
                    <a:pt x="4" y="0"/>
                    <a:pt x="4" y="0"/>
                    <a:pt x="4" y="0"/>
                  </a:cubicBezTo>
                  <a:cubicBezTo>
                    <a:pt x="4" y="4"/>
                    <a:pt x="4" y="4"/>
                    <a:pt x="4" y="4"/>
                  </a:cubicBezTo>
                  <a:cubicBezTo>
                    <a:pt x="4" y="4"/>
                    <a:pt x="4" y="4"/>
                    <a:pt x="4" y="4"/>
                  </a:cubicBezTo>
                  <a:lnTo>
                    <a:pt x="4" y="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1" name="Freeform 2065">
              <a:extLst>
                <a:ext uri="{FF2B5EF4-FFF2-40B4-BE49-F238E27FC236}">
                  <a16:creationId xmlns:a16="http://schemas.microsoft.com/office/drawing/2014/main" id="{BE04A6EF-2FCE-475F-9923-B7E8649ED114}"/>
                </a:ext>
              </a:extLst>
            </p:cNvPr>
            <p:cNvSpPr>
              <a:spLocks/>
            </p:cNvSpPr>
            <p:nvPr/>
          </p:nvSpPr>
          <p:spPr bwMode="auto">
            <a:xfrm>
              <a:off x="11414125" y="3781425"/>
              <a:ext cx="9525" cy="11113"/>
            </a:xfrm>
            <a:custGeom>
              <a:avLst/>
              <a:gdLst>
                <a:gd name="T0" fmla="*/ 3 w 3"/>
                <a:gd name="T1" fmla="*/ 4 h 4"/>
                <a:gd name="T2" fmla="*/ 2 w 3"/>
                <a:gd name="T3" fmla="*/ 4 h 4"/>
                <a:gd name="T4" fmla="*/ 0 w 3"/>
                <a:gd name="T5" fmla="*/ 4 h 4"/>
                <a:gd name="T6" fmla="*/ 0 w 3"/>
                <a:gd name="T7" fmla="*/ 2 h 4"/>
                <a:gd name="T8" fmla="*/ 2 w 3"/>
                <a:gd name="T9" fmla="*/ 0 h 4"/>
                <a:gd name="T10" fmla="*/ 3 w 3"/>
                <a:gd name="T11" fmla="*/ 0 h 4"/>
                <a:gd name="T12" fmla="*/ 3 w 3"/>
                <a:gd name="T13" fmla="*/ 1 h 4"/>
                <a:gd name="T14" fmla="*/ 2 w 3"/>
                <a:gd name="T15" fmla="*/ 1 h 4"/>
                <a:gd name="T16" fmla="*/ 0 w 3"/>
                <a:gd name="T17" fmla="*/ 2 h 4"/>
                <a:gd name="T18" fmla="*/ 2 w 3"/>
                <a:gd name="T19" fmla="*/ 4 h 4"/>
                <a:gd name="T20" fmla="*/ 3 w 3"/>
                <a:gd name="T21" fmla="*/ 4 h 4"/>
                <a:gd name="T22" fmla="*/ 3 w 3"/>
                <a:gd name="T23" fmla="*/ 3 h 4"/>
                <a:gd name="T24" fmla="*/ 2 w 3"/>
                <a:gd name="T25" fmla="*/ 3 h 4"/>
                <a:gd name="T26" fmla="*/ 2 w 3"/>
                <a:gd name="T27" fmla="*/ 2 h 4"/>
                <a:gd name="T28" fmla="*/ 3 w 3"/>
                <a:gd name="T29" fmla="*/ 2 h 4"/>
                <a:gd name="T30" fmla="*/ 3 w 3"/>
                <a:gd name="T3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4">
                  <a:moveTo>
                    <a:pt x="3" y="4"/>
                  </a:moveTo>
                  <a:cubicBezTo>
                    <a:pt x="3" y="4"/>
                    <a:pt x="3" y="4"/>
                    <a:pt x="2" y="4"/>
                  </a:cubicBezTo>
                  <a:cubicBezTo>
                    <a:pt x="1" y="4"/>
                    <a:pt x="1" y="4"/>
                    <a:pt x="0" y="4"/>
                  </a:cubicBezTo>
                  <a:cubicBezTo>
                    <a:pt x="0" y="3"/>
                    <a:pt x="0" y="3"/>
                    <a:pt x="0" y="2"/>
                  </a:cubicBezTo>
                  <a:cubicBezTo>
                    <a:pt x="0" y="1"/>
                    <a:pt x="1" y="0"/>
                    <a:pt x="2" y="0"/>
                  </a:cubicBezTo>
                  <a:cubicBezTo>
                    <a:pt x="3" y="0"/>
                    <a:pt x="3" y="0"/>
                    <a:pt x="3" y="0"/>
                  </a:cubicBezTo>
                  <a:cubicBezTo>
                    <a:pt x="3" y="1"/>
                    <a:pt x="3" y="1"/>
                    <a:pt x="3" y="1"/>
                  </a:cubicBezTo>
                  <a:cubicBezTo>
                    <a:pt x="3" y="1"/>
                    <a:pt x="3" y="1"/>
                    <a:pt x="2" y="1"/>
                  </a:cubicBezTo>
                  <a:cubicBezTo>
                    <a:pt x="1" y="1"/>
                    <a:pt x="0" y="1"/>
                    <a:pt x="0" y="2"/>
                  </a:cubicBezTo>
                  <a:cubicBezTo>
                    <a:pt x="0" y="3"/>
                    <a:pt x="1" y="4"/>
                    <a:pt x="2" y="4"/>
                  </a:cubicBezTo>
                  <a:cubicBezTo>
                    <a:pt x="2" y="4"/>
                    <a:pt x="3" y="4"/>
                    <a:pt x="3" y="4"/>
                  </a:cubicBezTo>
                  <a:cubicBezTo>
                    <a:pt x="3" y="3"/>
                    <a:pt x="3" y="3"/>
                    <a:pt x="3" y="3"/>
                  </a:cubicBezTo>
                  <a:cubicBezTo>
                    <a:pt x="2" y="3"/>
                    <a:pt x="2" y="3"/>
                    <a:pt x="2" y="3"/>
                  </a:cubicBezTo>
                  <a:cubicBezTo>
                    <a:pt x="2" y="2"/>
                    <a:pt x="2" y="2"/>
                    <a:pt x="2" y="2"/>
                  </a:cubicBezTo>
                  <a:cubicBezTo>
                    <a:pt x="3" y="2"/>
                    <a:pt x="3" y="2"/>
                    <a:pt x="3" y="2"/>
                  </a:cubicBezTo>
                  <a:lnTo>
                    <a:pt x="3" y="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2" name="Rectangle 2066">
              <a:extLst>
                <a:ext uri="{FF2B5EF4-FFF2-40B4-BE49-F238E27FC236}">
                  <a16:creationId xmlns:a16="http://schemas.microsoft.com/office/drawing/2014/main" id="{E54AB75A-A962-449D-8EF6-B68C24C11C26}"/>
                </a:ext>
              </a:extLst>
            </p:cNvPr>
            <p:cNvSpPr>
              <a:spLocks noChangeArrowheads="1"/>
            </p:cNvSpPr>
            <p:nvPr/>
          </p:nvSpPr>
          <p:spPr bwMode="auto">
            <a:xfrm>
              <a:off x="11282363" y="4013200"/>
              <a:ext cx="65088" cy="52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Rectangle 2067">
              <a:extLst>
                <a:ext uri="{FF2B5EF4-FFF2-40B4-BE49-F238E27FC236}">
                  <a16:creationId xmlns:a16="http://schemas.microsoft.com/office/drawing/2014/main" id="{6F06C5CB-E77C-47A8-9474-698239DF101E}"/>
                </a:ext>
              </a:extLst>
            </p:cNvPr>
            <p:cNvSpPr>
              <a:spLocks noChangeArrowheads="1"/>
            </p:cNvSpPr>
            <p:nvPr/>
          </p:nvSpPr>
          <p:spPr bwMode="auto">
            <a:xfrm>
              <a:off x="11288713"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Rectangle 2068">
              <a:extLst>
                <a:ext uri="{FF2B5EF4-FFF2-40B4-BE49-F238E27FC236}">
                  <a16:creationId xmlns:a16="http://schemas.microsoft.com/office/drawing/2014/main" id="{E107B72D-434C-483D-9626-F36046674544}"/>
                </a:ext>
              </a:extLst>
            </p:cNvPr>
            <p:cNvSpPr>
              <a:spLocks noChangeArrowheads="1"/>
            </p:cNvSpPr>
            <p:nvPr/>
          </p:nvSpPr>
          <p:spPr bwMode="auto">
            <a:xfrm>
              <a:off x="11296650" y="4006850"/>
              <a:ext cx="6350"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Rectangle 2069">
              <a:extLst>
                <a:ext uri="{FF2B5EF4-FFF2-40B4-BE49-F238E27FC236}">
                  <a16:creationId xmlns:a16="http://schemas.microsoft.com/office/drawing/2014/main" id="{05F8690F-0AD7-4542-84DF-AC7CDE4B18BF}"/>
                </a:ext>
              </a:extLst>
            </p:cNvPr>
            <p:cNvSpPr>
              <a:spLocks noChangeArrowheads="1"/>
            </p:cNvSpPr>
            <p:nvPr/>
          </p:nvSpPr>
          <p:spPr bwMode="auto">
            <a:xfrm>
              <a:off x="113093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2070">
              <a:extLst>
                <a:ext uri="{FF2B5EF4-FFF2-40B4-BE49-F238E27FC236}">
                  <a16:creationId xmlns:a16="http://schemas.microsoft.com/office/drawing/2014/main" id="{F99D5B9E-1384-4964-A6E9-DF6DBCE5D271}"/>
                </a:ext>
              </a:extLst>
            </p:cNvPr>
            <p:cNvSpPr>
              <a:spLocks noChangeArrowheads="1"/>
            </p:cNvSpPr>
            <p:nvPr/>
          </p:nvSpPr>
          <p:spPr bwMode="auto">
            <a:xfrm>
              <a:off x="11317288"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2071">
              <a:extLst>
                <a:ext uri="{FF2B5EF4-FFF2-40B4-BE49-F238E27FC236}">
                  <a16:creationId xmlns:a16="http://schemas.microsoft.com/office/drawing/2014/main" id="{B39A95A7-0C39-4DE0-AFB0-5190A360E159}"/>
                </a:ext>
              </a:extLst>
            </p:cNvPr>
            <p:cNvSpPr>
              <a:spLocks noChangeArrowheads="1"/>
            </p:cNvSpPr>
            <p:nvPr/>
          </p:nvSpPr>
          <p:spPr bwMode="auto">
            <a:xfrm>
              <a:off x="11326813"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2072">
              <a:extLst>
                <a:ext uri="{FF2B5EF4-FFF2-40B4-BE49-F238E27FC236}">
                  <a16:creationId xmlns:a16="http://schemas.microsoft.com/office/drawing/2014/main" id="{43285F51-1814-4276-8DF5-9436C8CE9AF7}"/>
                </a:ext>
              </a:extLst>
            </p:cNvPr>
            <p:cNvSpPr>
              <a:spLocks noChangeArrowheads="1"/>
            </p:cNvSpPr>
            <p:nvPr/>
          </p:nvSpPr>
          <p:spPr bwMode="auto">
            <a:xfrm>
              <a:off x="11334750" y="4006850"/>
              <a:ext cx="3175" cy="95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2073">
              <a:extLst>
                <a:ext uri="{FF2B5EF4-FFF2-40B4-BE49-F238E27FC236}">
                  <a16:creationId xmlns:a16="http://schemas.microsoft.com/office/drawing/2014/main" id="{0086F18D-EF33-4F4A-B99E-3269115167F3}"/>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2074">
              <a:extLst>
                <a:ext uri="{FF2B5EF4-FFF2-40B4-BE49-F238E27FC236}">
                  <a16:creationId xmlns:a16="http://schemas.microsoft.com/office/drawing/2014/main" id="{322D07DB-54DD-4C9C-876E-4597A004DF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2075">
              <a:extLst>
                <a:ext uri="{FF2B5EF4-FFF2-40B4-BE49-F238E27FC236}">
                  <a16:creationId xmlns:a16="http://schemas.microsoft.com/office/drawing/2014/main" id="{94658AB6-E28D-4F7B-9A73-5E962A557B0C}"/>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2076">
              <a:extLst>
                <a:ext uri="{FF2B5EF4-FFF2-40B4-BE49-F238E27FC236}">
                  <a16:creationId xmlns:a16="http://schemas.microsoft.com/office/drawing/2014/main" id="{B88CEB67-8AE2-4803-9F80-F7DA80BF1676}"/>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Rectangle 2077">
              <a:extLst>
                <a:ext uri="{FF2B5EF4-FFF2-40B4-BE49-F238E27FC236}">
                  <a16:creationId xmlns:a16="http://schemas.microsoft.com/office/drawing/2014/main" id="{57AFCF76-FF47-4994-829E-88FC6CDB1A4A}"/>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Rectangle 2078">
              <a:extLst>
                <a:ext uri="{FF2B5EF4-FFF2-40B4-BE49-F238E27FC236}">
                  <a16:creationId xmlns:a16="http://schemas.microsoft.com/office/drawing/2014/main" id="{BF090A0E-F81E-4AB5-9095-3C663E94C558}"/>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Freeform 2079">
              <a:extLst>
                <a:ext uri="{FF2B5EF4-FFF2-40B4-BE49-F238E27FC236}">
                  <a16:creationId xmlns:a16="http://schemas.microsoft.com/office/drawing/2014/main" id="{2EEE48CA-39D1-408D-BCEA-8E2C390E89E7}"/>
                </a:ext>
              </a:extLst>
            </p:cNvPr>
            <p:cNvSpPr>
              <a:spLocks/>
            </p:cNvSpPr>
            <p:nvPr/>
          </p:nvSpPr>
          <p:spPr bwMode="auto">
            <a:xfrm>
              <a:off x="11858625" y="3875088"/>
              <a:ext cx="109538" cy="107950"/>
            </a:xfrm>
            <a:custGeom>
              <a:avLst/>
              <a:gdLst>
                <a:gd name="T0" fmla="*/ 0 w 37"/>
                <a:gd name="T1" fmla="*/ 0 h 37"/>
                <a:gd name="T2" fmla="*/ 0 w 37"/>
                <a:gd name="T3" fmla="*/ 37 h 37"/>
                <a:gd name="T4" fmla="*/ 37 w 37"/>
                <a:gd name="T5" fmla="*/ 37 h 37"/>
                <a:gd name="T6" fmla="*/ 0 w 37"/>
                <a:gd name="T7" fmla="*/ 0 h 37"/>
              </a:gdLst>
              <a:ahLst/>
              <a:cxnLst>
                <a:cxn ang="0">
                  <a:pos x="T0" y="T1"/>
                </a:cxn>
                <a:cxn ang="0">
                  <a:pos x="T2" y="T3"/>
                </a:cxn>
                <a:cxn ang="0">
                  <a:pos x="T4" y="T5"/>
                </a:cxn>
                <a:cxn ang="0">
                  <a:pos x="T6" y="T7"/>
                </a:cxn>
              </a:cxnLst>
              <a:rect l="0" t="0" r="r" b="b"/>
              <a:pathLst>
                <a:path w="37" h="37">
                  <a:moveTo>
                    <a:pt x="0" y="0"/>
                  </a:moveTo>
                  <a:cubicBezTo>
                    <a:pt x="0" y="37"/>
                    <a:pt x="0" y="37"/>
                    <a:pt x="0" y="37"/>
                  </a:cubicBezTo>
                  <a:cubicBezTo>
                    <a:pt x="37" y="37"/>
                    <a:pt x="37" y="37"/>
                    <a:pt x="37" y="37"/>
                  </a:cubicBezTo>
                  <a:cubicBezTo>
                    <a:pt x="37" y="16"/>
                    <a:pt x="21" y="0"/>
                    <a:pt x="0" y="0"/>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Freeform 2080">
              <a:extLst>
                <a:ext uri="{FF2B5EF4-FFF2-40B4-BE49-F238E27FC236}">
                  <a16:creationId xmlns:a16="http://schemas.microsoft.com/office/drawing/2014/main" id="{227D3F47-376B-45D9-96CF-D47F930BA385}"/>
                </a:ext>
              </a:extLst>
            </p:cNvPr>
            <p:cNvSpPr>
              <a:spLocks/>
            </p:cNvSpPr>
            <p:nvPr/>
          </p:nvSpPr>
          <p:spPr bwMode="auto">
            <a:xfrm>
              <a:off x="11768138" y="3905250"/>
              <a:ext cx="152400" cy="169863"/>
            </a:xfrm>
            <a:custGeom>
              <a:avLst/>
              <a:gdLst>
                <a:gd name="T0" fmla="*/ 29 w 52"/>
                <a:gd name="T1" fmla="*/ 29 h 58"/>
                <a:gd name="T2" fmla="*/ 29 w 52"/>
                <a:gd name="T3" fmla="*/ 0 h 58"/>
                <a:gd name="T4" fmla="*/ 29 w 52"/>
                <a:gd name="T5" fmla="*/ 0 h 58"/>
                <a:gd name="T6" fmla="*/ 0 w 52"/>
                <a:gd name="T7" fmla="*/ 29 h 58"/>
                <a:gd name="T8" fmla="*/ 29 w 52"/>
                <a:gd name="T9" fmla="*/ 58 h 58"/>
                <a:gd name="T10" fmla="*/ 44 w 52"/>
                <a:gd name="T11" fmla="*/ 53 h 58"/>
                <a:gd name="T12" fmla="*/ 51 w 52"/>
                <a:gd name="T13" fmla="*/ 31 h 58"/>
                <a:gd name="T14" fmla="*/ 29 w 52"/>
                <a:gd name="T15" fmla="*/ 29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8">
                  <a:moveTo>
                    <a:pt x="29" y="29"/>
                  </a:moveTo>
                  <a:cubicBezTo>
                    <a:pt x="29" y="0"/>
                    <a:pt x="29" y="0"/>
                    <a:pt x="29" y="0"/>
                  </a:cubicBezTo>
                  <a:cubicBezTo>
                    <a:pt x="29" y="0"/>
                    <a:pt x="29" y="0"/>
                    <a:pt x="29" y="0"/>
                  </a:cubicBezTo>
                  <a:cubicBezTo>
                    <a:pt x="13" y="0"/>
                    <a:pt x="0" y="13"/>
                    <a:pt x="0" y="29"/>
                  </a:cubicBezTo>
                  <a:cubicBezTo>
                    <a:pt x="0" y="45"/>
                    <a:pt x="13" y="58"/>
                    <a:pt x="29" y="58"/>
                  </a:cubicBezTo>
                  <a:cubicBezTo>
                    <a:pt x="35" y="58"/>
                    <a:pt x="40" y="56"/>
                    <a:pt x="44" y="53"/>
                  </a:cubicBezTo>
                  <a:cubicBezTo>
                    <a:pt x="52" y="49"/>
                    <a:pt x="51" y="31"/>
                    <a:pt x="51" y="31"/>
                  </a:cubicBezTo>
                  <a:lnTo>
                    <a:pt x="29" y="2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Freeform 2081">
              <a:extLst>
                <a:ext uri="{FF2B5EF4-FFF2-40B4-BE49-F238E27FC236}">
                  <a16:creationId xmlns:a16="http://schemas.microsoft.com/office/drawing/2014/main" id="{7C853AB3-7ACF-4819-9F5B-7D3B36BE6C66}"/>
                </a:ext>
              </a:extLst>
            </p:cNvPr>
            <p:cNvSpPr>
              <a:spLocks/>
            </p:cNvSpPr>
            <p:nvPr/>
          </p:nvSpPr>
          <p:spPr bwMode="auto">
            <a:xfrm>
              <a:off x="11853863" y="3989388"/>
              <a:ext cx="84138" cy="58738"/>
            </a:xfrm>
            <a:custGeom>
              <a:avLst/>
              <a:gdLst>
                <a:gd name="T0" fmla="*/ 20 w 29"/>
                <a:gd name="T1" fmla="*/ 20 h 20"/>
                <a:gd name="T2" fmla="*/ 29 w 29"/>
                <a:gd name="T3" fmla="*/ 0 h 20"/>
                <a:gd name="T4" fmla="*/ 0 w 29"/>
                <a:gd name="T5" fmla="*/ 0 h 20"/>
                <a:gd name="T6" fmla="*/ 20 w 29"/>
                <a:gd name="T7" fmla="*/ 20 h 20"/>
              </a:gdLst>
              <a:ahLst/>
              <a:cxnLst>
                <a:cxn ang="0">
                  <a:pos x="T0" y="T1"/>
                </a:cxn>
                <a:cxn ang="0">
                  <a:pos x="T2" y="T3"/>
                </a:cxn>
                <a:cxn ang="0">
                  <a:pos x="T4" y="T5"/>
                </a:cxn>
                <a:cxn ang="0">
                  <a:pos x="T6" y="T7"/>
                </a:cxn>
              </a:cxnLst>
              <a:rect l="0" t="0" r="r" b="b"/>
              <a:pathLst>
                <a:path w="29" h="20">
                  <a:moveTo>
                    <a:pt x="20" y="20"/>
                  </a:moveTo>
                  <a:cubicBezTo>
                    <a:pt x="25" y="15"/>
                    <a:pt x="29" y="8"/>
                    <a:pt x="29" y="0"/>
                  </a:cubicBezTo>
                  <a:cubicBezTo>
                    <a:pt x="0" y="0"/>
                    <a:pt x="0" y="0"/>
                    <a:pt x="0" y="0"/>
                  </a:cubicBezTo>
                  <a:lnTo>
                    <a:pt x="20" y="2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Freeform 2082">
              <a:extLst>
                <a:ext uri="{FF2B5EF4-FFF2-40B4-BE49-F238E27FC236}">
                  <a16:creationId xmlns:a16="http://schemas.microsoft.com/office/drawing/2014/main" id="{19C0219B-A466-49BA-9362-BA4F6EFD279F}"/>
                </a:ext>
              </a:extLst>
            </p:cNvPr>
            <p:cNvSpPr>
              <a:spLocks noEditPoints="1"/>
            </p:cNvSpPr>
            <p:nvPr/>
          </p:nvSpPr>
          <p:spPr bwMode="auto">
            <a:xfrm>
              <a:off x="11730038" y="3983038"/>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Freeform 2083">
              <a:extLst>
                <a:ext uri="{FF2B5EF4-FFF2-40B4-BE49-F238E27FC236}">
                  <a16:creationId xmlns:a16="http://schemas.microsoft.com/office/drawing/2014/main" id="{6EB65E3D-4402-4457-8353-6E7022048747}"/>
                </a:ext>
              </a:extLst>
            </p:cNvPr>
            <p:cNvSpPr>
              <a:spLocks noEditPoints="1"/>
            </p:cNvSpPr>
            <p:nvPr/>
          </p:nvSpPr>
          <p:spPr bwMode="auto">
            <a:xfrm>
              <a:off x="11671300" y="3924300"/>
              <a:ext cx="23813" cy="36513"/>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6" y="0"/>
                    <a:pt x="4" y="0"/>
                  </a:cubicBezTo>
                  <a:moveTo>
                    <a:pt x="4" y="6"/>
                  </a:moveTo>
                  <a:cubicBezTo>
                    <a:pt x="3" y="6"/>
                    <a:pt x="2" y="5"/>
                    <a:pt x="2" y="4"/>
                  </a:cubicBezTo>
                  <a:cubicBezTo>
                    <a:pt x="2" y="3"/>
                    <a:pt x="3" y="2"/>
                    <a:pt x="4" y="2"/>
                  </a:cubicBezTo>
                  <a:cubicBezTo>
                    <a:pt x="5" y="2"/>
                    <a:pt x="6" y="3"/>
                    <a:pt x="6" y="4"/>
                  </a:cubicBezTo>
                  <a:cubicBezTo>
                    <a:pt x="6" y="5"/>
                    <a:pt x="5"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Freeform 2084">
              <a:extLst>
                <a:ext uri="{FF2B5EF4-FFF2-40B4-BE49-F238E27FC236}">
                  <a16:creationId xmlns:a16="http://schemas.microsoft.com/office/drawing/2014/main" id="{64CC6B41-79A8-465E-A8EE-60F9F0D1FD7F}"/>
                </a:ext>
              </a:extLst>
            </p:cNvPr>
            <p:cNvSpPr>
              <a:spLocks noEditPoints="1"/>
            </p:cNvSpPr>
            <p:nvPr/>
          </p:nvSpPr>
          <p:spPr bwMode="auto">
            <a:xfrm>
              <a:off x="11518900" y="4037013"/>
              <a:ext cx="23813" cy="34925"/>
            </a:xfrm>
            <a:custGeom>
              <a:avLst/>
              <a:gdLst>
                <a:gd name="T0" fmla="*/ 4 w 8"/>
                <a:gd name="T1" fmla="*/ 0 h 12"/>
                <a:gd name="T2" fmla="*/ 0 w 8"/>
                <a:gd name="T3" fmla="*/ 4 h 12"/>
                <a:gd name="T4" fmla="*/ 4 w 8"/>
                <a:gd name="T5" fmla="*/ 12 h 12"/>
                <a:gd name="T6" fmla="*/ 8 w 8"/>
                <a:gd name="T7" fmla="*/ 4 h 12"/>
                <a:gd name="T8" fmla="*/ 4 w 8"/>
                <a:gd name="T9" fmla="*/ 0 h 12"/>
                <a:gd name="T10" fmla="*/ 4 w 8"/>
                <a:gd name="T11" fmla="*/ 6 h 12"/>
                <a:gd name="T12" fmla="*/ 2 w 8"/>
                <a:gd name="T13" fmla="*/ 4 h 12"/>
                <a:gd name="T14" fmla="*/ 4 w 8"/>
                <a:gd name="T15" fmla="*/ 2 h 12"/>
                <a:gd name="T16" fmla="*/ 6 w 8"/>
                <a:gd name="T17" fmla="*/ 4 h 12"/>
                <a:gd name="T18" fmla="*/ 4 w 8"/>
                <a:gd name="T19"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2">
                  <a:moveTo>
                    <a:pt x="4" y="0"/>
                  </a:moveTo>
                  <a:cubicBezTo>
                    <a:pt x="2" y="0"/>
                    <a:pt x="0" y="2"/>
                    <a:pt x="0" y="4"/>
                  </a:cubicBezTo>
                  <a:cubicBezTo>
                    <a:pt x="0" y="8"/>
                    <a:pt x="4" y="12"/>
                    <a:pt x="4" y="12"/>
                  </a:cubicBezTo>
                  <a:cubicBezTo>
                    <a:pt x="4" y="12"/>
                    <a:pt x="8" y="8"/>
                    <a:pt x="8" y="4"/>
                  </a:cubicBezTo>
                  <a:cubicBezTo>
                    <a:pt x="8" y="2"/>
                    <a:pt x="7" y="0"/>
                    <a:pt x="4" y="0"/>
                  </a:cubicBezTo>
                  <a:moveTo>
                    <a:pt x="4" y="6"/>
                  </a:moveTo>
                  <a:cubicBezTo>
                    <a:pt x="3" y="6"/>
                    <a:pt x="2" y="5"/>
                    <a:pt x="2" y="4"/>
                  </a:cubicBezTo>
                  <a:cubicBezTo>
                    <a:pt x="2" y="3"/>
                    <a:pt x="3" y="2"/>
                    <a:pt x="4" y="2"/>
                  </a:cubicBezTo>
                  <a:cubicBezTo>
                    <a:pt x="6" y="2"/>
                    <a:pt x="6" y="3"/>
                    <a:pt x="6" y="4"/>
                  </a:cubicBezTo>
                  <a:cubicBezTo>
                    <a:pt x="6" y="5"/>
                    <a:pt x="6" y="6"/>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Freeform 2085">
              <a:extLst>
                <a:ext uri="{FF2B5EF4-FFF2-40B4-BE49-F238E27FC236}">
                  <a16:creationId xmlns:a16="http://schemas.microsoft.com/office/drawing/2014/main" id="{2773BC4B-6C6F-438D-98E5-F1045C468C60}"/>
                </a:ext>
              </a:extLst>
            </p:cNvPr>
            <p:cNvSpPr>
              <a:spLocks noEditPoints="1"/>
            </p:cNvSpPr>
            <p:nvPr/>
          </p:nvSpPr>
          <p:spPr bwMode="auto">
            <a:xfrm>
              <a:off x="11518900" y="3889375"/>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2" y="0"/>
                    <a:pt x="0" y="2"/>
                    <a:pt x="0" y="4"/>
                  </a:cubicBezTo>
                  <a:cubicBezTo>
                    <a:pt x="0" y="8"/>
                    <a:pt x="4" y="13"/>
                    <a:pt x="4" y="13"/>
                  </a:cubicBezTo>
                  <a:cubicBezTo>
                    <a:pt x="4" y="13"/>
                    <a:pt x="8" y="8"/>
                    <a:pt x="8" y="4"/>
                  </a:cubicBezTo>
                  <a:cubicBezTo>
                    <a:pt x="8" y="2"/>
                    <a:pt x="6" y="0"/>
                    <a:pt x="4" y="0"/>
                  </a:cubicBezTo>
                  <a:moveTo>
                    <a:pt x="4" y="7"/>
                  </a:moveTo>
                  <a:cubicBezTo>
                    <a:pt x="3" y="7"/>
                    <a:pt x="2" y="6"/>
                    <a:pt x="2" y="4"/>
                  </a:cubicBezTo>
                  <a:cubicBezTo>
                    <a:pt x="2" y="3"/>
                    <a:pt x="3"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Freeform 2086">
              <a:extLst>
                <a:ext uri="{FF2B5EF4-FFF2-40B4-BE49-F238E27FC236}">
                  <a16:creationId xmlns:a16="http://schemas.microsoft.com/office/drawing/2014/main" id="{499C18B5-4335-43B1-846C-D8E891336A91}"/>
                </a:ext>
              </a:extLst>
            </p:cNvPr>
            <p:cNvSpPr>
              <a:spLocks noEditPoints="1"/>
            </p:cNvSpPr>
            <p:nvPr/>
          </p:nvSpPr>
          <p:spPr bwMode="auto">
            <a:xfrm>
              <a:off x="11472863" y="3884613"/>
              <a:ext cx="23813" cy="38100"/>
            </a:xfrm>
            <a:custGeom>
              <a:avLst/>
              <a:gdLst>
                <a:gd name="T0" fmla="*/ 4 w 8"/>
                <a:gd name="T1" fmla="*/ 0 h 13"/>
                <a:gd name="T2" fmla="*/ 0 w 8"/>
                <a:gd name="T3" fmla="*/ 4 h 13"/>
                <a:gd name="T4" fmla="*/ 4 w 8"/>
                <a:gd name="T5" fmla="*/ 13 h 13"/>
                <a:gd name="T6" fmla="*/ 8 w 8"/>
                <a:gd name="T7" fmla="*/ 4 h 13"/>
                <a:gd name="T8" fmla="*/ 4 w 8"/>
                <a:gd name="T9" fmla="*/ 0 h 13"/>
                <a:gd name="T10" fmla="*/ 4 w 8"/>
                <a:gd name="T11" fmla="*/ 7 h 13"/>
                <a:gd name="T12" fmla="*/ 2 w 8"/>
                <a:gd name="T13" fmla="*/ 4 h 13"/>
                <a:gd name="T14" fmla="*/ 4 w 8"/>
                <a:gd name="T15" fmla="*/ 2 h 13"/>
                <a:gd name="T16" fmla="*/ 6 w 8"/>
                <a:gd name="T17" fmla="*/ 4 h 13"/>
                <a:gd name="T18" fmla="*/ 4 w 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3">
                  <a:moveTo>
                    <a:pt x="4" y="0"/>
                  </a:moveTo>
                  <a:cubicBezTo>
                    <a:pt x="1" y="0"/>
                    <a:pt x="0" y="2"/>
                    <a:pt x="0" y="4"/>
                  </a:cubicBezTo>
                  <a:cubicBezTo>
                    <a:pt x="0" y="8"/>
                    <a:pt x="4" y="13"/>
                    <a:pt x="4" y="13"/>
                  </a:cubicBezTo>
                  <a:cubicBezTo>
                    <a:pt x="4" y="13"/>
                    <a:pt x="8" y="8"/>
                    <a:pt x="8" y="4"/>
                  </a:cubicBezTo>
                  <a:cubicBezTo>
                    <a:pt x="8" y="2"/>
                    <a:pt x="6" y="0"/>
                    <a:pt x="4" y="0"/>
                  </a:cubicBezTo>
                  <a:moveTo>
                    <a:pt x="4" y="7"/>
                  </a:moveTo>
                  <a:cubicBezTo>
                    <a:pt x="2" y="7"/>
                    <a:pt x="2" y="6"/>
                    <a:pt x="2" y="4"/>
                  </a:cubicBezTo>
                  <a:cubicBezTo>
                    <a:pt x="2" y="3"/>
                    <a:pt x="2" y="2"/>
                    <a:pt x="4" y="2"/>
                  </a:cubicBezTo>
                  <a:cubicBezTo>
                    <a:pt x="5" y="2"/>
                    <a:pt x="6" y="3"/>
                    <a:pt x="6" y="4"/>
                  </a:cubicBezTo>
                  <a:cubicBezTo>
                    <a:pt x="6" y="6"/>
                    <a:pt x="5"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Freeform 2087">
              <a:extLst>
                <a:ext uri="{FF2B5EF4-FFF2-40B4-BE49-F238E27FC236}">
                  <a16:creationId xmlns:a16="http://schemas.microsoft.com/office/drawing/2014/main" id="{8958A70E-02DE-43B0-B5ED-4B0F9EDD07FC}"/>
                </a:ext>
              </a:extLst>
            </p:cNvPr>
            <p:cNvSpPr>
              <a:spLocks noEditPoints="1"/>
            </p:cNvSpPr>
            <p:nvPr/>
          </p:nvSpPr>
          <p:spPr bwMode="auto">
            <a:xfrm>
              <a:off x="11876088" y="3916363"/>
              <a:ext cx="53975" cy="46038"/>
            </a:xfrm>
            <a:custGeom>
              <a:avLst/>
              <a:gdLst>
                <a:gd name="T0" fmla="*/ 4 w 18"/>
                <a:gd name="T1" fmla="*/ 8 h 16"/>
                <a:gd name="T2" fmla="*/ 1 w 18"/>
                <a:gd name="T3" fmla="*/ 7 h 16"/>
                <a:gd name="T4" fmla="*/ 0 w 18"/>
                <a:gd name="T5" fmla="*/ 4 h 16"/>
                <a:gd name="T6" fmla="*/ 2 w 18"/>
                <a:gd name="T7" fmla="*/ 1 h 16"/>
                <a:gd name="T8" fmla="*/ 4 w 18"/>
                <a:gd name="T9" fmla="*/ 0 h 16"/>
                <a:gd name="T10" fmla="*/ 7 w 18"/>
                <a:gd name="T11" fmla="*/ 1 h 16"/>
                <a:gd name="T12" fmla="*/ 8 w 18"/>
                <a:gd name="T13" fmla="*/ 4 h 16"/>
                <a:gd name="T14" fmla="*/ 7 w 18"/>
                <a:gd name="T15" fmla="*/ 7 h 16"/>
                <a:gd name="T16" fmla="*/ 4 w 18"/>
                <a:gd name="T17" fmla="*/ 8 h 16"/>
                <a:gd name="T18" fmla="*/ 4 w 18"/>
                <a:gd name="T19" fmla="*/ 1 h 16"/>
                <a:gd name="T20" fmla="*/ 3 w 18"/>
                <a:gd name="T21" fmla="*/ 2 h 16"/>
                <a:gd name="T22" fmla="*/ 2 w 18"/>
                <a:gd name="T23" fmla="*/ 4 h 16"/>
                <a:gd name="T24" fmla="*/ 3 w 18"/>
                <a:gd name="T25" fmla="*/ 6 h 16"/>
                <a:gd name="T26" fmla="*/ 4 w 18"/>
                <a:gd name="T27" fmla="*/ 7 h 16"/>
                <a:gd name="T28" fmla="*/ 6 w 18"/>
                <a:gd name="T29" fmla="*/ 6 h 16"/>
                <a:gd name="T30" fmla="*/ 6 w 18"/>
                <a:gd name="T31" fmla="*/ 4 h 16"/>
                <a:gd name="T32" fmla="*/ 6 w 18"/>
                <a:gd name="T33" fmla="*/ 2 h 16"/>
                <a:gd name="T34" fmla="*/ 4 w 18"/>
                <a:gd name="T35" fmla="*/ 1 h 16"/>
                <a:gd name="T36" fmla="*/ 15 w 18"/>
                <a:gd name="T37" fmla="*/ 0 h 16"/>
                <a:gd name="T38" fmla="*/ 5 w 18"/>
                <a:gd name="T39" fmla="*/ 16 h 16"/>
                <a:gd name="T40" fmla="*/ 3 w 18"/>
                <a:gd name="T41" fmla="*/ 16 h 16"/>
                <a:gd name="T42" fmla="*/ 13 w 18"/>
                <a:gd name="T43" fmla="*/ 0 h 16"/>
                <a:gd name="T44" fmla="*/ 15 w 18"/>
                <a:gd name="T45" fmla="*/ 0 h 16"/>
                <a:gd name="T46" fmla="*/ 14 w 18"/>
                <a:gd name="T47" fmla="*/ 16 h 16"/>
                <a:gd name="T48" fmla="*/ 11 w 18"/>
                <a:gd name="T49" fmla="*/ 15 h 16"/>
                <a:gd name="T50" fmla="*/ 10 w 18"/>
                <a:gd name="T51" fmla="*/ 12 h 16"/>
                <a:gd name="T52" fmla="*/ 11 w 18"/>
                <a:gd name="T53" fmla="*/ 9 h 16"/>
                <a:gd name="T54" fmla="*/ 14 w 18"/>
                <a:gd name="T55" fmla="*/ 8 h 16"/>
                <a:gd name="T56" fmla="*/ 17 w 18"/>
                <a:gd name="T57" fmla="*/ 9 h 16"/>
                <a:gd name="T58" fmla="*/ 18 w 18"/>
                <a:gd name="T59" fmla="*/ 12 h 16"/>
                <a:gd name="T60" fmla="*/ 17 w 18"/>
                <a:gd name="T61" fmla="*/ 15 h 16"/>
                <a:gd name="T62" fmla="*/ 14 w 18"/>
                <a:gd name="T63" fmla="*/ 16 h 16"/>
                <a:gd name="T64" fmla="*/ 14 w 18"/>
                <a:gd name="T65" fmla="*/ 10 h 16"/>
                <a:gd name="T66" fmla="*/ 12 w 18"/>
                <a:gd name="T67" fmla="*/ 10 h 16"/>
                <a:gd name="T68" fmla="*/ 12 w 18"/>
                <a:gd name="T69" fmla="*/ 12 h 16"/>
                <a:gd name="T70" fmla="*/ 12 w 18"/>
                <a:gd name="T71" fmla="*/ 14 h 16"/>
                <a:gd name="T72" fmla="*/ 14 w 18"/>
                <a:gd name="T73" fmla="*/ 15 h 16"/>
                <a:gd name="T74" fmla="*/ 15 w 18"/>
                <a:gd name="T75" fmla="*/ 14 h 16"/>
                <a:gd name="T76" fmla="*/ 16 w 18"/>
                <a:gd name="T77" fmla="*/ 12 h 16"/>
                <a:gd name="T78" fmla="*/ 15 w 18"/>
                <a:gd name="T79" fmla="*/ 10 h 16"/>
                <a:gd name="T80" fmla="*/ 14 w 18"/>
                <a:gd name="T81"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 h="16">
                  <a:moveTo>
                    <a:pt x="4" y="8"/>
                  </a:moveTo>
                  <a:cubicBezTo>
                    <a:pt x="3" y="8"/>
                    <a:pt x="2" y="8"/>
                    <a:pt x="1" y="7"/>
                  </a:cubicBezTo>
                  <a:cubicBezTo>
                    <a:pt x="1" y="6"/>
                    <a:pt x="0" y="5"/>
                    <a:pt x="0" y="4"/>
                  </a:cubicBezTo>
                  <a:cubicBezTo>
                    <a:pt x="0" y="3"/>
                    <a:pt x="1" y="2"/>
                    <a:pt x="2" y="1"/>
                  </a:cubicBezTo>
                  <a:cubicBezTo>
                    <a:pt x="2" y="0"/>
                    <a:pt x="3" y="0"/>
                    <a:pt x="4" y="0"/>
                  </a:cubicBezTo>
                  <a:cubicBezTo>
                    <a:pt x="6" y="0"/>
                    <a:pt x="7" y="0"/>
                    <a:pt x="7" y="1"/>
                  </a:cubicBezTo>
                  <a:cubicBezTo>
                    <a:pt x="8" y="2"/>
                    <a:pt x="8" y="3"/>
                    <a:pt x="8" y="4"/>
                  </a:cubicBezTo>
                  <a:cubicBezTo>
                    <a:pt x="8" y="5"/>
                    <a:pt x="8" y="6"/>
                    <a:pt x="7" y="7"/>
                  </a:cubicBezTo>
                  <a:cubicBezTo>
                    <a:pt x="6" y="8"/>
                    <a:pt x="5" y="8"/>
                    <a:pt x="4" y="8"/>
                  </a:cubicBezTo>
                  <a:moveTo>
                    <a:pt x="4" y="1"/>
                  </a:moveTo>
                  <a:cubicBezTo>
                    <a:pt x="4" y="1"/>
                    <a:pt x="3" y="2"/>
                    <a:pt x="3" y="2"/>
                  </a:cubicBezTo>
                  <a:cubicBezTo>
                    <a:pt x="3" y="3"/>
                    <a:pt x="2" y="3"/>
                    <a:pt x="2" y="4"/>
                  </a:cubicBezTo>
                  <a:cubicBezTo>
                    <a:pt x="2" y="5"/>
                    <a:pt x="3" y="6"/>
                    <a:pt x="3" y="6"/>
                  </a:cubicBezTo>
                  <a:cubicBezTo>
                    <a:pt x="3" y="6"/>
                    <a:pt x="4" y="7"/>
                    <a:pt x="4" y="7"/>
                  </a:cubicBezTo>
                  <a:cubicBezTo>
                    <a:pt x="5" y="7"/>
                    <a:pt x="5" y="6"/>
                    <a:pt x="6" y="6"/>
                  </a:cubicBezTo>
                  <a:cubicBezTo>
                    <a:pt x="6" y="5"/>
                    <a:pt x="6" y="5"/>
                    <a:pt x="6" y="4"/>
                  </a:cubicBezTo>
                  <a:cubicBezTo>
                    <a:pt x="6" y="3"/>
                    <a:pt x="6" y="3"/>
                    <a:pt x="6" y="2"/>
                  </a:cubicBezTo>
                  <a:cubicBezTo>
                    <a:pt x="5" y="2"/>
                    <a:pt x="5" y="1"/>
                    <a:pt x="4" y="1"/>
                  </a:cubicBezTo>
                  <a:moveTo>
                    <a:pt x="15" y="0"/>
                  </a:moveTo>
                  <a:cubicBezTo>
                    <a:pt x="5" y="16"/>
                    <a:pt x="5" y="16"/>
                    <a:pt x="5" y="16"/>
                  </a:cubicBezTo>
                  <a:cubicBezTo>
                    <a:pt x="3" y="16"/>
                    <a:pt x="3" y="16"/>
                    <a:pt x="3" y="16"/>
                  </a:cubicBezTo>
                  <a:cubicBezTo>
                    <a:pt x="13" y="0"/>
                    <a:pt x="13" y="0"/>
                    <a:pt x="13" y="0"/>
                  </a:cubicBezTo>
                  <a:lnTo>
                    <a:pt x="15" y="0"/>
                  </a:lnTo>
                  <a:close/>
                  <a:moveTo>
                    <a:pt x="14" y="16"/>
                  </a:moveTo>
                  <a:cubicBezTo>
                    <a:pt x="13" y="16"/>
                    <a:pt x="12" y="16"/>
                    <a:pt x="11" y="15"/>
                  </a:cubicBezTo>
                  <a:cubicBezTo>
                    <a:pt x="10" y="15"/>
                    <a:pt x="10" y="14"/>
                    <a:pt x="10" y="12"/>
                  </a:cubicBezTo>
                  <a:cubicBezTo>
                    <a:pt x="10" y="11"/>
                    <a:pt x="10" y="10"/>
                    <a:pt x="11" y="9"/>
                  </a:cubicBezTo>
                  <a:cubicBezTo>
                    <a:pt x="12" y="8"/>
                    <a:pt x="13" y="8"/>
                    <a:pt x="14" y="8"/>
                  </a:cubicBezTo>
                  <a:cubicBezTo>
                    <a:pt x="15" y="8"/>
                    <a:pt x="16" y="8"/>
                    <a:pt x="17" y="9"/>
                  </a:cubicBezTo>
                  <a:cubicBezTo>
                    <a:pt x="17" y="10"/>
                    <a:pt x="18" y="11"/>
                    <a:pt x="18" y="12"/>
                  </a:cubicBezTo>
                  <a:cubicBezTo>
                    <a:pt x="18" y="13"/>
                    <a:pt x="17" y="15"/>
                    <a:pt x="17" y="15"/>
                  </a:cubicBezTo>
                  <a:cubicBezTo>
                    <a:pt x="16" y="16"/>
                    <a:pt x="15" y="16"/>
                    <a:pt x="14" y="16"/>
                  </a:cubicBezTo>
                  <a:moveTo>
                    <a:pt x="14" y="10"/>
                  </a:moveTo>
                  <a:cubicBezTo>
                    <a:pt x="13" y="10"/>
                    <a:pt x="13" y="10"/>
                    <a:pt x="12" y="10"/>
                  </a:cubicBezTo>
                  <a:cubicBezTo>
                    <a:pt x="12" y="11"/>
                    <a:pt x="12" y="12"/>
                    <a:pt x="12" y="12"/>
                  </a:cubicBezTo>
                  <a:cubicBezTo>
                    <a:pt x="12" y="13"/>
                    <a:pt x="12" y="14"/>
                    <a:pt x="12" y="14"/>
                  </a:cubicBezTo>
                  <a:cubicBezTo>
                    <a:pt x="13" y="15"/>
                    <a:pt x="13" y="15"/>
                    <a:pt x="14" y="15"/>
                  </a:cubicBezTo>
                  <a:cubicBezTo>
                    <a:pt x="14" y="15"/>
                    <a:pt x="15" y="15"/>
                    <a:pt x="15" y="14"/>
                  </a:cubicBezTo>
                  <a:cubicBezTo>
                    <a:pt x="16" y="14"/>
                    <a:pt x="16" y="13"/>
                    <a:pt x="16" y="12"/>
                  </a:cubicBezTo>
                  <a:cubicBezTo>
                    <a:pt x="16" y="11"/>
                    <a:pt x="16" y="11"/>
                    <a:pt x="15" y="10"/>
                  </a:cubicBezTo>
                  <a:cubicBezTo>
                    <a:pt x="15" y="10"/>
                    <a:pt x="14" y="10"/>
                    <a:pt x="14"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Freeform 2088">
              <a:extLst>
                <a:ext uri="{FF2B5EF4-FFF2-40B4-BE49-F238E27FC236}">
                  <a16:creationId xmlns:a16="http://schemas.microsoft.com/office/drawing/2014/main" id="{8DFCEE69-4F17-4CA0-A94D-BE43BD20B2A9}"/>
                </a:ext>
              </a:extLst>
            </p:cNvPr>
            <p:cNvSpPr>
              <a:spLocks/>
            </p:cNvSpPr>
            <p:nvPr/>
          </p:nvSpPr>
          <p:spPr bwMode="auto">
            <a:xfrm>
              <a:off x="11853863" y="3989388"/>
              <a:ext cx="58738" cy="69850"/>
            </a:xfrm>
            <a:custGeom>
              <a:avLst/>
              <a:gdLst>
                <a:gd name="T0" fmla="*/ 20 w 20"/>
                <a:gd name="T1" fmla="*/ 20 h 24"/>
                <a:gd name="T2" fmla="*/ 0 w 20"/>
                <a:gd name="T3" fmla="*/ 0 h 24"/>
                <a:gd name="T4" fmla="*/ 15 w 20"/>
                <a:gd name="T5" fmla="*/ 24 h 24"/>
                <a:gd name="T6" fmla="*/ 20 w 20"/>
                <a:gd name="T7" fmla="*/ 20 h 24"/>
              </a:gdLst>
              <a:ahLst/>
              <a:cxnLst>
                <a:cxn ang="0">
                  <a:pos x="T0" y="T1"/>
                </a:cxn>
                <a:cxn ang="0">
                  <a:pos x="T2" y="T3"/>
                </a:cxn>
                <a:cxn ang="0">
                  <a:pos x="T4" y="T5"/>
                </a:cxn>
                <a:cxn ang="0">
                  <a:pos x="T6" y="T7"/>
                </a:cxn>
              </a:cxnLst>
              <a:rect l="0" t="0" r="r" b="b"/>
              <a:pathLst>
                <a:path w="20" h="24">
                  <a:moveTo>
                    <a:pt x="20" y="20"/>
                  </a:moveTo>
                  <a:cubicBezTo>
                    <a:pt x="0" y="0"/>
                    <a:pt x="0" y="0"/>
                    <a:pt x="0" y="0"/>
                  </a:cubicBezTo>
                  <a:cubicBezTo>
                    <a:pt x="15" y="24"/>
                    <a:pt x="15" y="24"/>
                    <a:pt x="15" y="24"/>
                  </a:cubicBezTo>
                  <a:cubicBezTo>
                    <a:pt x="17" y="23"/>
                    <a:pt x="19" y="22"/>
                    <a:pt x="20" y="20"/>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Tree>
    <p:extLst>
      <p:ext uri="{BB962C8B-B14F-4D97-AF65-F5344CB8AC3E}">
        <p14:creationId xmlns:p14="http://schemas.microsoft.com/office/powerpoint/2010/main" val="1378735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FADA3D-B19C-4F56-A22E-AB09D1D348B9}"/>
              </a:ext>
            </a:extLst>
          </p:cNvPr>
          <p:cNvSpPr>
            <a:spLocks noGrp="1"/>
          </p:cNvSpPr>
          <p:nvPr>
            <p:ph type="title"/>
          </p:nvPr>
        </p:nvSpPr>
        <p:spPr/>
        <p:txBody>
          <a:bodyPr/>
          <a:lstStyle/>
          <a:p>
            <a:r>
              <a:rPr lang="en-US" dirty="0"/>
              <a:t>SQL Capabilities</a:t>
            </a:r>
          </a:p>
        </p:txBody>
      </p:sp>
    </p:spTree>
    <p:extLst>
      <p:ext uri="{BB962C8B-B14F-4D97-AF65-F5344CB8AC3E}">
        <p14:creationId xmlns:p14="http://schemas.microsoft.com/office/powerpoint/2010/main" val="154216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3B6457-4D10-4128-954D-AF8838E61AE5}"/>
              </a:ext>
            </a:extLst>
          </p:cNvPr>
          <p:cNvSpPr>
            <a:spLocks noGrp="1"/>
          </p:cNvSpPr>
          <p:nvPr>
            <p:ph type="body" sz="quarter" idx="10"/>
          </p:nvPr>
        </p:nvSpPr>
        <p:spPr>
          <a:xfrm>
            <a:off x="427217" y="962277"/>
            <a:ext cx="5268549" cy="4863191"/>
          </a:xfrm>
        </p:spPr>
        <p:txBody>
          <a:bodyPr/>
          <a:lstStyle/>
          <a:p>
            <a:r>
              <a:rPr lang="en-US" sz="1600" dirty="0">
                <a:solidFill>
                  <a:schemeClr val="tx2"/>
                </a:solidFill>
              </a:rPr>
              <a:t>OVER clause</a:t>
            </a:r>
          </a:p>
          <a:p>
            <a:r>
              <a:rPr lang="en-US" sz="1400" dirty="0">
                <a:latin typeface="Segoe UI"/>
                <a:cs typeface="Segoe UI Semibold" panose="020B0702040204020203" pitchFamily="34" charset="0"/>
              </a:rPr>
              <a:t>Defines a window or specified set of rows within a query result set</a:t>
            </a:r>
          </a:p>
          <a:p>
            <a:r>
              <a:rPr lang="en-US" sz="1400" dirty="0">
                <a:latin typeface="Segoe UI"/>
                <a:cs typeface="Segoe UI Semibold" panose="020B0702040204020203" pitchFamily="34" charset="0"/>
              </a:rPr>
              <a:t>Computes a value for each row in the window</a:t>
            </a:r>
          </a:p>
          <a:p>
            <a:endParaRPr lang="en-US" sz="1400" dirty="0">
              <a:latin typeface="Segoe UI"/>
              <a:cs typeface="Segoe UI Semibold" panose="020B0702040204020203" pitchFamily="34" charset="0"/>
            </a:endParaRPr>
          </a:p>
          <a:p>
            <a:r>
              <a:rPr lang="en-US" sz="1600" dirty="0">
                <a:solidFill>
                  <a:schemeClr val="tx2"/>
                </a:solidFill>
              </a:rPr>
              <a:t>Aggregate functions</a:t>
            </a:r>
          </a:p>
          <a:p>
            <a:r>
              <a:rPr lang="en-US" sz="1400" dirty="0">
                <a:latin typeface="Segoe UI"/>
                <a:cs typeface="Segoe UI Semibold" panose="020B0702040204020203" pitchFamily="34" charset="0"/>
              </a:rPr>
              <a:t>COUNT, MAX, AVG, SUM, APPROX_COUNT_DISTINCT, MIN, STDEV, STDEVP, STRING_AGG, VAR, VARP, GROUPING, GROUPING_ID, COUNT_BIG, CHECKSUM_AGG</a:t>
            </a:r>
          </a:p>
          <a:p>
            <a:endParaRPr lang="en-US" sz="1400" dirty="0">
              <a:latin typeface="Segoe UI"/>
              <a:cs typeface="Segoe UI Semibold" panose="020B0702040204020203" pitchFamily="34" charset="0"/>
            </a:endParaRPr>
          </a:p>
          <a:p>
            <a:r>
              <a:rPr lang="en-US" sz="1600" dirty="0">
                <a:solidFill>
                  <a:schemeClr val="tx2"/>
                </a:solidFill>
              </a:rPr>
              <a:t>Ranking functions</a:t>
            </a:r>
          </a:p>
          <a:p>
            <a:r>
              <a:rPr lang="en-US" sz="1400" dirty="0">
                <a:latin typeface="Segoe UI"/>
                <a:cs typeface="Segoe UI Semibold" panose="020B0702040204020203" pitchFamily="34" charset="0"/>
              </a:rPr>
              <a:t>RANK, NTILE, DENSE_RANK, ROW_NUMBER</a:t>
            </a:r>
          </a:p>
          <a:p>
            <a:pPr lvl="0"/>
            <a:endParaRPr lang="en-US" sz="1400" dirty="0">
              <a:latin typeface="Segoe UI"/>
              <a:cs typeface="Segoe UI Semibold" panose="020B0702040204020203" pitchFamily="34" charset="0"/>
            </a:endParaRPr>
          </a:p>
          <a:p>
            <a:r>
              <a:rPr lang="en-US" sz="1600" dirty="0">
                <a:solidFill>
                  <a:schemeClr val="tx2"/>
                </a:solidFill>
              </a:rPr>
              <a:t>ROWS | RANGE</a:t>
            </a:r>
          </a:p>
          <a:p>
            <a:r>
              <a:rPr lang="en-US" sz="1400" dirty="0">
                <a:latin typeface="Segoe UI"/>
                <a:cs typeface="Segoe UI Semibold" panose="020B0702040204020203" pitchFamily="34" charset="0"/>
              </a:rPr>
              <a:t>PRECEDING, UNBOUNDING PRECEDING, CURRENT ROW, BETWEEN, FOLLOWING, UNBOUNDED FOLLOWING</a:t>
            </a:r>
          </a:p>
          <a:p>
            <a:endParaRPr lang="en-US" sz="1600" dirty="0">
              <a:latin typeface="Segoe UI"/>
              <a:cs typeface="Segoe UI Semibold" panose="020B0702040204020203" pitchFamily="34" charset="0"/>
            </a:endParaRPr>
          </a:p>
        </p:txBody>
      </p:sp>
      <p:sp>
        <p:nvSpPr>
          <p:cNvPr id="5" name="Title 4">
            <a:extLst>
              <a:ext uri="{FF2B5EF4-FFF2-40B4-BE49-F238E27FC236}">
                <a16:creationId xmlns:a16="http://schemas.microsoft.com/office/drawing/2014/main" id="{8662A3E8-9A1D-47A8-A8A6-2AF6AE80D329}"/>
              </a:ext>
            </a:extLst>
          </p:cNvPr>
          <p:cNvSpPr>
            <a:spLocks noGrp="1"/>
          </p:cNvSpPr>
          <p:nvPr>
            <p:ph type="title"/>
          </p:nvPr>
        </p:nvSpPr>
        <p:spPr/>
        <p:txBody>
          <a:bodyPr/>
          <a:lstStyle/>
          <a:p>
            <a:r>
              <a:rPr lang="en-US" dirty="0"/>
              <a:t>Windowing functions</a:t>
            </a:r>
          </a:p>
        </p:txBody>
      </p:sp>
      <p:sp>
        <p:nvSpPr>
          <p:cNvPr id="13" name="Rectangle 12">
            <a:extLst>
              <a:ext uri="{FF2B5EF4-FFF2-40B4-BE49-F238E27FC236}">
                <a16:creationId xmlns:a16="http://schemas.microsoft.com/office/drawing/2014/main" id="{0E97A3A7-0CD7-4955-AECD-3D2934420DEC}"/>
              </a:ext>
            </a:extLst>
          </p:cNvPr>
          <p:cNvSpPr/>
          <p:nvPr/>
        </p:nvSpPr>
        <p:spPr>
          <a:xfrm>
            <a:off x="5926482" y="962278"/>
            <a:ext cx="6261541" cy="1567971"/>
          </a:xfrm>
          <a:prstGeom prst="rect">
            <a:avLst/>
          </a:prstGeom>
          <a:ln>
            <a:solidFill>
              <a:schemeClr val="bg2">
                <a:lumMod val="50000"/>
              </a:schemeClr>
            </a:solidFill>
          </a:ln>
        </p:spPr>
        <p:txBody>
          <a:bodyPr wrap="square">
            <a:spAutoFit/>
          </a:bodyPr>
          <a:lstStyle/>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FF00FF"/>
                </a:solidFill>
                <a:latin typeface="Calibri" panose="020F0502020204030204" pitchFamily="34" charset="0"/>
                <a:cs typeface="Calibri" panose="020F0502020204030204" pitchFamily="34" charset="0"/>
              </a:rPr>
              <a:t>ROW_NUMBER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OVER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PARTITION</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DESC</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000000"/>
                </a:solidFill>
                <a:latin typeface="Calibri" panose="020F0502020204030204" pitchFamily="34" charset="0"/>
                <a:cs typeface="Calibri" panose="020F0502020204030204" pitchFamily="34" charset="0"/>
              </a:rPr>
              <a:t> "Row Number"</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LastName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Sales</a:t>
            </a:r>
          </a:p>
          <a:p>
            <a:pPr defTabSz="914225">
              <a:defRPr/>
            </a:pPr>
            <a:r>
              <a:rPr lang="en-US" sz="1200" kern="0" dirty="0">
                <a:solidFill>
                  <a:srgbClr val="0000FF"/>
                </a:solidFill>
                <a:latin typeface="Calibri" panose="020F0502020204030204" pitchFamily="34" charset="0"/>
                <a:cs typeface="Calibri" panose="020F0502020204030204" pitchFamily="34" charset="0"/>
              </a:rPr>
              <a:t>WHERE</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SalesYTD</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808080"/>
                </a:solidFill>
                <a:latin typeface="Calibri" panose="020F0502020204030204" pitchFamily="34" charset="0"/>
                <a:cs typeface="Calibri" panose="020F0502020204030204" pitchFamily="34" charset="0"/>
              </a:rPr>
              <a:t>&lt;&gt;</a:t>
            </a:r>
            <a:r>
              <a:rPr lang="en-US" sz="1200" kern="0" dirty="0">
                <a:solidFill>
                  <a:srgbClr val="000000"/>
                </a:solidFill>
                <a:latin typeface="Calibri" panose="020F0502020204030204" pitchFamily="34" charset="0"/>
                <a:cs typeface="Calibri" panose="020F0502020204030204" pitchFamily="34" charset="0"/>
              </a:rPr>
              <a:t> 0  </a:t>
            </a:r>
          </a:p>
          <a:p>
            <a:pPr defTabSz="914225">
              <a:defRPr/>
            </a:pPr>
            <a:r>
              <a:rPr lang="en-US" sz="1200" kern="0" dirty="0">
                <a:solidFill>
                  <a:srgbClr val="0000FF"/>
                </a:solidFill>
                <a:latin typeface="Calibri" panose="020F0502020204030204" pitchFamily="34" charset="0"/>
                <a:cs typeface="Calibri" panose="020F0502020204030204" pitchFamily="34" charset="0"/>
              </a:rPr>
              <a:t>ORDER</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BY</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PostalCode</a:t>
            </a:r>
            <a:r>
              <a:rPr lang="en-US" sz="1200" kern="0" dirty="0">
                <a:solidFill>
                  <a:srgbClr val="808080"/>
                </a:solidFill>
                <a:latin typeface="Calibri" panose="020F0502020204030204" pitchFamily="34" charset="0"/>
                <a:cs typeface="Calibri" panose="020F0502020204030204" pitchFamily="34" charset="0"/>
              </a:rPr>
              <a:t>;</a:t>
            </a:r>
            <a:r>
              <a:rPr lang="en-US" sz="1200" kern="0" dirty="0">
                <a:solidFill>
                  <a:srgbClr val="000000"/>
                </a:solidFill>
                <a:latin typeface="Calibri" panose="020F0502020204030204" pitchFamily="34" charset="0"/>
                <a:cs typeface="Calibri" panose="020F0502020204030204" pitchFamily="34" charset="0"/>
              </a:rPr>
              <a:t> </a:t>
            </a:r>
            <a:endParaRPr lang="en-US" sz="4400" kern="0" dirty="0">
              <a:solidFill>
                <a:srgbClr val="505050"/>
              </a:solidFill>
              <a:latin typeface="Calibri" panose="020F0502020204030204" pitchFamily="34" charset="0"/>
              <a:cs typeface="Calibri" panose="020F0502020204030204" pitchFamily="34" charset="0"/>
            </a:endParaRPr>
          </a:p>
        </p:txBody>
      </p:sp>
      <p:graphicFrame>
        <p:nvGraphicFramePr>
          <p:cNvPr id="16" name="Table 15">
            <a:extLst>
              <a:ext uri="{FF2B5EF4-FFF2-40B4-BE49-F238E27FC236}">
                <a16:creationId xmlns:a16="http://schemas.microsoft.com/office/drawing/2014/main" id="{D7A156F7-25E5-41EF-B586-424F73FD69ED}"/>
              </a:ext>
            </a:extLst>
          </p:cNvPr>
          <p:cNvGraphicFramePr>
            <a:graphicFrameLocks noGrp="1"/>
          </p:cNvGraphicFramePr>
          <p:nvPr/>
        </p:nvGraphicFramePr>
        <p:xfrm>
          <a:off x="5908948" y="2916928"/>
          <a:ext cx="6112668" cy="3718350"/>
        </p:xfrm>
        <a:graphic>
          <a:graphicData uri="http://schemas.openxmlformats.org/drawingml/2006/table">
            <a:tbl>
              <a:tblPr firstRow="1" bandRow="1"/>
              <a:tblGrid>
                <a:gridCol w="1528167">
                  <a:extLst>
                    <a:ext uri="{9D8B030D-6E8A-4147-A177-3AD203B41FA5}">
                      <a16:colId xmlns:a16="http://schemas.microsoft.com/office/drawing/2014/main" val="161620943"/>
                    </a:ext>
                  </a:extLst>
                </a:gridCol>
                <a:gridCol w="1528167">
                  <a:extLst>
                    <a:ext uri="{9D8B030D-6E8A-4147-A177-3AD203B41FA5}">
                      <a16:colId xmlns:a16="http://schemas.microsoft.com/office/drawing/2014/main" val="1597923672"/>
                    </a:ext>
                  </a:extLst>
                </a:gridCol>
                <a:gridCol w="1528167">
                  <a:extLst>
                    <a:ext uri="{9D8B030D-6E8A-4147-A177-3AD203B41FA5}">
                      <a16:colId xmlns:a16="http://schemas.microsoft.com/office/drawing/2014/main" val="2014515867"/>
                    </a:ext>
                  </a:extLst>
                </a:gridCol>
                <a:gridCol w="1528167">
                  <a:extLst>
                    <a:ext uri="{9D8B030D-6E8A-4147-A177-3AD203B41FA5}">
                      <a16:colId xmlns:a16="http://schemas.microsoft.com/office/drawing/2014/main" val="1550025771"/>
                    </a:ext>
                  </a:extLst>
                </a:gridCol>
              </a:tblGrid>
              <a:tr h="30475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Row Number</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LastName</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SalesYTD</a:t>
                      </a:r>
                      <a:endParaRPr lang="en-US" sz="1400" b="0">
                        <a:solidFill>
                          <a:schemeClr val="tx2"/>
                        </a:solidFill>
                        <a:latin typeface="+mj-lt"/>
                      </a:endParaRPr>
                    </a:p>
                  </a:txBody>
                  <a:tcPr marL="91427" marR="91427" marT="45713" marB="45713">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PostalCode</a:t>
                      </a:r>
                      <a:endParaRPr lang="en-US" sz="1400" b="0">
                        <a:solidFill>
                          <a:schemeClr val="tx2"/>
                        </a:solidFill>
                        <a:latin typeface="+mj-lt"/>
                      </a:endParaRPr>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3780729"/>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Mitchell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a:solidFill>
                            <a:schemeClr val="dk1"/>
                          </a:solidFill>
                          <a:effectLst/>
                          <a:latin typeface="+mn-lt"/>
                          <a:ea typeface="+mn-ea"/>
                          <a:cs typeface="+mn-cs"/>
                        </a:rPr>
                        <a:t>4251368.5497</a:t>
                      </a:r>
                      <a:endParaRPr lang="en-US" sz="1000"/>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 </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044305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Blythe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3763178.1787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86039788"/>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Carson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3189418.3662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911721"/>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Reiter</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2315185.611</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9824630"/>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Vargas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1453719.4653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581804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Ansman-Wolfe</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1352577.1325</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98027</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00359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Pak</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4116870.2277</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978908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Varkey Chudukaktil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3121616.3202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3876454"/>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3</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Saraiva</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2604540.7172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3100356"/>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4</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Ito</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2458535.6169</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63397"/>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5</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Valdez</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1827066.7118</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193330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Mensa-Annan</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1576562.1966</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237772"/>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7</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Campbell</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1573012.9383</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757593"/>
                  </a:ext>
                </a:extLst>
              </a:tr>
              <a:tr h="24380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8</a:t>
                      </a:r>
                    </a:p>
                  </a:txBody>
                  <a:tcPr marL="91427" marR="91427" marT="45713" marB="45713">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Tsoflias</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1421810.9242</a:t>
                      </a:r>
                    </a:p>
                  </a:txBody>
                  <a:tcPr marL="91427" marR="91427" marT="45713" marB="45713">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b="0" i="0" kern="1200" dirty="0">
                          <a:solidFill>
                            <a:schemeClr val="dk1"/>
                          </a:solidFill>
                          <a:effectLst/>
                          <a:latin typeface="+mn-lt"/>
                          <a:ea typeface="+mn-ea"/>
                          <a:cs typeface="+mn-cs"/>
                        </a:rPr>
                        <a:t>98055</a:t>
                      </a:r>
                      <a:endParaRPr lang="en-US" sz="1000" dirty="0"/>
                    </a:p>
                  </a:txBody>
                  <a:tcPr marL="91427" marR="91427" marT="45713" marB="45713">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43367302"/>
                  </a:ext>
                </a:extLst>
              </a:tr>
            </a:tbl>
          </a:graphicData>
        </a:graphic>
      </p:graphicFrame>
      <p:sp>
        <p:nvSpPr>
          <p:cNvPr id="2" name="Rectangle 1">
            <a:extLst>
              <a:ext uri="{FF2B5EF4-FFF2-40B4-BE49-F238E27FC236}">
                <a16:creationId xmlns:a16="http://schemas.microsoft.com/office/drawing/2014/main" id="{F239627D-1885-4A39-B2B4-DC5F1E3389A0}"/>
              </a:ext>
            </a:extLst>
          </p:cNvPr>
          <p:cNvSpPr/>
          <p:nvPr/>
        </p:nvSpPr>
        <p:spPr bwMode="auto">
          <a:xfrm>
            <a:off x="6094442" y="1147128"/>
            <a:ext cx="6006118" cy="25495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813AAE07-5EE8-40D9-BA54-C4948C8EA541}"/>
              </a:ext>
            </a:extLst>
          </p:cNvPr>
          <p:cNvSpPr/>
          <p:nvPr/>
        </p:nvSpPr>
        <p:spPr bwMode="auto">
          <a:xfrm>
            <a:off x="5832748" y="3229603"/>
            <a:ext cx="364852"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B5A16D-5B57-4280-ABAF-E890035F57B7}"/>
              </a:ext>
            </a:extLst>
          </p:cNvPr>
          <p:cNvSpPr/>
          <p:nvPr/>
        </p:nvSpPr>
        <p:spPr bwMode="auto">
          <a:xfrm>
            <a:off x="10401300" y="3229602"/>
            <a:ext cx="711200" cy="146939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E80FC13-8E6B-4C61-96A1-CBE725A3B7DF}"/>
              </a:ext>
            </a:extLst>
          </p:cNvPr>
          <p:cNvSpPr/>
          <p:nvPr/>
        </p:nvSpPr>
        <p:spPr bwMode="auto">
          <a:xfrm>
            <a:off x="5832748" y="4698999"/>
            <a:ext cx="364852"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B9AF96DE-A4AF-4E84-BC54-DD233D2FEF9B}"/>
              </a:ext>
            </a:extLst>
          </p:cNvPr>
          <p:cNvSpPr/>
          <p:nvPr/>
        </p:nvSpPr>
        <p:spPr bwMode="auto">
          <a:xfrm>
            <a:off x="10401300" y="4698998"/>
            <a:ext cx="711200" cy="1469397"/>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3775282"/>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9C545B-FF37-43C3-BA25-3BDA802B51FA}"/>
              </a:ext>
            </a:extLst>
          </p:cNvPr>
          <p:cNvSpPr>
            <a:spLocks noGrp="1"/>
          </p:cNvSpPr>
          <p:nvPr>
            <p:ph type="body" sz="quarter" idx="10"/>
          </p:nvPr>
        </p:nvSpPr>
        <p:spPr>
          <a:xfrm>
            <a:off x="427228" y="1120899"/>
            <a:ext cx="11334431" cy="942502"/>
          </a:xfrm>
        </p:spPr>
        <p:txBody>
          <a:bodyPr/>
          <a:lstStyle/>
          <a:p>
            <a:pPr lvl="0"/>
            <a:r>
              <a:rPr lang="en-US" sz="1600" dirty="0">
                <a:solidFill>
                  <a:schemeClr val="tx2"/>
                </a:solidFill>
              </a:rPr>
              <a:t>Analytical functions</a:t>
            </a:r>
          </a:p>
          <a:p>
            <a:pPr lvl="0"/>
            <a:r>
              <a:rPr lang="en-US" sz="1400" dirty="0">
                <a:latin typeface="Segoe UI"/>
                <a:cs typeface="Segoe UI Semibold" panose="020B0702040204020203" pitchFamily="34" charset="0"/>
              </a:rPr>
              <a:t>LAG, LEAD, FIRST_VALUE, LAST_VALUE, CUME_DIST, PERCENTILE_CONT, PERCENTILE_DISC, PERCENT_RANK</a:t>
            </a:r>
          </a:p>
          <a:p>
            <a:endParaRPr lang="en-US" dirty="0"/>
          </a:p>
        </p:txBody>
      </p:sp>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Text Placeholder 1">
            <a:extLst>
              <a:ext uri="{FF2B5EF4-FFF2-40B4-BE49-F238E27FC236}">
                <a16:creationId xmlns:a16="http://schemas.microsoft.com/office/drawing/2014/main" id="{F56236C3-F3AA-43D4-8D2C-B411F389B683}"/>
              </a:ext>
            </a:extLst>
          </p:cNvPr>
          <p:cNvSpPr txBox="1">
            <a:spLocks/>
          </p:cNvSpPr>
          <p:nvPr/>
        </p:nvSpPr>
        <p:spPr>
          <a:xfrm>
            <a:off x="5932323" y="2060056"/>
            <a:ext cx="6258813" cy="1901662"/>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--LAG Function</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err="1">
                <a:highlight>
                  <a:srgbClr val="FFFFFF"/>
                </a:highlight>
                <a:latin typeface="Calibri" panose="020F0502020204030204" pitchFamily="34" charset="0"/>
                <a:cs typeface="Calibri" panose="020F0502020204030204" pitchFamily="34" charset="0"/>
              </a:rPr>
              <a:t>SalesQuota</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CurrentQuota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LAG</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SalesQuota</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1</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PreviousQuota</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Sales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SalesPersonQuotaHistory</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275 </a:t>
            </a:r>
            <a:r>
              <a:rPr lang="en-US" sz="1200" dirty="0">
                <a:solidFill>
                  <a:srgbClr val="808080"/>
                </a:solidFill>
                <a:highlight>
                  <a:srgbClr val="FFFFFF"/>
                </a:highlight>
                <a:latin typeface="Calibri" panose="020F0502020204030204" pitchFamily="34" charset="0"/>
                <a:cs typeface="Calibri" panose="020F0502020204030204" pitchFamily="34" charset="0"/>
              </a:rPr>
              <a:t>and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FF00FF"/>
                </a:solidFill>
                <a:highlight>
                  <a:srgbClr val="FFFFFF"/>
                </a:highlight>
                <a:latin typeface="Calibri" panose="020F0502020204030204" pitchFamily="34" charset="0"/>
                <a:cs typeface="Calibri" panose="020F0502020204030204" pitchFamily="34" charset="0"/>
              </a:rPr>
              <a:t>YEAR</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QuotaDate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IN</a:t>
            </a:r>
            <a:r>
              <a:rPr lang="en-US" sz="1200" dirty="0">
                <a:solidFill>
                  <a:srgbClr val="0000FF"/>
                </a:solidFill>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FF0000"/>
                </a:solidFill>
                <a:highlight>
                  <a:srgbClr val="FFFFFF"/>
                </a:highlight>
                <a:latin typeface="Calibri" panose="020F0502020204030204" pitchFamily="34" charset="0"/>
                <a:cs typeface="Calibri" panose="020F0502020204030204" pitchFamily="34" charset="0"/>
              </a:rPr>
              <a:t>'2006'</a:t>
            </a:r>
            <a:r>
              <a:rPr lang="en-US" sz="1200" dirty="0">
                <a:solidFill>
                  <a:srgbClr val="808080"/>
                </a:solidFill>
                <a:highlight>
                  <a:srgbClr val="FFFFFF"/>
                </a:highlight>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p:txBody>
      </p:sp>
      <p:grpSp>
        <p:nvGrpSpPr>
          <p:cNvPr id="34" name="Group 33">
            <a:extLst>
              <a:ext uri="{FF2B5EF4-FFF2-40B4-BE49-F238E27FC236}">
                <a16:creationId xmlns:a16="http://schemas.microsoft.com/office/drawing/2014/main" id="{60CAF582-60CD-4F3A-B9E6-2236266ED6F8}"/>
              </a:ext>
            </a:extLst>
          </p:cNvPr>
          <p:cNvGrpSpPr/>
          <p:nvPr/>
        </p:nvGrpSpPr>
        <p:grpSpPr>
          <a:xfrm>
            <a:off x="5955865" y="4273343"/>
            <a:ext cx="6095136" cy="1599185"/>
            <a:chOff x="5849815" y="4329780"/>
            <a:chExt cx="6096000" cy="1599412"/>
          </a:xfrm>
        </p:grpSpPr>
        <p:sp>
          <p:nvSpPr>
            <p:cNvPr id="5" name="Rectangle 4">
              <a:extLst>
                <a:ext uri="{FF2B5EF4-FFF2-40B4-BE49-F238E27FC236}">
                  <a16:creationId xmlns:a16="http://schemas.microsoft.com/office/drawing/2014/main" id="{2ED5352C-CA5B-475C-9BFD-AFFB16ACF1C9}"/>
                </a:ext>
              </a:extLst>
            </p:cNvPr>
            <p:cNvSpPr/>
            <p:nvPr/>
          </p:nvSpPr>
          <p:spPr>
            <a:xfrm>
              <a:off x="5849815" y="4329780"/>
              <a:ext cx="6096000" cy="1599412"/>
            </a:xfrm>
            <a:prstGeom prst="rect">
              <a:avLst/>
            </a:prstGeom>
            <a:ln>
              <a:solidFill>
                <a:schemeClr val="bg2">
                  <a:lumMod val="50000"/>
                </a:schemeClr>
              </a:solidFill>
            </a:ln>
          </p:spPr>
          <p:txBody>
            <a:bodyPr>
              <a:spAutoFit/>
            </a:bodyPr>
            <a:lstStyle/>
            <a:p>
              <a:pPr defTabSz="914225">
                <a:defRPr/>
              </a:pPr>
              <a:r>
                <a:rPr lang="en-US" sz="1200" err="1">
                  <a:solidFill>
                    <a:srgbClr val="000000"/>
                  </a:solidFill>
                  <a:latin typeface="Segoe UI"/>
                </a:rPr>
                <a:t>BusinessEntityID</a:t>
              </a:r>
              <a:r>
                <a:rPr lang="en-US" sz="1200">
                  <a:solidFill>
                    <a:srgbClr val="000000"/>
                  </a:solidFill>
                  <a:latin typeface="Segoe UI"/>
                </a:rPr>
                <a:t> </a:t>
              </a:r>
              <a:r>
                <a:rPr lang="en-US" sz="1200" err="1">
                  <a:solidFill>
                    <a:srgbClr val="000000"/>
                  </a:solidFill>
                  <a:latin typeface="Segoe UI"/>
                </a:rPr>
                <a:t>SalesYear</a:t>
              </a:r>
              <a:r>
                <a:rPr lang="en-US" sz="1200">
                  <a:solidFill>
                    <a:srgbClr val="000000"/>
                  </a:solidFill>
                  <a:latin typeface="Segoe UI"/>
                </a:rPr>
                <a:t>   </a:t>
              </a:r>
              <a:r>
                <a:rPr lang="en-US" sz="1200" err="1">
                  <a:solidFill>
                    <a:srgbClr val="000000"/>
                  </a:solidFill>
                  <a:latin typeface="Segoe UI"/>
                </a:rPr>
                <a:t>CurrentQuota</a:t>
              </a:r>
              <a:r>
                <a:rPr lang="en-US" sz="1200">
                  <a:solidFill>
                    <a:srgbClr val="000000"/>
                  </a:solidFill>
                  <a:latin typeface="Segoe UI"/>
                </a:rPr>
                <a:t>          </a:t>
              </a:r>
              <a:r>
                <a:rPr lang="en-US" sz="1200" err="1">
                  <a:solidFill>
                    <a:srgbClr val="000000"/>
                  </a:solidFill>
                  <a:latin typeface="Segoe UI"/>
                </a:rPr>
                <a:t>PreviousQuota</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275              	        2005        367000.00             0.00  </a:t>
              </a:r>
            </a:p>
            <a:p>
              <a:pPr defTabSz="914225">
                <a:defRPr/>
              </a:pPr>
              <a:r>
                <a:rPr lang="en-US" sz="1200">
                  <a:solidFill>
                    <a:srgbClr val="000000"/>
                  </a:solidFill>
                  <a:latin typeface="Segoe UI"/>
                </a:rPr>
                <a:t>275              	        2005        556000.00             367000.00  </a:t>
              </a:r>
            </a:p>
            <a:p>
              <a:pPr defTabSz="914225">
                <a:defRPr/>
              </a:pPr>
              <a:r>
                <a:rPr lang="en-US" sz="1200">
                  <a:solidFill>
                    <a:srgbClr val="000000"/>
                  </a:solidFill>
                  <a:latin typeface="Segoe UI"/>
                </a:rPr>
                <a:t>275             	        2006        502000.00             556000.00  </a:t>
              </a:r>
            </a:p>
            <a:p>
              <a:pPr defTabSz="914225">
                <a:defRPr/>
              </a:pPr>
              <a:r>
                <a:rPr lang="en-US" sz="1200">
                  <a:solidFill>
                    <a:srgbClr val="000000"/>
                  </a:solidFill>
                  <a:latin typeface="Segoe UI"/>
                </a:rPr>
                <a:t>275              	        2006        550000.00             502000.00  </a:t>
              </a:r>
            </a:p>
            <a:p>
              <a:pPr defTabSz="914225">
                <a:defRPr/>
              </a:pPr>
              <a:r>
                <a:rPr lang="en-US" sz="1200">
                  <a:solidFill>
                    <a:srgbClr val="000000"/>
                  </a:solidFill>
                  <a:latin typeface="Segoe UI"/>
                </a:rPr>
                <a:t>275             	        2006        1429000.00           550000.00  </a:t>
              </a:r>
            </a:p>
            <a:p>
              <a:pPr defTabSz="914225">
                <a:defRPr/>
              </a:pPr>
              <a:r>
                <a:rPr lang="en-US" sz="1200">
                  <a:solidFill>
                    <a:srgbClr val="000000"/>
                  </a:solidFill>
                  <a:latin typeface="Segoe UI"/>
                </a:rPr>
                <a:t>275             	        2006        1324000.00           1429000.00</a:t>
              </a:r>
            </a:p>
          </p:txBody>
        </p:sp>
        <p:grpSp>
          <p:nvGrpSpPr>
            <p:cNvPr id="33" name="Group 32">
              <a:extLst>
                <a:ext uri="{FF2B5EF4-FFF2-40B4-BE49-F238E27FC236}">
                  <a16:creationId xmlns:a16="http://schemas.microsoft.com/office/drawing/2014/main" id="{C5E4569A-10FE-4D05-A1CE-0BDE5EF53282}"/>
                </a:ext>
              </a:extLst>
            </p:cNvPr>
            <p:cNvGrpSpPr/>
            <p:nvPr/>
          </p:nvGrpSpPr>
          <p:grpSpPr>
            <a:xfrm>
              <a:off x="8664402" y="4841822"/>
              <a:ext cx="414284" cy="875155"/>
              <a:chOff x="8664402" y="4841822"/>
              <a:chExt cx="414284" cy="875155"/>
            </a:xfrm>
          </p:grpSpPr>
          <p:cxnSp>
            <p:nvCxnSpPr>
              <p:cNvPr id="7" name="Straight Arrow Connector 6">
                <a:extLst>
                  <a:ext uri="{FF2B5EF4-FFF2-40B4-BE49-F238E27FC236}">
                    <a16:creationId xmlns:a16="http://schemas.microsoft.com/office/drawing/2014/main" id="{2DE8455F-CDF1-415D-A574-B504274881EC}"/>
                  </a:ext>
                </a:extLst>
              </p:cNvPr>
              <p:cNvCxnSpPr>
                <a:cxnSpLocks/>
              </p:cNvCxnSpPr>
              <p:nvPr/>
            </p:nvCxnSpPr>
            <p:spPr>
              <a:xfrm>
                <a:off x="8664402" y="4841822"/>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907DFA0-6474-4C4E-93C1-59AC404CEAEC}"/>
                  </a:ext>
                </a:extLst>
              </p:cNvPr>
              <p:cNvCxnSpPr>
                <a:cxnSpLocks/>
              </p:cNvCxnSpPr>
              <p:nvPr/>
            </p:nvCxnSpPr>
            <p:spPr>
              <a:xfrm>
                <a:off x="8664402" y="5004203"/>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82980B3-492B-4300-8124-86AEE671B926}"/>
                  </a:ext>
                </a:extLst>
              </p:cNvPr>
              <p:cNvCxnSpPr>
                <a:cxnSpLocks/>
              </p:cNvCxnSpPr>
              <p:nvPr/>
            </p:nvCxnSpPr>
            <p:spPr>
              <a:xfrm>
                <a:off x="8696849" y="5556204"/>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2C45383-EA41-4974-86A1-9793E7CC92D9}"/>
                  </a:ext>
                </a:extLst>
              </p:cNvPr>
              <p:cNvCxnSpPr>
                <a:cxnSpLocks/>
              </p:cNvCxnSpPr>
              <p:nvPr/>
            </p:nvCxnSpPr>
            <p:spPr>
              <a:xfrm>
                <a:off x="8675916" y="517930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1D9BDB-CC5B-4322-A2F5-43C31E1F5EFA}"/>
                  </a:ext>
                </a:extLst>
              </p:cNvPr>
              <p:cNvCxnSpPr>
                <a:cxnSpLocks/>
              </p:cNvCxnSpPr>
              <p:nvPr/>
            </p:nvCxnSpPr>
            <p:spPr>
              <a:xfrm>
                <a:off x="8696012" y="5362999"/>
                <a:ext cx="381837" cy="160773"/>
              </a:xfrm>
              <a:prstGeom prst="straightConnector1">
                <a:avLst/>
              </a:prstGeom>
              <a:ln>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 Placeholder 1">
            <a:extLst>
              <a:ext uri="{FF2B5EF4-FFF2-40B4-BE49-F238E27FC236}">
                <a16:creationId xmlns:a16="http://schemas.microsoft.com/office/drawing/2014/main" id="{A5828938-8D9F-4BAD-8AB3-9716CF944BE1}"/>
              </a:ext>
            </a:extLst>
          </p:cNvPr>
          <p:cNvSpPr txBox="1">
            <a:spLocks/>
          </p:cNvSpPr>
          <p:nvPr/>
        </p:nvSpPr>
        <p:spPr>
          <a:xfrm>
            <a:off x="352093" y="2036242"/>
            <a:ext cx="5425342" cy="3336782"/>
          </a:xfrm>
          <a:prstGeom prst="rect">
            <a:avLst/>
          </a:prstGeom>
          <a:ln>
            <a:solidFill>
              <a:schemeClr val="tx1"/>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PERCENTILE_CONT, PERCENTILE_DISC</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 SELECT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DISTINCT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DepartmentName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PERCENTILE_CONT</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MedianCont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PERCENTILE_DISC</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0.5</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WITHIN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GROUP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Rate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MedianDisc</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EmployeeDepartmentHistory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dh   </a:t>
            </a:r>
          </a:p>
          <a:p>
            <a:pPr defTabSz="914016">
              <a:defRPr/>
            </a:pP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DepartmentID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EmployeePayHistory</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ph</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fi-FI" sz="1200" dirty="0">
                <a:highlight>
                  <a:srgbClr val="FFFFFF"/>
                </a:highlight>
                <a:latin typeface="Calibri" panose="020F0502020204030204" pitchFamily="34" charset="0"/>
                <a:cs typeface="Calibri" panose="020F0502020204030204" pitchFamily="34" charset="0"/>
              </a:rPr>
              <a:t>    </a:t>
            </a:r>
            <a:r>
              <a:rPr lang="fi-FI" sz="1200" dirty="0">
                <a:solidFill>
                  <a:srgbClr val="0000FF"/>
                </a:solidFill>
                <a:highlight>
                  <a:srgbClr val="FFFFFF"/>
                </a:highlight>
                <a:latin typeface="Calibri" panose="020F0502020204030204" pitchFamily="34" charset="0"/>
                <a:cs typeface="Calibri" panose="020F0502020204030204" pitchFamily="34" charset="0"/>
              </a:rPr>
              <a:t>ON</a:t>
            </a:r>
            <a:r>
              <a:rPr lang="fi-FI" sz="1200" dirty="0">
                <a:highlight>
                  <a:srgbClr val="FFFFFF"/>
                </a:highlight>
                <a:latin typeface="Calibri" panose="020F0502020204030204" pitchFamily="34" charset="0"/>
                <a:cs typeface="Calibri" panose="020F0502020204030204" pitchFamily="34" charset="0"/>
              </a:rPr>
              <a:t> ph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 dh</a:t>
            </a:r>
            <a:r>
              <a:rPr lang="fi-FI" sz="1200" dirty="0">
                <a:solidFill>
                  <a:srgbClr val="808080"/>
                </a:solidFill>
                <a:highlight>
                  <a:srgbClr val="FFFFFF"/>
                </a:highlight>
                <a:latin typeface="Calibri" panose="020F0502020204030204" pitchFamily="34" charset="0"/>
                <a:cs typeface="Calibri" panose="020F0502020204030204" pitchFamily="34" charset="0"/>
              </a:rPr>
              <a:t>.</a:t>
            </a:r>
            <a:r>
              <a:rPr lang="fi-FI" sz="1200" dirty="0">
                <a:highlight>
                  <a:srgbClr val="FFFFFF"/>
                </a:highlight>
                <a:latin typeface="Calibri" panose="020F0502020204030204" pitchFamily="34" charset="0"/>
                <a:cs typeface="Calibri" panose="020F0502020204030204" pitchFamily="34" charset="0"/>
              </a:rPr>
              <a:t>BusinessEntityID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WHERE</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dh</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EndDate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IS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NULL;</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65BD9DB8-64EF-407D-91E8-EBFB4426350D}"/>
              </a:ext>
            </a:extLst>
          </p:cNvPr>
          <p:cNvSpPr/>
          <p:nvPr/>
        </p:nvSpPr>
        <p:spPr>
          <a:xfrm>
            <a:off x="322367" y="5499593"/>
            <a:ext cx="5425342" cy="1222469"/>
          </a:xfrm>
          <a:prstGeom prst="rect">
            <a:avLst/>
          </a:prstGeom>
          <a:ln>
            <a:solidFill>
              <a:schemeClr val="bg2">
                <a:lumMod val="50000"/>
              </a:schemeClr>
            </a:solidFill>
          </a:ln>
        </p:spPr>
        <p:txBody>
          <a:bodyPr wrap="square">
            <a:spAutoFit/>
          </a:bodyPr>
          <a:lstStyle/>
          <a:p>
            <a:pPr defTabSz="914225">
              <a:defRPr/>
            </a:pPr>
            <a:r>
              <a:rPr lang="en-US" sz="1200" dirty="0" err="1">
                <a:solidFill>
                  <a:srgbClr val="000000"/>
                </a:solidFill>
                <a:latin typeface="Segoe UI"/>
              </a:rPr>
              <a:t>DepartmentName</a:t>
            </a:r>
            <a:r>
              <a:rPr lang="en-US" sz="1200" dirty="0">
                <a:solidFill>
                  <a:srgbClr val="000000"/>
                </a:solidFill>
                <a:latin typeface="Segoe UI"/>
              </a:rPr>
              <a:t>   </a:t>
            </a:r>
            <a:r>
              <a:rPr lang="en-US" sz="1200" dirty="0" err="1">
                <a:solidFill>
                  <a:srgbClr val="000000"/>
                </a:solidFill>
                <a:latin typeface="Segoe UI"/>
              </a:rPr>
              <a:t>MedianCont</a:t>
            </a:r>
            <a:r>
              <a:rPr lang="en-US" sz="1200" dirty="0">
                <a:solidFill>
                  <a:srgbClr val="000000"/>
                </a:solidFill>
                <a:latin typeface="Segoe UI"/>
              </a:rPr>
              <a:t>    </a:t>
            </a:r>
            <a:r>
              <a:rPr lang="en-US" sz="1200" dirty="0" err="1">
                <a:solidFill>
                  <a:srgbClr val="000000"/>
                </a:solidFill>
                <a:latin typeface="Segoe UI"/>
              </a:rPr>
              <a:t>MedianDisc</a:t>
            </a:r>
            <a:endParaRPr lang="en-US" sz="1200" dirty="0">
              <a:solidFill>
                <a:srgbClr val="000000"/>
              </a:solidFill>
              <a:latin typeface="Segoe UI"/>
            </a:endParaRPr>
          </a:p>
          <a:p>
            <a:pPr defTabSz="914225">
              <a:defRPr/>
            </a:pPr>
            <a:r>
              <a:rPr lang="en-US" sz="1200" dirty="0">
                <a:solidFill>
                  <a:srgbClr val="000000"/>
                </a:solidFill>
                <a:latin typeface="Segoe UI"/>
              </a:rPr>
              <a:t>--------------------   -------------     -------------</a:t>
            </a:r>
          </a:p>
          <a:p>
            <a:pPr defTabSz="914225">
              <a:defRPr/>
            </a:pPr>
            <a:r>
              <a:rPr lang="en-US" sz="1200" dirty="0">
                <a:solidFill>
                  <a:srgbClr val="000000"/>
                </a:solidFill>
                <a:latin typeface="Segoe UI"/>
              </a:rPr>
              <a:t>Document Control  16.8269            16.8269</a:t>
            </a:r>
          </a:p>
          <a:p>
            <a:pPr defTabSz="914225">
              <a:defRPr/>
            </a:pPr>
            <a:r>
              <a:rPr lang="en-US" sz="1200" dirty="0">
                <a:solidFill>
                  <a:srgbClr val="000000"/>
                </a:solidFill>
                <a:latin typeface="Segoe UI"/>
              </a:rPr>
              <a:t>Engineering             34.375              32.6923</a:t>
            </a:r>
          </a:p>
          <a:p>
            <a:pPr defTabSz="914225">
              <a:defRPr/>
            </a:pPr>
            <a:r>
              <a:rPr lang="en-US" sz="1200" dirty="0">
                <a:solidFill>
                  <a:srgbClr val="000000"/>
                </a:solidFill>
                <a:latin typeface="Segoe UI"/>
              </a:rPr>
              <a:t>Executive                 54.32695          48.5577</a:t>
            </a:r>
          </a:p>
          <a:p>
            <a:pPr defTabSz="914225">
              <a:defRPr/>
            </a:pPr>
            <a:r>
              <a:rPr lang="en-US" sz="1200" dirty="0">
                <a:solidFill>
                  <a:srgbClr val="000000"/>
                </a:solidFill>
                <a:latin typeface="Segoe UI"/>
              </a:rPr>
              <a:t>Human Resources   17.427850        16.5865</a:t>
            </a:r>
          </a:p>
        </p:txBody>
      </p:sp>
      <p:sp>
        <p:nvSpPr>
          <p:cNvPr id="15" name="Rectangle 14">
            <a:extLst>
              <a:ext uri="{FF2B5EF4-FFF2-40B4-BE49-F238E27FC236}">
                <a16:creationId xmlns:a16="http://schemas.microsoft.com/office/drawing/2014/main" id="{661ECDDF-F1C8-43B4-A8EA-2DF1DBFA1A73}"/>
              </a:ext>
            </a:extLst>
          </p:cNvPr>
          <p:cNvSpPr/>
          <p:nvPr/>
        </p:nvSpPr>
        <p:spPr bwMode="auto">
          <a:xfrm>
            <a:off x="322367" y="2573165"/>
            <a:ext cx="3855933" cy="5391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CFE4D4D-8E45-4E1C-BD59-F02F9136C0AA}"/>
              </a:ext>
            </a:extLst>
          </p:cNvPr>
          <p:cNvSpPr/>
          <p:nvPr/>
        </p:nvSpPr>
        <p:spPr bwMode="auto">
          <a:xfrm>
            <a:off x="5868034" y="3159425"/>
            <a:ext cx="4926966" cy="26957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51281"/>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AA097-339F-42B2-BA55-B3B1507EA1FA}"/>
              </a:ext>
            </a:extLst>
          </p:cNvPr>
          <p:cNvSpPr>
            <a:spLocks noGrp="1"/>
          </p:cNvSpPr>
          <p:nvPr>
            <p:ph type="title"/>
          </p:nvPr>
        </p:nvSpPr>
        <p:spPr/>
        <p:txBody>
          <a:bodyPr/>
          <a:lstStyle/>
          <a:p>
            <a:r>
              <a:rPr lang="en-US"/>
              <a:t>Windowing Functions (continued)</a:t>
            </a:r>
          </a:p>
        </p:txBody>
      </p:sp>
      <p:sp>
        <p:nvSpPr>
          <p:cNvPr id="4" name="Rectangle 3">
            <a:extLst>
              <a:ext uri="{FF2B5EF4-FFF2-40B4-BE49-F238E27FC236}">
                <a16:creationId xmlns:a16="http://schemas.microsoft.com/office/drawing/2014/main" id="{253E1142-AE42-49FE-80C9-7575E42B2B64}"/>
              </a:ext>
            </a:extLst>
          </p:cNvPr>
          <p:cNvSpPr/>
          <p:nvPr/>
        </p:nvSpPr>
        <p:spPr>
          <a:xfrm>
            <a:off x="316711" y="1282803"/>
            <a:ext cx="11444948" cy="665216"/>
          </a:xfrm>
          <a:prstGeom prst="rect">
            <a:avLst/>
          </a:prstGeom>
        </p:spPr>
        <p:txBody>
          <a:bodyPr wrap="square">
            <a:spAutoFit/>
          </a:bodyPr>
          <a:lstStyle/>
          <a:p>
            <a:pPr defTabSz="914016">
              <a:lnSpc>
                <a:spcPct val="110000"/>
              </a:lnSpc>
              <a:spcAft>
                <a:spcPts val="600"/>
              </a:spcAft>
              <a:buSzPct val="90000"/>
              <a:defRPr/>
            </a:pPr>
            <a:r>
              <a:rPr lang="en-US" sz="1600" dirty="0">
                <a:solidFill>
                  <a:schemeClr val="tx2"/>
                </a:solidFill>
                <a:latin typeface="+mj-lt"/>
              </a:rPr>
              <a:t>ROWS | RANGE</a:t>
            </a:r>
          </a:p>
          <a:p>
            <a:pPr defTabSz="914225">
              <a:spcAft>
                <a:spcPts val="600"/>
              </a:spcAft>
              <a:defRPr/>
            </a:pPr>
            <a:r>
              <a:rPr lang="en-US" sz="1400" dirty="0">
                <a:solidFill>
                  <a:srgbClr val="000000"/>
                </a:solidFill>
                <a:latin typeface="Segoe UI"/>
                <a:cs typeface="Segoe UI Semibold" panose="020B0702040204020203" pitchFamily="34" charset="0"/>
              </a:rPr>
              <a:t>PRECEDING, UNBOUNDING PRECEDING, CURRENT ROW, BETWEEN, FOLLOWING, UNBOUNDED FOLLOWING</a:t>
            </a:r>
          </a:p>
        </p:txBody>
      </p:sp>
      <p:sp>
        <p:nvSpPr>
          <p:cNvPr id="5" name="Text Placeholder 1">
            <a:extLst>
              <a:ext uri="{FF2B5EF4-FFF2-40B4-BE49-F238E27FC236}">
                <a16:creationId xmlns:a16="http://schemas.microsoft.com/office/drawing/2014/main" id="{DA3184CC-759D-4B13-9139-A287B6EE798F}"/>
              </a:ext>
            </a:extLst>
          </p:cNvPr>
          <p:cNvSpPr txBox="1">
            <a:spLocks/>
          </p:cNvSpPr>
          <p:nvPr/>
        </p:nvSpPr>
        <p:spPr>
          <a:xfrm>
            <a:off x="533771" y="2544734"/>
            <a:ext cx="5360666" cy="2185801"/>
          </a:xfrm>
          <a:prstGeom prst="rect">
            <a:avLst/>
          </a:prstGeom>
          <a:ln>
            <a:solidFill>
              <a:schemeClr val="bg2">
                <a:lumMod val="50000"/>
              </a:schemeClr>
            </a:solidFill>
          </a:ln>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200" dirty="0">
                <a:solidFill>
                  <a:srgbClr val="008000"/>
                </a:solidFill>
                <a:highlight>
                  <a:srgbClr val="FFFFFF"/>
                </a:highlight>
                <a:latin typeface="Calibri" panose="020F0502020204030204" pitchFamily="34" charset="0"/>
                <a:cs typeface="Calibri" panose="020F0502020204030204" pitchFamily="34" charset="0"/>
              </a:rPr>
              <a:t>-- </a:t>
            </a:r>
            <a:r>
              <a:rPr lang="en-US" sz="1200" dirty="0" err="1">
                <a:solidFill>
                  <a:srgbClr val="008000"/>
                </a:solidFill>
                <a:highlight>
                  <a:srgbClr val="FFFFFF"/>
                </a:highlight>
                <a:latin typeface="Calibri" panose="020F0502020204030204" pitchFamily="34" charset="0"/>
                <a:cs typeface="Calibri" panose="020F0502020204030204" pitchFamily="34" charset="0"/>
              </a:rPr>
              <a:t>First_Value</a:t>
            </a:r>
            <a:endParaRPr lang="en-US" sz="1200" dirty="0">
              <a:highlight>
                <a:srgbClr val="FFFFFF"/>
              </a:highlight>
              <a:latin typeface="Calibri" panose="020F0502020204030204" pitchFamily="34" charset="0"/>
              <a:cs typeface="Calibri" panose="020F0502020204030204" pitchFamily="34" charset="0"/>
            </a:endParaRP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SELECT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VacHours</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highlight>
                  <a:srgbClr val="FFFFFF"/>
                </a:highlight>
                <a:latin typeface="Calibri" panose="020F0502020204030204" pitchFamily="34" charset="0"/>
                <a:cs typeface="Calibri" panose="020F0502020204030204" pitchFamily="34" charset="0"/>
              </a:rPr>
              <a:t>FIRST_VALUE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LastName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OVER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solidFill>
                  <a:srgbClr val="0000FF"/>
                </a:solidFill>
                <a:highlight>
                  <a:srgbClr val="FFFFFF"/>
                </a:highlight>
                <a:latin typeface="Calibri" panose="020F0502020204030204" pitchFamily="34" charset="0"/>
                <a:cs typeface="Calibri" panose="020F0502020204030204" pitchFamily="34" charset="0"/>
              </a:rPr>
              <a:t>PARTITION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VacationHours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ASC</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ROWS</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UNBOUNDED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PRECEDING</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FewestVacHours</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FROM</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HumanResources</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Employee</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e  </a:t>
            </a:r>
          </a:p>
          <a:p>
            <a:pPr defTabSz="914016">
              <a:defRPr/>
            </a:pPr>
            <a:r>
              <a:rPr lang="en-US" sz="1200" dirty="0">
                <a:solidFill>
                  <a:srgbClr val="808080"/>
                </a:solidFill>
                <a:highlight>
                  <a:srgbClr val="FFFFFF"/>
                </a:highlight>
                <a:latin typeface="Calibri" panose="020F0502020204030204" pitchFamily="34" charset="0"/>
                <a:cs typeface="Calibri" panose="020F0502020204030204" pitchFamily="34" charset="0"/>
              </a:rPr>
              <a:t>INNER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JOIN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Person</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Person</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AS</a:t>
            </a:r>
            <a:r>
              <a:rPr lang="en-US" sz="1200" dirty="0">
                <a:highlight>
                  <a:srgbClr val="FFFFFF"/>
                </a:highlight>
                <a:latin typeface="Calibri" panose="020F0502020204030204" pitchFamily="34" charset="0"/>
                <a:cs typeface="Calibri" panose="020F0502020204030204" pitchFamily="34" charset="0"/>
              </a:rPr>
              <a:t> p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ON</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e</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p</a:t>
            </a:r>
            <a:r>
              <a:rPr lang="en-US" sz="1200" dirty="0" err="1">
                <a:solidFill>
                  <a:srgbClr val="808080"/>
                </a:solidFill>
                <a:highlight>
                  <a:srgbClr val="FFFFFF"/>
                </a:highlight>
                <a:latin typeface="Calibri" panose="020F0502020204030204" pitchFamily="34" charset="0"/>
                <a:cs typeface="Calibri" panose="020F0502020204030204" pitchFamily="34" charset="0"/>
              </a:rPr>
              <a:t>.</a:t>
            </a:r>
            <a:r>
              <a:rPr lang="en-US" sz="1200" dirty="0" err="1">
                <a:highlight>
                  <a:srgbClr val="FFFFFF"/>
                </a:highlight>
                <a:latin typeface="Calibri" panose="020F0502020204030204" pitchFamily="34" charset="0"/>
                <a:cs typeface="Calibri" panose="020F0502020204030204" pitchFamily="34" charset="0"/>
              </a:rPr>
              <a:t>BusinessEntityID</a:t>
            </a:r>
            <a:r>
              <a:rPr lang="en-US" sz="1200" dirty="0">
                <a:highlight>
                  <a:srgbClr val="FFFFFF"/>
                </a:highlight>
                <a:latin typeface="Calibri" panose="020F0502020204030204" pitchFamily="34" charset="0"/>
                <a:cs typeface="Calibri" panose="020F0502020204030204" pitchFamily="34" charset="0"/>
              </a:rPr>
              <a:t>  </a:t>
            </a:r>
          </a:p>
          <a:p>
            <a:pPr defTabSz="914016">
              <a:defRPr/>
            </a:pPr>
            <a:r>
              <a:rPr lang="en-US" sz="1200" dirty="0">
                <a:solidFill>
                  <a:srgbClr val="0000FF"/>
                </a:solidFill>
                <a:highlight>
                  <a:srgbClr val="FFFFFF"/>
                </a:highlight>
                <a:latin typeface="Calibri" panose="020F0502020204030204" pitchFamily="34" charset="0"/>
                <a:cs typeface="Calibri" panose="020F0502020204030204" pitchFamily="34" charset="0"/>
              </a:rPr>
              <a:t>ORDER</a:t>
            </a:r>
            <a:r>
              <a:rPr lang="en-US" sz="1200" dirty="0">
                <a:highlight>
                  <a:srgbClr val="FFFFFF"/>
                </a:highlight>
                <a:latin typeface="Calibri" panose="020F0502020204030204" pitchFamily="34" charset="0"/>
                <a:cs typeface="Calibri" panose="020F0502020204030204" pitchFamily="34" charset="0"/>
              </a:rPr>
              <a:t> </a:t>
            </a:r>
            <a:r>
              <a:rPr lang="en-US" sz="1200" dirty="0">
                <a:solidFill>
                  <a:srgbClr val="0000FF"/>
                </a:solidFill>
                <a:highlight>
                  <a:srgbClr val="FFFFFF"/>
                </a:highlight>
                <a:latin typeface="Calibri" panose="020F0502020204030204" pitchFamily="34" charset="0"/>
                <a:cs typeface="Calibri" panose="020F0502020204030204" pitchFamily="34" charset="0"/>
              </a:rPr>
              <a:t>BY</a:t>
            </a:r>
            <a:r>
              <a:rPr lang="en-US" sz="1200" dirty="0">
                <a:highlight>
                  <a:srgbClr val="FFFFFF"/>
                </a:highlight>
                <a:latin typeface="Calibri" panose="020F0502020204030204" pitchFamily="34" charset="0"/>
                <a:cs typeface="Calibri" panose="020F0502020204030204" pitchFamily="34" charset="0"/>
              </a:rPr>
              <a:t> </a:t>
            </a:r>
            <a:r>
              <a:rPr lang="en-US" sz="1200" dirty="0" err="1">
                <a:highlight>
                  <a:srgbClr val="FFFFFF"/>
                </a:highlight>
                <a:latin typeface="Calibri" panose="020F0502020204030204" pitchFamily="34" charset="0"/>
                <a:cs typeface="Calibri" panose="020F0502020204030204" pitchFamily="34" charset="0"/>
              </a:rPr>
              <a:t>JobTitle</a:t>
            </a:r>
            <a:r>
              <a:rPr lang="en-US" sz="1200" dirty="0">
                <a:solidFill>
                  <a:srgbClr val="808080"/>
                </a:solidFill>
                <a:highlight>
                  <a:srgbClr val="FFFFFF"/>
                </a:highlight>
                <a:latin typeface="Calibri" panose="020F0502020204030204" pitchFamily="34" charset="0"/>
                <a:cs typeface="Calibri" panose="020F0502020204030204" pitchFamily="34" charset="0"/>
              </a:rPr>
              <a:t>;</a:t>
            </a:r>
            <a:r>
              <a:rPr lang="en-US" sz="1200" dirty="0">
                <a:highlight>
                  <a:srgbClr val="FFFFFF"/>
                </a:highlight>
                <a:latin typeface="Calibri" panose="020F0502020204030204" pitchFamily="34" charset="0"/>
                <a:cs typeface="Calibri" panose="020F0502020204030204" pitchFamily="34" charset="0"/>
              </a:rPr>
              <a:t> </a:t>
            </a:r>
            <a:endParaRPr lang="en-US" sz="1200"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BD018B72-8590-4368-95F7-3654E04924E7}"/>
              </a:ext>
            </a:extLst>
          </p:cNvPr>
          <p:cNvSpPr/>
          <p:nvPr/>
        </p:nvSpPr>
        <p:spPr>
          <a:xfrm>
            <a:off x="6297567" y="3429001"/>
            <a:ext cx="5522876" cy="1975902"/>
          </a:xfrm>
          <a:prstGeom prst="rect">
            <a:avLst/>
          </a:prstGeom>
          <a:ln>
            <a:solidFill>
              <a:schemeClr val="bg2">
                <a:lumMod val="50000"/>
              </a:schemeClr>
            </a:solidFill>
          </a:ln>
        </p:spPr>
        <p:txBody>
          <a:bodyPr wrap="square">
            <a:spAutoFit/>
          </a:bodyPr>
          <a:lstStyle/>
          <a:p>
            <a:pPr defTabSz="914225">
              <a:defRPr/>
            </a:pPr>
            <a:r>
              <a:rPr lang="en-US" sz="1200" err="1">
                <a:solidFill>
                  <a:srgbClr val="000000"/>
                </a:solidFill>
                <a:latin typeface="Segoe UI"/>
              </a:rPr>
              <a:t>JobTitle</a:t>
            </a:r>
            <a:r>
              <a:rPr lang="en-US" sz="1200">
                <a:solidFill>
                  <a:srgbClr val="000000"/>
                </a:solidFill>
                <a:latin typeface="Segoe UI"/>
              </a:rPr>
              <a:t>                                      </a:t>
            </a:r>
            <a:r>
              <a:rPr lang="en-US" sz="1200" err="1">
                <a:solidFill>
                  <a:srgbClr val="000000"/>
                </a:solidFill>
                <a:latin typeface="Segoe UI"/>
              </a:rPr>
              <a:t>LastName</a:t>
            </a:r>
            <a:r>
              <a:rPr lang="en-US" sz="1200">
                <a:solidFill>
                  <a:srgbClr val="000000"/>
                </a:solidFill>
                <a:latin typeface="Segoe UI"/>
              </a:rPr>
              <a:t>          </a:t>
            </a:r>
            <a:r>
              <a:rPr lang="en-US" sz="1200" err="1">
                <a:solidFill>
                  <a:srgbClr val="000000"/>
                </a:solidFill>
                <a:latin typeface="Segoe UI"/>
              </a:rPr>
              <a:t>VacHours</a:t>
            </a:r>
            <a:r>
              <a:rPr lang="en-US" sz="1200">
                <a:solidFill>
                  <a:srgbClr val="000000"/>
                </a:solidFill>
                <a:latin typeface="Segoe UI"/>
              </a:rPr>
              <a:t>     </a:t>
            </a:r>
            <a:r>
              <a:rPr lang="en-US" sz="1200" err="1">
                <a:solidFill>
                  <a:srgbClr val="000000"/>
                </a:solidFill>
                <a:latin typeface="Segoe UI"/>
              </a:rPr>
              <a:t>FewestVacHours</a:t>
            </a:r>
            <a:r>
              <a:rPr lang="en-US" sz="1200">
                <a:solidFill>
                  <a:srgbClr val="000000"/>
                </a:solidFill>
                <a:latin typeface="Segoe UI"/>
              </a:rPr>
              <a:t>  </a:t>
            </a:r>
          </a:p>
          <a:p>
            <a:pPr defTabSz="914225">
              <a:defRPr/>
            </a:pPr>
            <a:r>
              <a:rPr lang="en-US" sz="1200">
                <a:solidFill>
                  <a:srgbClr val="000000"/>
                </a:solidFill>
                <a:latin typeface="Segoe UI"/>
              </a:rPr>
              <a:t>--------------------------------- ----------------    ----------      -------------------  </a:t>
            </a:r>
          </a:p>
          <a:p>
            <a:pPr defTabSz="914225">
              <a:defRPr/>
            </a:pPr>
            <a:r>
              <a:rPr lang="en-US" sz="1200">
                <a:solidFill>
                  <a:srgbClr val="000000"/>
                </a:solidFill>
                <a:latin typeface="Segoe UI"/>
              </a:rPr>
              <a:t>Accountant                                 Moreland              58            Moreland  </a:t>
            </a:r>
          </a:p>
          <a:p>
            <a:pPr defTabSz="914225">
              <a:defRPr/>
            </a:pPr>
            <a:r>
              <a:rPr lang="en-US" sz="1200">
                <a:solidFill>
                  <a:srgbClr val="000000"/>
                </a:solidFill>
                <a:latin typeface="Segoe UI"/>
              </a:rPr>
              <a:t>Accountant                                 Seamans               59            Moreland  </a:t>
            </a:r>
          </a:p>
          <a:p>
            <a:pPr defTabSz="914225">
              <a:defRPr/>
            </a:pPr>
            <a:r>
              <a:rPr lang="en-US" sz="1200">
                <a:solidFill>
                  <a:srgbClr val="000000"/>
                </a:solidFill>
                <a:latin typeface="Segoe UI"/>
              </a:rPr>
              <a:t>Accounts Manager                     Liu                         57            Liu  </a:t>
            </a:r>
          </a:p>
          <a:p>
            <a:pPr defTabSz="914225">
              <a:defRPr/>
            </a:pPr>
            <a:r>
              <a:rPr lang="en-US" sz="1200">
                <a:solidFill>
                  <a:srgbClr val="000000"/>
                </a:solidFill>
                <a:latin typeface="Segoe UI"/>
              </a:rPr>
              <a:t>Accounts Payable Specialist       </a:t>
            </a:r>
            <a:r>
              <a:rPr lang="en-US" sz="1200" err="1">
                <a:solidFill>
                  <a:srgbClr val="000000"/>
                </a:solidFill>
                <a:latin typeface="Segoe UI"/>
              </a:rPr>
              <a:t>Tomic</a:t>
            </a:r>
            <a:r>
              <a:rPr lang="en-US" sz="1200">
                <a:solidFill>
                  <a:srgbClr val="000000"/>
                </a:solidFill>
                <a:latin typeface="Segoe UI"/>
              </a:rPr>
              <a:t>                    63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Payable Specialist       </a:t>
            </a:r>
            <a:r>
              <a:rPr lang="en-US" sz="1200" err="1">
                <a:solidFill>
                  <a:srgbClr val="000000"/>
                </a:solidFill>
                <a:latin typeface="Segoe UI"/>
              </a:rPr>
              <a:t>Sheperdigian</a:t>
            </a:r>
            <a:r>
              <a:rPr lang="en-US" sz="1200">
                <a:solidFill>
                  <a:srgbClr val="000000"/>
                </a:solidFill>
                <a:latin typeface="Segoe UI"/>
              </a:rPr>
              <a:t>        64            </a:t>
            </a:r>
            <a:r>
              <a:rPr lang="en-US" sz="1200" err="1">
                <a:solidFill>
                  <a:srgbClr val="000000"/>
                </a:solidFill>
                <a:latin typeface="Segoe UI"/>
              </a:rPr>
              <a:t>Tomic</a:t>
            </a:r>
            <a:r>
              <a:rPr lang="en-US" sz="1200">
                <a:solidFill>
                  <a:srgbClr val="000000"/>
                </a:solidFill>
                <a:latin typeface="Segoe UI"/>
              </a:rPr>
              <a:t>  </a:t>
            </a:r>
          </a:p>
          <a:p>
            <a:pPr defTabSz="914225">
              <a:defRPr/>
            </a:pPr>
            <a:r>
              <a:rPr lang="en-US" sz="1200">
                <a:solidFill>
                  <a:srgbClr val="000000"/>
                </a:solidFill>
                <a:latin typeface="Segoe UI"/>
              </a:rPr>
              <a:t>Accounts Receivable Specialist   Poe                       60            Poe  </a:t>
            </a:r>
          </a:p>
          <a:p>
            <a:pPr defTabSz="914225">
              <a:defRPr/>
            </a:pPr>
            <a:r>
              <a:rPr lang="en-US" sz="1200">
                <a:solidFill>
                  <a:srgbClr val="000000"/>
                </a:solidFill>
                <a:latin typeface="Segoe UI"/>
              </a:rPr>
              <a:t>Accounts Receivable Specialist   Spoon                   61            Poe  </a:t>
            </a:r>
          </a:p>
          <a:p>
            <a:pPr defTabSz="914225">
              <a:defRPr/>
            </a:pPr>
            <a:r>
              <a:rPr lang="en-US" sz="1200">
                <a:solidFill>
                  <a:srgbClr val="000000"/>
                </a:solidFill>
                <a:latin typeface="Segoe UI"/>
              </a:rPr>
              <a:t>Accounts Receivable Specialist   Walton                  62            Poe</a:t>
            </a:r>
          </a:p>
        </p:txBody>
      </p:sp>
      <p:cxnSp>
        <p:nvCxnSpPr>
          <p:cNvPr id="8" name="Straight Arrow Connector 7">
            <a:extLst>
              <a:ext uri="{FF2B5EF4-FFF2-40B4-BE49-F238E27FC236}">
                <a16:creationId xmlns:a16="http://schemas.microsoft.com/office/drawing/2014/main" id="{892F8C96-0C6A-4AC7-86B3-67D216C52933}"/>
              </a:ext>
            </a:extLst>
          </p:cNvPr>
          <p:cNvCxnSpPr>
            <a:stCxn id="5" idx="3"/>
          </p:cNvCxnSpPr>
          <p:nvPr/>
        </p:nvCxnSpPr>
        <p:spPr>
          <a:xfrm flipV="1">
            <a:off x="5894437" y="3621351"/>
            <a:ext cx="403128" cy="1628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5F5D4E0-F8D1-47EB-BCFA-C79F329A811B}"/>
              </a:ext>
            </a:extLst>
          </p:cNvPr>
          <p:cNvSpPr/>
          <p:nvPr/>
        </p:nvSpPr>
        <p:spPr bwMode="auto">
          <a:xfrm>
            <a:off x="426423" y="3088385"/>
            <a:ext cx="5468011" cy="54924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397DF52D-52A6-4DBF-B576-B18EB3DF9DE2}"/>
              </a:ext>
            </a:extLst>
          </p:cNvPr>
          <p:cNvSpPr/>
          <p:nvPr/>
        </p:nvSpPr>
        <p:spPr bwMode="auto">
          <a:xfrm>
            <a:off x="6352432" y="3810000"/>
            <a:ext cx="5305797" cy="39793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3360824"/>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34C5DC-8CCD-4781-BC6F-9718EDFBF65C}"/>
              </a:ext>
            </a:extLst>
          </p:cNvPr>
          <p:cNvSpPr/>
          <p:nvPr/>
        </p:nvSpPr>
        <p:spPr>
          <a:xfrm>
            <a:off x="427228" y="4319969"/>
            <a:ext cx="11654187" cy="2137717"/>
          </a:xfrm>
          <a:prstGeom prst="rect">
            <a:avLst/>
          </a:prstGeom>
        </p:spPr>
        <p:txBody>
          <a:bodyPr wrap="square">
            <a:spAutoFit/>
          </a:bodyPr>
          <a:lstStyle/>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Syntax</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0000FF"/>
                </a:solidFill>
                <a:latin typeface="Calibri" panose="020F0502020204030204" pitchFamily="34" charset="0"/>
                <a:cs typeface="Calibri" panose="020F0502020204030204" pitchFamily="34" charset="0"/>
              </a:rPr>
              <a:t> </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expression </a:t>
            </a:r>
            <a:r>
              <a:rPr lang="en-US" sz="1200" dirty="0">
                <a:solidFill>
                  <a:srgbClr val="808080"/>
                </a:solidFill>
                <a:latin typeface="Calibri" panose="020F0502020204030204" pitchFamily="34" charset="0"/>
                <a:cs typeface="Calibri" panose="020F0502020204030204" pitchFamily="34" charset="0"/>
              </a:rPr>
              <a:t>)</a:t>
            </a:r>
          </a:p>
          <a:p>
            <a:pPr defTabSz="914225">
              <a:spcAft>
                <a:spcPts val="600"/>
              </a:spcAft>
              <a:defRPr/>
            </a:pPr>
            <a:r>
              <a:rPr lang="en-US" sz="1200" dirty="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200" dirty="0">
                <a:solidFill>
                  <a:srgbClr val="008000"/>
                </a:solidFill>
                <a:latin typeface="Calibri" panose="020F0502020204030204" pitchFamily="34" charset="0"/>
                <a:cs typeface="Calibri" panose="020F0502020204030204" pitchFamily="34" charset="0"/>
              </a:rPr>
              <a:t>-- The approximate number of different order keys by order status from the orders table. </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FF00FF"/>
                </a:solidFill>
                <a:latin typeface="Calibri" panose="020F0502020204030204" pitchFamily="34" charset="0"/>
                <a:cs typeface="Calibri" panose="020F0502020204030204" pitchFamily="34" charset="0"/>
              </a:rPr>
              <a:t>APPROX_COUNT_DISTINCT</a:t>
            </a:r>
            <a:r>
              <a:rPr lang="en-US" sz="1200" dirty="0">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O_OrderKey</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Approx_Distinct_OrderKey</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dbo</a:t>
            </a:r>
            <a:r>
              <a:rPr lang="en-US" sz="1200" dirty="0" err="1">
                <a:solidFill>
                  <a:srgbClr val="808080"/>
                </a:solidFill>
                <a:latin typeface="Calibri" panose="020F0502020204030204" pitchFamily="34" charset="0"/>
                <a:cs typeface="Calibri" panose="020F0502020204030204" pitchFamily="34" charset="0"/>
              </a:rPr>
              <a:t>.</a:t>
            </a:r>
            <a:r>
              <a:rPr lang="en-US" sz="1200" dirty="0" err="1">
                <a:solidFill>
                  <a:srgbClr val="000000"/>
                </a:solidFill>
                <a:latin typeface="Calibri" panose="020F0502020204030204" pitchFamily="34" charset="0"/>
                <a:cs typeface="Calibri" panose="020F0502020204030204" pitchFamily="34" charset="0"/>
              </a:rPr>
              <a:t>Orders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GROUP</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endParaRPr lang="en-US" sz="12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200" dirty="0">
                <a:solidFill>
                  <a:srgbClr val="0000FF"/>
                </a:solidFill>
                <a:latin typeface="Calibri" panose="020F0502020204030204" pitchFamily="34" charset="0"/>
                <a:cs typeface="Calibri" panose="020F0502020204030204" pitchFamily="34" charset="0"/>
              </a:rPr>
              <a:t>ORDER</a:t>
            </a:r>
            <a:r>
              <a:rPr lang="en-US" sz="1200" dirty="0">
                <a:solidFill>
                  <a:srgbClr val="000000"/>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BY</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O_OrderStatus</a:t>
            </a:r>
            <a:r>
              <a:rPr lang="en-US" sz="1200" dirty="0">
                <a:solidFill>
                  <a:srgbClr val="808080"/>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 </a:t>
            </a:r>
          </a:p>
        </p:txBody>
      </p:sp>
      <p:sp>
        <p:nvSpPr>
          <p:cNvPr id="6" name="Text Placeholder 5">
            <a:extLst>
              <a:ext uri="{FF2B5EF4-FFF2-40B4-BE49-F238E27FC236}">
                <a16:creationId xmlns:a16="http://schemas.microsoft.com/office/drawing/2014/main" id="{DF95F019-60B4-4F3F-B0C3-5096F1EF20C5}"/>
              </a:ext>
            </a:extLst>
          </p:cNvPr>
          <p:cNvSpPr>
            <a:spLocks noGrp="1"/>
          </p:cNvSpPr>
          <p:nvPr>
            <p:ph type="body" sz="quarter" idx="10"/>
          </p:nvPr>
        </p:nvSpPr>
        <p:spPr>
          <a:xfrm>
            <a:off x="427228" y="1120902"/>
            <a:ext cx="11338166" cy="3244286"/>
          </a:xfrm>
        </p:spPr>
        <p:txBody>
          <a:bodyPr/>
          <a:lstStyle/>
          <a:p>
            <a:r>
              <a:rPr lang="en-US" dirty="0" err="1">
                <a:solidFill>
                  <a:schemeClr val="tx2"/>
                </a:solidFill>
              </a:rPr>
              <a:t>HyperLogLog</a:t>
            </a:r>
            <a:r>
              <a:rPr lang="en-US" dirty="0">
                <a:solidFill>
                  <a:schemeClr val="tx2"/>
                </a:solidFill>
              </a:rPr>
              <a:t> accuracy</a:t>
            </a:r>
          </a:p>
          <a:p>
            <a:r>
              <a:rPr lang="en-US" sz="1600" dirty="0">
                <a:latin typeface="Segoe UI"/>
                <a:cs typeface="Segoe UI Semibold" panose="020B0702040204020203" pitchFamily="34" charset="0"/>
              </a:rPr>
              <a:t>Reduce query latency in exchange for a small reduction in accuracy.</a:t>
            </a:r>
          </a:p>
          <a:p>
            <a:r>
              <a:rPr lang="en-US" sz="1600" dirty="0">
                <a:latin typeface="Segoe UI"/>
                <a:cs typeface="Segoe UI Semibold" panose="020B0702040204020203" pitchFamily="34" charset="0"/>
              </a:rPr>
              <a:t>Returns a result with a 2% accuracy of true cardinality on average.</a:t>
            </a:r>
          </a:p>
          <a:p>
            <a:pPr>
              <a:spcAft>
                <a:spcPts val="1200"/>
              </a:spcAft>
            </a:pPr>
            <a:r>
              <a:rPr lang="en-US" sz="1600" dirty="0">
                <a:latin typeface="Segoe UI"/>
                <a:cs typeface="Segoe UI Semibold" panose="020B0702040204020203" pitchFamily="34" charset="0"/>
              </a:rPr>
              <a:t>e.g. COUNT (DISTINCT) returns 1,000,000, </a:t>
            </a:r>
            <a:r>
              <a:rPr lang="en-US" sz="1600" dirty="0" err="1">
                <a:latin typeface="Segoe UI"/>
                <a:cs typeface="Segoe UI Semibold" panose="020B0702040204020203" pitchFamily="34" charset="0"/>
              </a:rPr>
              <a:t>HyperLogLog</a:t>
            </a:r>
            <a:r>
              <a:rPr lang="en-US" sz="1600" dirty="0">
                <a:latin typeface="Segoe UI"/>
                <a:cs typeface="Segoe UI Semibold" panose="020B0702040204020203" pitchFamily="34" charset="0"/>
              </a:rPr>
              <a:t> will return a value in the range of 999,736 to 1,016,234.</a:t>
            </a:r>
          </a:p>
          <a:p>
            <a:endParaRPr lang="en-US" dirty="0">
              <a:solidFill>
                <a:srgbClr val="0078D7"/>
              </a:solidFill>
            </a:endParaRPr>
          </a:p>
          <a:p>
            <a:r>
              <a:rPr lang="en-US" dirty="0">
                <a:solidFill>
                  <a:schemeClr val="tx2"/>
                </a:solidFill>
              </a:rPr>
              <a:t>APPROX_COUNT_DISTINCT </a:t>
            </a:r>
          </a:p>
          <a:p>
            <a:r>
              <a:rPr lang="en-US" sz="1600" dirty="0">
                <a:latin typeface="Segoe UI"/>
                <a:cs typeface="Segoe UI Semibold" panose="020B0702040204020203" pitchFamily="34" charset="0"/>
              </a:rPr>
              <a:t>Returns the approximate number of unique non-null values in a group.</a:t>
            </a:r>
          </a:p>
          <a:p>
            <a:endParaRPr lang="en-US" dirty="0">
              <a:solidFill>
                <a:srgbClr val="0078D7"/>
              </a:solidFill>
            </a:endParaRPr>
          </a:p>
          <a:p>
            <a:r>
              <a:rPr lang="en-US" sz="1600" dirty="0">
                <a:solidFill>
                  <a:schemeClr val="tx2"/>
                </a:solidFill>
              </a:rPr>
              <a:t>Use Case: Approximating web usage trend behavior</a:t>
            </a:r>
          </a:p>
        </p:txBody>
      </p:sp>
      <p:sp>
        <p:nvSpPr>
          <p:cNvPr id="5" name="Title 4">
            <a:extLst>
              <a:ext uri="{FF2B5EF4-FFF2-40B4-BE49-F238E27FC236}">
                <a16:creationId xmlns:a16="http://schemas.microsoft.com/office/drawing/2014/main" id="{A4FC9544-2642-4C42-9AFE-7957749C0017}"/>
              </a:ext>
            </a:extLst>
          </p:cNvPr>
          <p:cNvSpPr>
            <a:spLocks noGrp="1"/>
          </p:cNvSpPr>
          <p:nvPr>
            <p:ph type="title"/>
          </p:nvPr>
        </p:nvSpPr>
        <p:spPr/>
        <p:txBody>
          <a:bodyPr/>
          <a:lstStyle/>
          <a:p>
            <a:r>
              <a:rPr lang="en-US"/>
              <a:t>Approximate execution</a:t>
            </a:r>
          </a:p>
        </p:txBody>
      </p:sp>
    </p:spTree>
    <p:extLst>
      <p:ext uri="{BB962C8B-B14F-4D97-AF65-F5344CB8AC3E}">
        <p14:creationId xmlns:p14="http://schemas.microsoft.com/office/powerpoint/2010/main" val="2957631531"/>
      </p:ext>
    </p:extLst>
  </p:cSld>
  <p:clrMapOvr>
    <a:masterClrMapping/>
  </p:clrMapOvr>
  <p:transition>
    <p:fade/>
  </p:transition>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F0C359-F962-4F78-AE6C-35A19181F29D}"/>
              </a:ext>
            </a:extLst>
          </p:cNvPr>
          <p:cNvSpPr>
            <a:spLocks noGrp="1"/>
          </p:cNvSpPr>
          <p:nvPr>
            <p:ph type="body" sz="quarter" idx="10"/>
          </p:nvPr>
        </p:nvSpPr>
        <p:spPr>
          <a:xfrm>
            <a:off x="423494" y="1085590"/>
            <a:ext cx="11338166" cy="280743"/>
          </a:xfrm>
        </p:spPr>
        <p:txBody>
          <a:bodyPr/>
          <a:lstStyle/>
          <a:p>
            <a:r>
              <a:rPr lang="en-US"/>
              <a:t>APPROX_COUNT_DISTINCT</a:t>
            </a:r>
          </a:p>
        </p:txBody>
      </p:sp>
      <p:sp>
        <p:nvSpPr>
          <p:cNvPr id="3" name="Title 2">
            <a:extLst>
              <a:ext uri="{FF2B5EF4-FFF2-40B4-BE49-F238E27FC236}">
                <a16:creationId xmlns:a16="http://schemas.microsoft.com/office/drawing/2014/main" id="{CAE798DE-6184-4DA8-9149-5D2AC81BB914}"/>
              </a:ext>
            </a:extLst>
          </p:cNvPr>
          <p:cNvSpPr>
            <a:spLocks noGrp="1"/>
          </p:cNvSpPr>
          <p:nvPr>
            <p:ph type="title"/>
          </p:nvPr>
        </p:nvSpPr>
        <p:spPr/>
        <p:txBody>
          <a:bodyPr/>
          <a:lstStyle/>
          <a:p>
            <a:r>
              <a:rPr lang="en-US"/>
              <a:t>Approximate execution</a:t>
            </a:r>
          </a:p>
        </p:txBody>
      </p:sp>
      <p:pic>
        <p:nvPicPr>
          <p:cNvPr id="4" name="Picture 3">
            <a:extLst>
              <a:ext uri="{FF2B5EF4-FFF2-40B4-BE49-F238E27FC236}">
                <a16:creationId xmlns:a16="http://schemas.microsoft.com/office/drawing/2014/main" id="{89F12343-1EE3-4008-9D05-133B67B5CE15}"/>
              </a:ext>
            </a:extLst>
          </p:cNvPr>
          <p:cNvPicPr>
            <a:picLocks noChangeAspect="1"/>
          </p:cNvPicPr>
          <p:nvPr/>
        </p:nvPicPr>
        <p:blipFill>
          <a:blip r:embed="rId3"/>
          <a:stretch>
            <a:fillRect/>
          </a:stretch>
        </p:blipFill>
        <p:spPr>
          <a:xfrm>
            <a:off x="5351206" y="4483370"/>
            <a:ext cx="6561157" cy="2016083"/>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2BFDF735-E0EE-4974-8C27-755A435D37D7}"/>
              </a:ext>
            </a:extLst>
          </p:cNvPr>
          <p:cNvPicPr>
            <a:picLocks noChangeAspect="1"/>
          </p:cNvPicPr>
          <p:nvPr/>
        </p:nvPicPr>
        <p:blipFill>
          <a:blip r:embed="rId4"/>
          <a:stretch>
            <a:fillRect/>
          </a:stretch>
        </p:blipFill>
        <p:spPr>
          <a:xfrm>
            <a:off x="5351206" y="1580395"/>
            <a:ext cx="6561157" cy="2138586"/>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626DAE3A-C483-47A9-A175-3A5E32ED1A0F}"/>
              </a:ext>
            </a:extLst>
          </p:cNvPr>
          <p:cNvPicPr>
            <a:picLocks noChangeAspect="1"/>
          </p:cNvPicPr>
          <p:nvPr/>
        </p:nvPicPr>
        <p:blipFill>
          <a:blip r:embed="rId5"/>
          <a:stretch>
            <a:fillRect/>
          </a:stretch>
        </p:blipFill>
        <p:spPr>
          <a:xfrm>
            <a:off x="427229" y="1592542"/>
            <a:ext cx="4777008" cy="1871084"/>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EDC1DB53-EE62-4895-9BF2-1358D4B3741D}"/>
              </a:ext>
            </a:extLst>
          </p:cNvPr>
          <p:cNvPicPr>
            <a:picLocks noChangeAspect="1"/>
          </p:cNvPicPr>
          <p:nvPr/>
        </p:nvPicPr>
        <p:blipFill>
          <a:blip r:embed="rId6"/>
          <a:stretch>
            <a:fillRect/>
          </a:stretch>
        </p:blipFill>
        <p:spPr>
          <a:xfrm>
            <a:off x="427228" y="4483369"/>
            <a:ext cx="4777009" cy="2016084"/>
          </a:xfrm>
          <a:prstGeom prst="rect">
            <a:avLst/>
          </a:prstGeom>
          <a:ln>
            <a:solidFill>
              <a:schemeClr val="bg2">
                <a:lumMod val="50000"/>
              </a:schemeClr>
            </a:solidFill>
          </a:ln>
        </p:spPr>
      </p:pic>
      <p:sp>
        <p:nvSpPr>
          <p:cNvPr id="9" name="Text Placeholder 1">
            <a:extLst>
              <a:ext uri="{FF2B5EF4-FFF2-40B4-BE49-F238E27FC236}">
                <a16:creationId xmlns:a16="http://schemas.microsoft.com/office/drawing/2014/main" id="{84EFE64E-EBAA-408F-8650-A11DC1A8C289}"/>
              </a:ext>
            </a:extLst>
          </p:cNvPr>
          <p:cNvSpPr txBox="1">
            <a:spLocks/>
          </p:cNvSpPr>
          <p:nvPr/>
        </p:nvSpPr>
        <p:spPr>
          <a:xfrm>
            <a:off x="423494" y="3981512"/>
            <a:ext cx="11338166" cy="28078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a:latin typeface="Segoe UI Semibold"/>
              </a:rPr>
              <a:t>COUNT DISTINCT</a:t>
            </a:r>
          </a:p>
        </p:txBody>
      </p:sp>
    </p:spTree>
    <p:extLst>
      <p:ext uri="{BB962C8B-B14F-4D97-AF65-F5344CB8AC3E}">
        <p14:creationId xmlns:p14="http://schemas.microsoft.com/office/powerpoint/2010/main" val="2544879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6815F34B-F244-2947-BE75-EC3F83DA9E72}"/>
              </a:ext>
            </a:extLst>
          </p:cNvPr>
          <p:cNvSpPr txBox="1"/>
          <p:nvPr/>
        </p:nvSpPr>
        <p:spPr>
          <a:xfrm>
            <a:off x="1179308" y="956893"/>
            <a:ext cx="3721966" cy="276999"/>
          </a:xfrm>
          <a:prstGeom prst="rect">
            <a:avLst/>
          </a:prstGeom>
          <a:noFill/>
        </p:spPr>
        <p:txBody>
          <a:bodyPr wrap="square">
            <a:spAutoFit/>
          </a:bodyPr>
          <a:lstStyle/>
          <a:p>
            <a:pPr algn="ctr"/>
            <a:r>
              <a:rPr lang="sv-SE" sz="1200" b="0" kern="0">
                <a:solidFill>
                  <a:srgbClr val="0078D4"/>
                </a:solidFill>
                <a:latin typeface="Segoe UI Semibold"/>
              </a:rPr>
              <a:t>Day 2</a:t>
            </a:r>
            <a:endParaRPr lang="en-US" sz="1200">
              <a:solidFill>
                <a:srgbClr val="0078D4"/>
              </a:solidFill>
            </a:endParaRPr>
          </a:p>
        </p:txBody>
      </p:sp>
      <p:sp>
        <p:nvSpPr>
          <p:cNvPr id="99" name="Rectangle 98">
            <a:extLst>
              <a:ext uri="{FF2B5EF4-FFF2-40B4-BE49-F238E27FC236}">
                <a16:creationId xmlns:a16="http://schemas.microsoft.com/office/drawing/2014/main" id="{4809D60A-1E39-DF42-AEDB-003424CFAECE}"/>
              </a:ext>
            </a:extLst>
          </p:cNvPr>
          <p:cNvSpPr/>
          <p:nvPr/>
        </p:nvSpPr>
        <p:spPr>
          <a:xfrm>
            <a:off x="1186448" y="1267026"/>
            <a:ext cx="3707680" cy="553672"/>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Design Presentations: DW Optimization</a:t>
            </a:r>
          </a:p>
        </p:txBody>
      </p:sp>
      <p:sp>
        <p:nvSpPr>
          <p:cNvPr id="100" name="Rectangle 99">
            <a:extLst>
              <a:ext uri="{FF2B5EF4-FFF2-40B4-BE49-F238E27FC236}">
                <a16:creationId xmlns:a16="http://schemas.microsoft.com/office/drawing/2014/main" id="{CB25E5DD-3435-504B-A244-F540B8D370B2}"/>
              </a:ext>
            </a:extLst>
          </p:cNvPr>
          <p:cNvSpPr/>
          <p:nvPr/>
        </p:nvSpPr>
        <p:spPr>
          <a:xfrm>
            <a:off x="1186448" y="1879068"/>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1" name="Rectangle 100">
            <a:extLst>
              <a:ext uri="{FF2B5EF4-FFF2-40B4-BE49-F238E27FC236}">
                <a16:creationId xmlns:a16="http://schemas.microsoft.com/office/drawing/2014/main" id="{16F83469-F87E-344D-95A6-DDC7DC8CF00D}"/>
              </a:ext>
            </a:extLst>
          </p:cNvPr>
          <p:cNvSpPr/>
          <p:nvPr/>
        </p:nvSpPr>
        <p:spPr>
          <a:xfrm>
            <a:off x="1186448" y="2106023"/>
            <a:ext cx="3707680" cy="69663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1</a:t>
            </a:r>
          </a:p>
        </p:txBody>
      </p:sp>
      <p:sp>
        <p:nvSpPr>
          <p:cNvPr id="102" name="Rectangle 101">
            <a:extLst>
              <a:ext uri="{FF2B5EF4-FFF2-40B4-BE49-F238E27FC236}">
                <a16:creationId xmlns:a16="http://schemas.microsoft.com/office/drawing/2014/main" id="{A0D794BF-23E5-A74F-B5F3-27EBCD0C7B16}"/>
              </a:ext>
            </a:extLst>
          </p:cNvPr>
          <p:cNvSpPr/>
          <p:nvPr/>
        </p:nvSpPr>
        <p:spPr>
          <a:xfrm>
            <a:off x="1186448" y="2858741"/>
            <a:ext cx="3707680" cy="324566"/>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tx1"/>
                </a:solidFill>
                <a:effectLst/>
                <a:latin typeface="Segoe UI" panose="020B0502040204020203" pitchFamily="34" charset="0"/>
                <a:cs typeface="Segoe UI" panose="020B0502040204020203" pitchFamily="34" charset="0"/>
              </a:rPr>
              <a:t>Breakout Activity: DW Optimization</a:t>
            </a:r>
          </a:p>
        </p:txBody>
      </p:sp>
      <p:sp>
        <p:nvSpPr>
          <p:cNvPr id="103" name="Rectangle 102">
            <a:extLst>
              <a:ext uri="{FF2B5EF4-FFF2-40B4-BE49-F238E27FC236}">
                <a16:creationId xmlns:a16="http://schemas.microsoft.com/office/drawing/2014/main" id="{0D1E2659-B4B4-1740-ABD5-37105040CF5A}"/>
              </a:ext>
            </a:extLst>
          </p:cNvPr>
          <p:cNvSpPr/>
          <p:nvPr/>
        </p:nvSpPr>
        <p:spPr>
          <a:xfrm>
            <a:off x="1186448" y="3232752"/>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DW Optimization Part 2</a:t>
            </a:r>
          </a:p>
        </p:txBody>
      </p:sp>
      <p:sp>
        <p:nvSpPr>
          <p:cNvPr id="104" name="Rectangle 103">
            <a:extLst>
              <a:ext uri="{FF2B5EF4-FFF2-40B4-BE49-F238E27FC236}">
                <a16:creationId xmlns:a16="http://schemas.microsoft.com/office/drawing/2014/main" id="{5C2E1DC7-6E0F-8A4E-A825-D38E4D97B03C}"/>
              </a:ext>
            </a:extLst>
          </p:cNvPr>
          <p:cNvSpPr/>
          <p:nvPr/>
        </p:nvSpPr>
        <p:spPr>
          <a:xfrm>
            <a:off x="1186448" y="3611571"/>
            <a:ext cx="3707680" cy="17415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Break</a:t>
            </a:r>
          </a:p>
        </p:txBody>
      </p:sp>
      <p:sp>
        <p:nvSpPr>
          <p:cNvPr id="105" name="Rectangle 104">
            <a:extLst>
              <a:ext uri="{FF2B5EF4-FFF2-40B4-BE49-F238E27FC236}">
                <a16:creationId xmlns:a16="http://schemas.microsoft.com/office/drawing/2014/main" id="{55134B93-1E25-CE4B-88DC-76891A63530A}"/>
              </a:ext>
            </a:extLst>
          </p:cNvPr>
          <p:cNvSpPr/>
          <p:nvPr/>
        </p:nvSpPr>
        <p:spPr>
          <a:xfrm>
            <a:off x="1186448" y="3842715"/>
            <a:ext cx="3707680" cy="522474"/>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DW Optimization Part 2</a:t>
            </a:r>
          </a:p>
        </p:txBody>
      </p:sp>
      <p:sp>
        <p:nvSpPr>
          <p:cNvPr id="106" name="Rectangle 105">
            <a:extLst>
              <a:ext uri="{FF2B5EF4-FFF2-40B4-BE49-F238E27FC236}">
                <a16:creationId xmlns:a16="http://schemas.microsoft.com/office/drawing/2014/main" id="{236B72B9-B932-8A47-87A0-7888582FB42C}"/>
              </a:ext>
            </a:extLst>
          </p:cNvPr>
          <p:cNvSpPr/>
          <p:nvPr/>
        </p:nvSpPr>
        <p:spPr>
          <a:xfrm>
            <a:off x="1186448" y="4422013"/>
            <a:ext cx="3707680" cy="1741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rgbClr val="000000"/>
                </a:solidFill>
                <a:effectLst/>
                <a:latin typeface="Segoe UI" panose="020B0502040204020203" pitchFamily="34" charset="0"/>
                <a:cs typeface="Segoe UI" panose="020B0502040204020203" pitchFamily="34" charset="0"/>
              </a:rPr>
              <a:t>Long Break</a:t>
            </a:r>
          </a:p>
        </p:txBody>
      </p:sp>
      <p:sp>
        <p:nvSpPr>
          <p:cNvPr id="107" name="Rectangle 106">
            <a:extLst>
              <a:ext uri="{FF2B5EF4-FFF2-40B4-BE49-F238E27FC236}">
                <a16:creationId xmlns:a16="http://schemas.microsoft.com/office/drawing/2014/main" id="{C79DD85D-D1C5-CB4C-AEEF-0D5AAC438937}"/>
              </a:ext>
            </a:extLst>
          </p:cNvPr>
          <p:cNvSpPr/>
          <p:nvPr/>
        </p:nvSpPr>
        <p:spPr>
          <a:xfrm>
            <a:off x="1186448" y="5028596"/>
            <a:ext cx="3707680" cy="696631"/>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Segoe UI" panose="020B0502040204020203" pitchFamily="34" charset="0"/>
                <a:cs typeface="Segoe UI" panose="020B0502040204020203" pitchFamily="34" charset="0"/>
              </a:rPr>
              <a:t>Breakout Activity: Security</a:t>
            </a:r>
            <a:endParaRPr lang="en-US" sz="900" i="0" u="none" strike="noStrike" dirty="0">
              <a:solidFill>
                <a:schemeClr val="tx1"/>
              </a:solidFill>
              <a:effectLst/>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6647244-0F1A-5F41-AC39-64B353DD413E}"/>
              </a:ext>
            </a:extLst>
          </p:cNvPr>
          <p:cNvSpPr/>
          <p:nvPr/>
        </p:nvSpPr>
        <p:spPr>
          <a:xfrm>
            <a:off x="1186448" y="5799943"/>
            <a:ext cx="3707680" cy="311228"/>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chemeClr val="bg1"/>
                </a:solidFill>
                <a:effectLst/>
                <a:latin typeface="Segoe UI" panose="020B0502040204020203" pitchFamily="34" charset="0"/>
                <a:cs typeface="Segoe UI" panose="020B0502040204020203" pitchFamily="34" charset="0"/>
              </a:rPr>
              <a:t>Build Hands-on: </a:t>
            </a:r>
            <a:r>
              <a:rPr lang="en-US" sz="900">
                <a:solidFill>
                  <a:schemeClr val="bg1"/>
                </a:solidFill>
                <a:latin typeface="Segoe UI" panose="020B0502040204020203" pitchFamily="34" charset="0"/>
                <a:cs typeface="Segoe UI" panose="020B0502040204020203" pitchFamily="34" charset="0"/>
              </a:rPr>
              <a:t>Security</a:t>
            </a:r>
            <a:endParaRPr lang="en-US" sz="900" i="0" u="none" strike="noStrike">
              <a:solidFill>
                <a:schemeClr val="bg1"/>
              </a:solidFill>
              <a:effectLst/>
              <a:latin typeface="Segoe UI" panose="020B0502040204020203" pitchFamily="34" charset="0"/>
              <a:cs typeface="Segoe UI" panose="020B0502040204020203" pitchFamily="34" charset="0"/>
            </a:endParaRPr>
          </a:p>
        </p:txBody>
      </p:sp>
      <p:sp>
        <p:nvSpPr>
          <p:cNvPr id="159" name="Rectangle 158">
            <a:extLst>
              <a:ext uri="{FF2B5EF4-FFF2-40B4-BE49-F238E27FC236}">
                <a16:creationId xmlns:a16="http://schemas.microsoft.com/office/drawing/2014/main" id="{A652C1C8-2DF5-064D-B484-7893748F0C31}"/>
              </a:ext>
            </a:extLst>
          </p:cNvPr>
          <p:cNvSpPr/>
          <p:nvPr/>
        </p:nvSpPr>
        <p:spPr>
          <a:xfrm>
            <a:off x="1179308" y="6182308"/>
            <a:ext cx="3707680" cy="206121"/>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a:solidFill>
                  <a:srgbClr val="000000"/>
                </a:solidFill>
                <a:effectLst/>
                <a:latin typeface="Segoe UI" panose="020B0502040204020203" pitchFamily="34" charset="0"/>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Types of activities: </a:t>
              </a:r>
            </a:p>
            <a:p>
              <a:pPr>
                <a:lnSpc>
                  <a:spcPct val="150000"/>
                </a:lnSpc>
                <a:spcAft>
                  <a:spcPts val="588"/>
                </a:spcAft>
              </a:pPr>
              <a:r>
                <a:rPr lang="en-US" sz="1600"/>
                <a:t>Attendees will participate in four different types of activities: </a:t>
              </a:r>
              <a:endParaRPr lang="en-US"/>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a:lnSpc>
                  <a:spcPct val="150000"/>
                </a:lnSpc>
                <a:spcAft>
                  <a:spcPts val="588"/>
                </a:spcAft>
              </a:pPr>
              <a:r>
                <a:rPr lang="en-US" sz="2000">
                  <a:solidFill>
                    <a:srgbClr val="5D2D92"/>
                  </a:solidFill>
                </a:rPr>
                <a:t>Location of activities: </a:t>
              </a:r>
            </a:p>
            <a:p>
              <a:pPr>
                <a:lnSpc>
                  <a:spcPct val="150000"/>
                </a:lnSpc>
                <a:spcAft>
                  <a:spcPts val="588"/>
                </a:spcAft>
              </a:pPr>
              <a:r>
                <a:rPr lang="en-US" sz="1600"/>
                <a:t>Each activity will take place in the following location:</a:t>
              </a:r>
              <a:endParaRPr lang="en-US"/>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A look into the Day 2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Keynote</a:t>
            </a:r>
            <a:endParaRPr lang="en-US" sz="2000">
              <a:solidFill>
                <a:schemeClr val="dk1"/>
              </a:solidFill>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Presentations</a:t>
            </a:r>
            <a:endParaRPr lang="en-US" sz="2000">
              <a:solidFill>
                <a:schemeClr val="dk1"/>
              </a:solidFill>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dirty="0">
                <a:solidFill>
                  <a:srgbClr val="000000"/>
                </a:solidFill>
              </a:rPr>
              <a:t>Breakout Activity</a:t>
            </a:r>
            <a:endParaRPr lang="en-US" sz="2000" dirty="0">
              <a:solidFill>
                <a:srgbClr val="000000"/>
              </a:solidFill>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Labs</a:t>
            </a:r>
            <a:endParaRPr lang="en-US" sz="2000">
              <a:solidFill>
                <a:schemeClr val="dk1"/>
              </a:solidFill>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a:lnSpc>
                <a:spcPct val="90000"/>
              </a:lnSpc>
              <a:spcAft>
                <a:spcPts val="588"/>
              </a:spcAft>
            </a:pPr>
            <a:r>
              <a:rPr lang="en-US" sz="1100">
                <a:solidFill>
                  <a:schemeClr val="dk1"/>
                </a:solidFill>
              </a:rPr>
              <a:t>Challenges</a:t>
            </a:r>
            <a:endParaRPr lang="en-US" sz="2000">
              <a:solidFill>
                <a:schemeClr val="dk1"/>
              </a:solidFill>
            </a:endParaRPr>
          </a:p>
        </p:txBody>
      </p:sp>
      <p:sp>
        <p:nvSpPr>
          <p:cNvPr id="109" name="TextBox 108">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All-up Session: </a:t>
            </a:r>
            <a:r>
              <a:rPr lang="en-US" sz="1100">
                <a:solidFill>
                  <a:schemeClr val="dk1"/>
                </a:solidFill>
              </a:rPr>
              <a:t>Teams bridge in calendar invite </a:t>
            </a:r>
            <a:endParaRPr lang="en-US" sz="2000">
              <a:solidFill>
                <a:schemeClr val="dk1"/>
              </a:solidFill>
            </a:endParaRPr>
          </a:p>
        </p:txBody>
      </p:sp>
      <p:sp>
        <p:nvSpPr>
          <p:cNvPr id="121" name="TextBox 120">
            <a:extLst>
              <a:ext uri="{FF2B5EF4-FFF2-40B4-BE49-F238E27FC236}">
                <a16:creationId xmlns:a16="http://schemas.microsoft.com/office/drawing/2014/main" id="{F4956844-5894-D842-8FA2-57088E31CE59}"/>
              </a:ext>
            </a:extLst>
          </p:cNvPr>
          <p:cNvSpPr txBox="1"/>
          <p:nvPr/>
        </p:nvSpPr>
        <p:spPr>
          <a:xfrm>
            <a:off x="6695782" y="5730178"/>
            <a:ext cx="5296887" cy="442007"/>
          </a:xfrm>
          <a:prstGeom prst="rect">
            <a:avLst/>
          </a:prstGeom>
          <a:noFill/>
        </p:spPr>
        <p:txBody>
          <a:bodyPr wrap="square" lIns="179285" tIns="143428" rIns="179285" bIns="143428" rtlCol="0">
            <a:spAutoFit/>
          </a:bodyPr>
          <a:lstStyle/>
          <a:p>
            <a:pPr lvl="0">
              <a:lnSpc>
                <a:spcPct val="90000"/>
              </a:lnSpc>
              <a:spcAft>
                <a:spcPts val="588"/>
              </a:spcAft>
              <a:defRPr/>
            </a:pPr>
            <a:r>
              <a:rPr lang="en-US" sz="1100" b="1" dirty="0">
                <a:solidFill>
                  <a:srgbClr val="000000"/>
                </a:solidFill>
              </a:rPr>
              <a:t>Breakout Activity: </a:t>
            </a:r>
            <a:r>
              <a:rPr lang="en-US" sz="1100" dirty="0">
                <a:solidFill>
                  <a:srgbClr val="000000"/>
                </a:solidFill>
              </a:rPr>
              <a:t>“Meet Now” function in Teams Table Group channel </a:t>
            </a:r>
            <a:endParaRPr lang="en-US" sz="2000" dirty="0">
              <a:solidFill>
                <a:srgbClr val="000000"/>
              </a:solidFill>
            </a:endParaRPr>
          </a:p>
        </p:txBody>
      </p:sp>
      <p:sp>
        <p:nvSpPr>
          <p:cNvPr id="122" name="TextBox 121">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a:lnSpc>
                <a:spcPct val="90000"/>
              </a:lnSpc>
              <a:spcAft>
                <a:spcPts val="588"/>
              </a:spcAft>
            </a:pPr>
            <a:r>
              <a:rPr lang="en-US" sz="1100" b="1">
                <a:solidFill>
                  <a:schemeClr val="dk1"/>
                </a:solidFill>
              </a:rPr>
              <a:t>Independent working time: </a:t>
            </a:r>
            <a:r>
              <a:rPr lang="en-US" sz="1100">
                <a:solidFill>
                  <a:schemeClr val="dk1"/>
                </a:solidFill>
              </a:rPr>
              <a:t>No meeting, working in </a:t>
            </a:r>
            <a:r>
              <a:rPr lang="en-US" sz="1100" i="1" err="1">
                <a:solidFill>
                  <a:schemeClr val="dk1"/>
                </a:solidFill>
              </a:rPr>
              <a:t>Spektra</a:t>
            </a:r>
            <a:r>
              <a:rPr lang="en-US" sz="1100">
                <a:solidFill>
                  <a:schemeClr val="dk1"/>
                </a:solidFill>
              </a:rPr>
              <a:t> labs</a:t>
            </a:r>
            <a:endParaRPr lang="en-US" sz="2000">
              <a:solidFill>
                <a:schemeClr val="dk1"/>
              </a:solidFill>
            </a:endParaRPr>
          </a:p>
        </p:txBody>
      </p:sp>
      <p:sp>
        <p:nvSpPr>
          <p:cNvPr id="123" name="TextBox 122">
            <a:extLst>
              <a:ext uri="{FF2B5EF4-FFF2-40B4-BE49-F238E27FC236}">
                <a16:creationId xmlns:a16="http://schemas.microsoft.com/office/drawing/2014/main" id="{1F0D6018-AFB5-DA49-B3F9-CA5F0E0FD8F4}"/>
              </a:ext>
            </a:extLst>
          </p:cNvPr>
          <p:cNvSpPr txBox="1"/>
          <p:nvPr/>
        </p:nvSpPr>
        <p:spPr>
          <a:xfrm>
            <a:off x="6573692" y="1785041"/>
            <a:ext cx="5674466" cy="511256"/>
          </a:xfrm>
          <a:prstGeom prst="rect">
            <a:avLst/>
          </a:prstGeom>
          <a:noFill/>
        </p:spPr>
        <p:txBody>
          <a:bodyPr wrap="square" lIns="179285" tIns="143428" rIns="179285" bIns="143428" rtlCol="0">
            <a:spAutoFit/>
          </a:bodyPr>
          <a:lstStyle/>
          <a:p>
            <a:pPr>
              <a:lnSpc>
                <a:spcPct val="90000"/>
              </a:lnSpc>
              <a:spcAft>
                <a:spcPts val="588"/>
              </a:spcAft>
            </a:pPr>
            <a:r>
              <a:rPr lang="en-US" sz="1600" i="1">
                <a:solidFill>
                  <a:schemeClr val="dk1"/>
                </a:solidFill>
              </a:rPr>
              <a:t>Please refer to the descriptions below for reference</a:t>
            </a:r>
            <a:endParaRPr lang="en-US" sz="3200" i="1">
              <a:solidFill>
                <a:schemeClr val="dk1"/>
              </a:solidFill>
            </a:endParaRPr>
          </a:p>
        </p:txBody>
      </p:sp>
      <p:sp>
        <p:nvSpPr>
          <p:cNvPr id="3" name="Rectangle 2">
            <a:extLst>
              <a:ext uri="{FF2B5EF4-FFF2-40B4-BE49-F238E27FC236}">
                <a16:creationId xmlns:a16="http://schemas.microsoft.com/office/drawing/2014/main" id="{7861C3C5-5B01-431E-8B20-23DF56B79AFF}"/>
              </a:ext>
            </a:extLst>
          </p:cNvPr>
          <p:cNvSpPr/>
          <p:nvPr/>
        </p:nvSpPr>
        <p:spPr>
          <a:xfrm>
            <a:off x="1179308" y="4627437"/>
            <a:ext cx="3707680" cy="3245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0" u="none" strike="noStrike" dirty="0">
                <a:solidFill>
                  <a:schemeClr val="bg1"/>
                </a:solidFill>
                <a:effectLst/>
                <a:latin typeface="Segoe UI" panose="020B0502040204020203" pitchFamily="34" charset="0"/>
                <a:cs typeface="Segoe UI" panose="020B0502040204020203" pitchFamily="34" charset="0"/>
              </a:rPr>
              <a:t>Design Presentation: Security</a:t>
            </a:r>
          </a:p>
        </p:txBody>
      </p:sp>
    </p:spTree>
    <p:extLst>
      <p:ext uri="{BB962C8B-B14F-4D97-AF65-F5344CB8AC3E}">
        <p14:creationId xmlns:p14="http://schemas.microsoft.com/office/powerpoint/2010/main" val="29977270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873821-6677-4C75-8758-24E7E491DDE4}"/>
              </a:ext>
            </a:extLst>
          </p:cNvPr>
          <p:cNvSpPr>
            <a:spLocks noGrp="1"/>
          </p:cNvSpPr>
          <p:nvPr>
            <p:ph type="body" sz="quarter" idx="10"/>
          </p:nvPr>
        </p:nvSpPr>
        <p:spPr>
          <a:xfrm>
            <a:off x="435012" y="1322344"/>
            <a:ext cx="5907550" cy="4036361"/>
          </a:xfrm>
        </p:spPr>
        <p:txBody>
          <a:bodyPr/>
          <a:lstStyle/>
          <a:p>
            <a:r>
              <a:rPr lang="en-US" sz="1961">
                <a:solidFill>
                  <a:schemeClr val="tx2"/>
                </a:solidFill>
              </a:rPr>
              <a:t>Group by with rollup</a:t>
            </a:r>
          </a:p>
          <a:p>
            <a:pPr>
              <a:lnSpc>
                <a:spcPct val="100000"/>
              </a:lnSpc>
            </a:pPr>
            <a:r>
              <a:rPr lang="en-US" sz="1765">
                <a:latin typeface="Segoe UI"/>
                <a:cs typeface="Segoe UI Semibold" panose="020B0702040204020203" pitchFamily="34" charset="0"/>
              </a:rPr>
              <a:t>Creates a group for each combination of column expressions.</a:t>
            </a:r>
          </a:p>
          <a:p>
            <a:pPr>
              <a:lnSpc>
                <a:spcPct val="100000"/>
              </a:lnSpc>
              <a:spcAft>
                <a:spcPts val="1200"/>
              </a:spcAft>
            </a:pPr>
            <a:r>
              <a:rPr lang="en-US" sz="1765">
                <a:latin typeface="Segoe UI"/>
                <a:cs typeface="Segoe UI Semibold" panose="020B0702040204020203" pitchFamily="34" charset="0"/>
              </a:rPr>
              <a:t>Rolls up the results into subtotals and grand totals</a:t>
            </a:r>
          </a:p>
          <a:p>
            <a:pPr>
              <a:lnSpc>
                <a:spcPct val="100000"/>
              </a:lnSpc>
              <a:spcAft>
                <a:spcPts val="1200"/>
              </a:spcAft>
            </a:pPr>
            <a:r>
              <a:rPr lang="en-US" sz="1765">
                <a:latin typeface="Segoe UI"/>
                <a:cs typeface="Segoe UI Semibold" panose="020B0702040204020203" pitchFamily="34" charset="0"/>
              </a:rPr>
              <a:t>Calculate the aggregates of hierarchical data </a:t>
            </a:r>
          </a:p>
          <a:p>
            <a:pPr>
              <a:lnSpc>
                <a:spcPct val="100000"/>
              </a:lnSpc>
              <a:spcAft>
                <a:spcPts val="1200"/>
              </a:spcAft>
            </a:pPr>
            <a:endParaRPr lang="en-US" sz="1765">
              <a:latin typeface="Segoe UI"/>
              <a:cs typeface="Segoe UI Semibold" panose="020B0702040204020203" pitchFamily="34" charset="0"/>
            </a:endParaRPr>
          </a:p>
          <a:p>
            <a:pPr lvl="0"/>
            <a:r>
              <a:rPr lang="en-US" sz="1961">
                <a:solidFill>
                  <a:schemeClr val="tx2"/>
                </a:solidFill>
              </a:rPr>
              <a:t>Grouping sets</a:t>
            </a:r>
          </a:p>
          <a:p>
            <a:pPr lvl="0"/>
            <a:r>
              <a:rPr lang="en-US" sz="1765">
                <a:latin typeface="Segoe UI"/>
                <a:cs typeface="Segoe UI Semibold" panose="020B0702040204020203" pitchFamily="34" charset="0"/>
              </a:rPr>
              <a:t>Combine multiple GROUP BY clauses into one GROUP BY CLAUSE.</a:t>
            </a:r>
          </a:p>
          <a:p>
            <a:pPr lvl="0"/>
            <a:r>
              <a:rPr lang="en-US" sz="1765">
                <a:latin typeface="Segoe UI"/>
                <a:cs typeface="Segoe UI Semibold" panose="020B0702040204020203" pitchFamily="34" charset="0"/>
              </a:rPr>
              <a:t>Equivalent of UNION ALL of specified groups.</a:t>
            </a:r>
          </a:p>
          <a:p>
            <a:pPr>
              <a:lnSpc>
                <a:spcPct val="100000"/>
              </a:lnSpc>
              <a:spcAft>
                <a:spcPts val="1200"/>
              </a:spcAft>
            </a:pPr>
            <a:endParaRPr lang="en-US" sz="1765">
              <a:latin typeface="Segoe UI"/>
              <a:cs typeface="Segoe UI Semibold" panose="020B0702040204020203" pitchFamily="34" charset="0"/>
            </a:endParaRPr>
          </a:p>
        </p:txBody>
      </p:sp>
      <p:sp>
        <p:nvSpPr>
          <p:cNvPr id="7" name="Title 6">
            <a:extLst>
              <a:ext uri="{FF2B5EF4-FFF2-40B4-BE49-F238E27FC236}">
                <a16:creationId xmlns:a16="http://schemas.microsoft.com/office/drawing/2014/main" id="{3695F073-93AA-43AF-B558-70ED0D8BAA4E}"/>
              </a:ext>
            </a:extLst>
          </p:cNvPr>
          <p:cNvSpPr>
            <a:spLocks noGrp="1"/>
          </p:cNvSpPr>
          <p:nvPr>
            <p:ph type="title"/>
          </p:nvPr>
        </p:nvSpPr>
        <p:spPr>
          <a:xfrm>
            <a:off x="427229" y="223040"/>
            <a:ext cx="3935468" cy="739238"/>
          </a:xfrm>
        </p:spPr>
        <p:txBody>
          <a:bodyPr/>
          <a:lstStyle/>
          <a:p>
            <a:r>
              <a:rPr lang="en-US" dirty="0"/>
              <a:t>Group by options					</a:t>
            </a:r>
            <a:endParaRPr lang="en-US" dirty="0">
              <a:solidFill>
                <a:srgbClr val="FF0000"/>
              </a:solidFill>
            </a:endParaRPr>
          </a:p>
        </p:txBody>
      </p:sp>
      <p:sp>
        <p:nvSpPr>
          <p:cNvPr id="13" name="Rectangle 12">
            <a:extLst>
              <a:ext uri="{FF2B5EF4-FFF2-40B4-BE49-F238E27FC236}">
                <a16:creationId xmlns:a16="http://schemas.microsoft.com/office/drawing/2014/main" id="{806EE021-E8A8-4CF5-9ED4-60EEC435966B}"/>
              </a:ext>
            </a:extLst>
          </p:cNvPr>
          <p:cNvSpPr/>
          <p:nvPr/>
        </p:nvSpPr>
        <p:spPr>
          <a:xfrm>
            <a:off x="7007891" y="1098483"/>
            <a:ext cx="5135862" cy="2232775"/>
          </a:xfrm>
          <a:prstGeom prst="rect">
            <a:avLst/>
          </a:prstGeom>
          <a:ln>
            <a:solidFill>
              <a:schemeClr val="bg2">
                <a:lumMod val="50000"/>
              </a:schemeClr>
            </a:solidFill>
          </a:ln>
        </p:spPr>
        <p:txBody>
          <a:bodyPr wrap="square">
            <a:spAutoFit/>
          </a:bodyPr>
          <a:lstStyle/>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GROUP BY ROLLUP Example -- </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SELECT</a:t>
            </a:r>
            <a:r>
              <a:rPr lang="en-US" sz="1568">
                <a:solidFill>
                  <a:srgbClr val="000000"/>
                </a:solidFill>
                <a:latin typeface="Calibri" panose="020F0502020204030204" pitchFamily="34" charset="0"/>
                <a:cs typeface="Calibri" panose="020F0502020204030204" pitchFamily="34" charset="0"/>
              </a:rPr>
              <a:t> 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000000"/>
                </a:solidFill>
                <a:latin typeface="Calibri" panose="020F0502020204030204" pitchFamily="34" charset="0"/>
                <a:cs typeface="Calibri" panose="020F0502020204030204" pitchFamily="34" charset="0"/>
              </a:rPr>
              <a:t>Region</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a:solidFill>
                  <a:srgbClr val="FF00FF"/>
                </a:solidFill>
                <a:latin typeface="Calibri" panose="020F0502020204030204" pitchFamily="34" charset="0"/>
                <a:cs typeface="Calibri" panose="020F0502020204030204" pitchFamily="34" charset="0"/>
              </a:rPr>
              <a:t>SUM</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Sales</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AS</a:t>
            </a:r>
            <a:r>
              <a:rPr lang="en-US" sz="1568">
                <a:solidFill>
                  <a:srgbClr val="000000"/>
                </a:solidFill>
                <a:latin typeface="Calibri" panose="020F0502020204030204" pitchFamily="34" charset="0"/>
                <a:cs typeface="Calibri" panose="020F0502020204030204" pitchFamily="34" charset="0"/>
              </a:rPr>
              <a:t> </a:t>
            </a:r>
            <a:r>
              <a:rPr lang="en-US" sz="1568" err="1">
                <a:solidFill>
                  <a:srgbClr val="000000"/>
                </a:solidFill>
                <a:latin typeface="Calibri" panose="020F0502020204030204" pitchFamily="34" charset="0"/>
                <a:cs typeface="Calibri" panose="020F0502020204030204" pitchFamily="34" charset="0"/>
              </a:rPr>
              <a:t>TotalSales</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FROM</a:t>
            </a:r>
            <a:r>
              <a:rPr lang="en-US" sz="1568">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a:solidFill>
                  <a:srgbClr val="0000FF"/>
                </a:solidFill>
                <a:latin typeface="Calibri" panose="020F0502020204030204" pitchFamily="34" charset="0"/>
                <a:cs typeface="Calibri" panose="020F0502020204030204" pitchFamily="34" charset="0"/>
              </a:rPr>
              <a:t>GROUP</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BY</a:t>
            </a:r>
            <a:r>
              <a:rPr lang="en-US" sz="1568">
                <a:solidFill>
                  <a:srgbClr val="000000"/>
                </a:solidFill>
                <a:latin typeface="Calibri" panose="020F0502020204030204" pitchFamily="34" charset="0"/>
                <a:cs typeface="Calibri" panose="020F0502020204030204" pitchFamily="34" charset="0"/>
              </a:rPr>
              <a:t> </a:t>
            </a:r>
            <a:r>
              <a:rPr lang="en-US" sz="1568">
                <a:solidFill>
                  <a:srgbClr val="0000FF"/>
                </a:solidFill>
                <a:latin typeface="Calibri" panose="020F0502020204030204" pitchFamily="34" charset="0"/>
                <a:cs typeface="Calibri" panose="020F0502020204030204" pitchFamily="34" charset="0"/>
              </a:rPr>
              <a:t>ROLLUP </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Country</a:t>
            </a:r>
            <a:r>
              <a:rPr lang="en-US" sz="1568">
                <a:solidFill>
                  <a:srgbClr val="808080"/>
                </a:solidFill>
                <a:latin typeface="Calibri" panose="020F0502020204030204" pitchFamily="34" charset="0"/>
                <a:cs typeface="Calibri" panose="020F0502020204030204" pitchFamily="34" charset="0"/>
              </a:rPr>
              <a:t>,</a:t>
            </a:r>
            <a:r>
              <a:rPr lang="en-US" sz="1568">
                <a:solidFill>
                  <a:srgbClr val="000000"/>
                </a:solidFill>
                <a:latin typeface="Calibri" panose="020F0502020204030204" pitchFamily="34" charset="0"/>
                <a:cs typeface="Calibri" panose="020F0502020204030204" pitchFamily="34" charset="0"/>
              </a:rPr>
              <a:t> Region</a:t>
            </a:r>
            <a:r>
              <a:rPr lang="en-US" sz="1568">
                <a:solidFill>
                  <a:srgbClr val="808080"/>
                </a:solidFill>
                <a:latin typeface="Calibri" panose="020F0502020204030204" pitchFamily="34" charset="0"/>
                <a:cs typeface="Calibri" panose="020F0502020204030204" pitchFamily="34" charset="0"/>
              </a:rPr>
              <a:t>);</a:t>
            </a:r>
            <a:endParaRPr lang="en-US" sz="1568">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a:solidFill>
                  <a:srgbClr val="008000"/>
                </a:solidFill>
                <a:latin typeface="Calibri" panose="020F0502020204030204" pitchFamily="34" charset="0"/>
                <a:cs typeface="Calibri" panose="020F0502020204030204" pitchFamily="34" charset="0"/>
              </a:rPr>
              <a:t>-- Results --</a:t>
            </a:r>
            <a:endParaRPr lang="en-US" sz="1568">
              <a:solidFill>
                <a:srgbClr val="000000"/>
              </a:solidFill>
              <a:latin typeface="Calibri" panose="020F0502020204030204" pitchFamily="34" charset="0"/>
              <a:cs typeface="Calibri" panose="020F0502020204030204" pitchFamily="34" charset="0"/>
            </a:endParaRPr>
          </a:p>
        </p:txBody>
      </p:sp>
      <p:graphicFrame>
        <p:nvGraphicFramePr>
          <p:cNvPr id="15" name="Table 14">
            <a:extLst>
              <a:ext uri="{FF2B5EF4-FFF2-40B4-BE49-F238E27FC236}">
                <a16:creationId xmlns:a16="http://schemas.microsoft.com/office/drawing/2014/main" id="{AB803C15-05E7-44DB-AF67-0252DE77F41D}"/>
              </a:ext>
            </a:extLst>
          </p:cNvPr>
          <p:cNvGraphicFramePr>
            <a:graphicFrameLocks noGrp="1"/>
          </p:cNvGraphicFramePr>
          <p:nvPr/>
        </p:nvGraphicFramePr>
        <p:xfrm>
          <a:off x="7007890" y="3659582"/>
          <a:ext cx="4753773" cy="2595509"/>
        </p:xfrm>
        <a:graphic>
          <a:graphicData uri="http://schemas.openxmlformats.org/drawingml/2006/table">
            <a:tbl>
              <a:tblPr firstRow="1" bandRow="1"/>
              <a:tblGrid>
                <a:gridCol w="1584591">
                  <a:extLst>
                    <a:ext uri="{9D8B030D-6E8A-4147-A177-3AD203B41FA5}">
                      <a16:colId xmlns:a16="http://schemas.microsoft.com/office/drawing/2014/main" val="548712045"/>
                    </a:ext>
                  </a:extLst>
                </a:gridCol>
                <a:gridCol w="1584591">
                  <a:extLst>
                    <a:ext uri="{9D8B030D-6E8A-4147-A177-3AD203B41FA5}">
                      <a16:colId xmlns:a16="http://schemas.microsoft.com/office/drawing/2014/main" val="276908009"/>
                    </a:ext>
                  </a:extLst>
                </a:gridCol>
                <a:gridCol w="1584591">
                  <a:extLst>
                    <a:ext uri="{9D8B030D-6E8A-4147-A177-3AD203B41FA5}">
                      <a16:colId xmlns:a16="http://schemas.microsoft.com/office/drawing/2014/main" val="1727632923"/>
                    </a:ext>
                  </a:extLst>
                </a:gridCol>
              </a:tblGrid>
              <a:tr h="370787">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Country</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a:solidFill>
                            <a:schemeClr val="tx2"/>
                          </a:solidFill>
                          <a:latin typeface="+mj-lt"/>
                        </a:rPr>
                        <a:t>Region</a:t>
                      </a:r>
                    </a:p>
                  </a:txBody>
                  <a:tcPr marL="91427" marR="91427" marT="45713" marB="45713" anchor="ctr">
                    <a:lnL w="12700" cmpd="sng">
                      <a:solidFill>
                        <a:srgbClr val="FFFFFF"/>
                      </a:solidFill>
                    </a:lnL>
                    <a:lnR w="12700" cmpd="sng">
                      <a:solidFill>
                        <a:srgbClr val="FFFFFF"/>
                      </a:solid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400" b="0" err="1">
                          <a:solidFill>
                            <a:schemeClr val="tx2"/>
                          </a:solidFill>
                          <a:latin typeface="+mj-lt"/>
                        </a:rPr>
                        <a:t>TotalSales</a:t>
                      </a:r>
                      <a:endParaRPr lang="en-US" sz="1400" b="0">
                        <a:solidFill>
                          <a:schemeClr val="tx2"/>
                        </a:solidFill>
                        <a:latin typeface="+mj-lt"/>
                      </a:endParaRP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Alberta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0076094"/>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British Columbia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500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640207"/>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Canada</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600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615832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Montana</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738153"/>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United States</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100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660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ap="flat" cmpd="sng" algn="ctr">
                      <a:solidFill>
                        <a:schemeClr val="tx1"/>
                      </a:solidFill>
                      <a:prstDash val="solid"/>
                      <a:round/>
                      <a:headEnd type="none" w="med" len="med"/>
                      <a:tailEnd type="none" w="med" len="med"/>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a:t>NULL</a:t>
                      </a:r>
                    </a:p>
                  </a:txBody>
                  <a:tcPr marL="91427" marR="91427" marT="45713" marB="45713" anchor="ctr">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000" dirty="0"/>
                        <a:t>700</a:t>
                      </a:r>
                    </a:p>
                  </a:txBody>
                  <a:tcPr marL="91427" marR="91427" marT="45713" marB="45713" anchor="ctr">
                    <a:lnL w="12700" cmpd="sng">
                      <a:solidFill>
                        <a:srgbClr val="FFFFFF"/>
                      </a:solidFill>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0178962"/>
                  </a:ext>
                </a:extLst>
              </a:tr>
            </a:tbl>
          </a:graphicData>
        </a:graphic>
      </p:graphicFrame>
      <p:sp>
        <p:nvSpPr>
          <p:cNvPr id="9" name="Rectangle 8">
            <a:extLst>
              <a:ext uri="{FF2B5EF4-FFF2-40B4-BE49-F238E27FC236}">
                <a16:creationId xmlns:a16="http://schemas.microsoft.com/office/drawing/2014/main" id="{F439B7A3-B6E0-478D-9278-8E9101B840F8}"/>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Apr’2019</a:t>
            </a:r>
          </a:p>
        </p:txBody>
      </p:sp>
      <p:sp>
        <p:nvSpPr>
          <p:cNvPr id="11" name="Rectangle 10">
            <a:extLst>
              <a:ext uri="{FF2B5EF4-FFF2-40B4-BE49-F238E27FC236}">
                <a16:creationId xmlns:a16="http://schemas.microsoft.com/office/drawing/2014/main" id="{0E836091-5771-44F8-AE56-7FC270EA6481}"/>
              </a:ext>
            </a:extLst>
          </p:cNvPr>
          <p:cNvSpPr/>
          <p:nvPr/>
        </p:nvSpPr>
        <p:spPr>
          <a:xfrm>
            <a:off x="427229" y="5170634"/>
            <a:ext cx="6095136" cy="1599150"/>
          </a:xfrm>
          <a:prstGeom prst="rect">
            <a:avLst/>
          </a:prstGeom>
        </p:spPr>
        <p:txBody>
          <a:bodyPr>
            <a:spAutoFit/>
          </a:bodyPr>
          <a:lstStyle/>
          <a:p>
            <a:pPr defTabSz="914225">
              <a:spcAft>
                <a:spcPts val="600"/>
              </a:spcAft>
              <a:defRPr/>
            </a:pPr>
            <a:r>
              <a:rPr lang="en-US" sz="1568" kern="0">
                <a:solidFill>
                  <a:srgbClr val="008000"/>
                </a:solidFill>
                <a:latin typeface="Calibri" panose="020F0502020204030204" pitchFamily="34" charset="0"/>
                <a:cs typeface="Calibri" panose="020F0502020204030204" pitchFamily="34" charset="0"/>
              </a:rPr>
              <a:t>-- GROUP BY SETS Example -- </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568" kern="0">
                <a:solidFill>
                  <a:srgbClr val="FF00FF"/>
                </a:solidFill>
                <a:latin typeface="Calibri" panose="020F0502020204030204" pitchFamily="34" charset="0"/>
                <a:cs typeface="Calibri" panose="020F0502020204030204" pitchFamily="34" charset="0"/>
              </a:rPr>
              <a:t>SUM</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Sales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TotalSales</a:t>
            </a:r>
            <a:endParaRPr lang="en-US" sz="1568"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Sales</a:t>
            </a:r>
          </a:p>
          <a:p>
            <a:pPr defTabSz="914225">
              <a:spcAft>
                <a:spcPts val="600"/>
              </a:spcAft>
              <a:defRPr/>
            </a:pPr>
            <a:r>
              <a:rPr lang="en-US" sz="1568" kern="0">
                <a:solidFill>
                  <a:srgbClr val="0000FF"/>
                </a:solidFill>
                <a:latin typeface="Calibri" panose="020F0502020204030204" pitchFamily="34" charset="0"/>
                <a:cs typeface="Calibri" panose="020F0502020204030204" pitchFamily="34" charset="0"/>
              </a:rPr>
              <a:t>GROUP</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BY</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FF00FF"/>
                </a:solidFill>
                <a:latin typeface="Calibri" panose="020F0502020204030204" pitchFamily="34" charset="0"/>
                <a:cs typeface="Calibri" panose="020F0502020204030204" pitchFamily="34" charset="0"/>
              </a:rPr>
              <a:t>GROUPING</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SETS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Country</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FF"/>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808080"/>
                </a:solidFill>
                <a:latin typeface="Calibri" panose="020F0502020204030204" pitchFamily="34" charset="0"/>
                <a:cs typeface="Calibri" panose="020F0502020204030204" pitchFamily="34" charset="0"/>
              </a:rPr>
              <a:t>);</a:t>
            </a:r>
            <a:endParaRPr lang="en-US" sz="1568" kern="0">
              <a:solidFill>
                <a:srgbClr val="505050"/>
              </a:solidFill>
              <a:latin typeface="Calibri" panose="020F0502020204030204" pitchFamily="34" charset="0"/>
              <a:cs typeface="Calibri" panose="020F0502020204030204" pitchFamily="34" charset="0"/>
            </a:endParaRPr>
          </a:p>
        </p:txBody>
      </p:sp>
      <p:cxnSp>
        <p:nvCxnSpPr>
          <p:cNvPr id="3" name="Straight Arrow Connector 2">
            <a:extLst>
              <a:ext uri="{FF2B5EF4-FFF2-40B4-BE49-F238E27FC236}">
                <a16:creationId xmlns:a16="http://schemas.microsoft.com/office/drawing/2014/main" id="{16052498-0063-4AEA-984B-D48120F70DE7}"/>
              </a:ext>
            </a:extLst>
          </p:cNvPr>
          <p:cNvCxnSpPr>
            <a:stCxn id="13" idx="2"/>
          </p:cNvCxnSpPr>
          <p:nvPr/>
        </p:nvCxnSpPr>
        <p:spPr>
          <a:xfrm>
            <a:off x="9575822" y="3331259"/>
            <a:ext cx="0" cy="32832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3624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7" y="1120900"/>
            <a:ext cx="6938708" cy="2797369"/>
          </a:xfrm>
        </p:spPr>
        <p:txBody>
          <a:bodyPr/>
          <a:lstStyle/>
          <a:p>
            <a:r>
              <a:rPr lang="en-US" sz="1961" dirty="0">
                <a:solidFill>
                  <a:schemeClr val="tx2"/>
                </a:solidFill>
              </a:rPr>
              <a:t>Overview</a:t>
            </a:r>
          </a:p>
          <a:p>
            <a:r>
              <a:rPr lang="en-US" sz="1765" dirty="0">
                <a:latin typeface="+mn-lt"/>
              </a:rPr>
              <a:t>Default level is READ UNCOMMITTED</a:t>
            </a:r>
          </a:p>
          <a:p>
            <a:r>
              <a:rPr lang="en-US" sz="1765" dirty="0">
                <a:latin typeface="+mn-lt"/>
              </a:rPr>
              <a:t>Can switch to READ COMMITTED SNAPSHOT ISOLATION</a:t>
            </a:r>
          </a:p>
          <a:p>
            <a:endParaRPr lang="en-US" sz="1765" dirty="0">
              <a:latin typeface="+mn-lt"/>
            </a:endParaRPr>
          </a:p>
          <a:p>
            <a:r>
              <a:rPr lang="en-US" sz="1961" dirty="0">
                <a:solidFill>
                  <a:schemeClr val="tx2"/>
                </a:solidFill>
              </a:rPr>
              <a:t>Size limits</a:t>
            </a:r>
          </a:p>
          <a:p>
            <a:r>
              <a:rPr lang="en-US" sz="1568" dirty="0">
                <a:latin typeface="+mn-lt"/>
              </a:rPr>
              <a:t>Limits are applied per distribution</a:t>
            </a:r>
          </a:p>
          <a:p>
            <a:r>
              <a:rPr lang="en-US" sz="1568" dirty="0">
                <a:latin typeface="+mn-lt"/>
              </a:rPr>
              <a:t>The maximum transaction size depends on the spread of data across distributions</a:t>
            </a: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30" y="223040"/>
            <a:ext cx="6792562" cy="739238"/>
          </a:xfrm>
        </p:spPr>
        <p:txBody>
          <a:bodyPr/>
          <a:lstStyle/>
          <a:p>
            <a:r>
              <a:rPr lang="en-US" dirty="0"/>
              <a:t>Transactions								</a:t>
            </a:r>
            <a:endParaRPr lang="en-US" dirty="0">
              <a:solidFill>
                <a:srgbClr val="FF0000"/>
              </a:solidFill>
            </a:endParaRPr>
          </a:p>
        </p:txBody>
      </p:sp>
      <p:sp>
        <p:nvSpPr>
          <p:cNvPr id="10" name="Rectangle 9">
            <a:extLst>
              <a:ext uri="{FF2B5EF4-FFF2-40B4-BE49-F238E27FC236}">
                <a16:creationId xmlns:a16="http://schemas.microsoft.com/office/drawing/2014/main" id="{62584247-94B0-4918-A15B-946A5BB1D270}"/>
              </a:ext>
            </a:extLst>
          </p:cNvPr>
          <p:cNvSpPr/>
          <p:nvPr/>
        </p:nvSpPr>
        <p:spPr>
          <a:xfrm>
            <a:off x="6947481" y="585788"/>
            <a:ext cx="4817289" cy="1323439"/>
          </a:xfrm>
          <a:prstGeom prst="rect">
            <a:avLst/>
          </a:prstGeom>
        </p:spPr>
        <p:txBody>
          <a:bodyPr wrap="square">
            <a:spAutoFit/>
          </a:bodyPr>
          <a:lstStyle/>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p>
          <a:p>
            <a:pPr defTabSz="914225">
              <a:defRPr/>
            </a:pP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ALLOW_SNAPSHOT_ISOLATION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p>
          <a:p>
            <a:pPr defTabSz="914225">
              <a:defRPr/>
            </a:pPr>
            <a:endParaRPr lang="en-US" sz="1600" dirty="0">
              <a:solidFill>
                <a:srgbClr val="171717"/>
              </a:solidFill>
              <a:latin typeface="Calibri" panose="020F0502020204030204" pitchFamily="34" charset="0"/>
              <a:cs typeface="Calibri" panose="020F0502020204030204" pitchFamily="34" charset="0"/>
            </a:endParaRPr>
          </a:p>
          <a:p>
            <a:pPr defTabSz="914225">
              <a:defRPr/>
            </a:pPr>
            <a:r>
              <a:rPr lang="en-US" sz="1600" dirty="0">
                <a:solidFill>
                  <a:srgbClr val="0101FD"/>
                </a:solidFill>
                <a:latin typeface="Calibri" panose="020F0502020204030204" pitchFamily="34" charset="0"/>
                <a:cs typeface="Calibri" panose="020F0502020204030204" pitchFamily="34" charset="0"/>
              </a:rPr>
              <a:t>ALTER</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DATABASE</a:t>
            </a:r>
            <a:r>
              <a:rPr lang="en-US" sz="1600" dirty="0">
                <a:solidFill>
                  <a:srgbClr val="171717"/>
                </a:solidFill>
                <a:latin typeface="Calibri" panose="020F0502020204030204" pitchFamily="34" charset="0"/>
                <a:cs typeface="Calibri" panose="020F0502020204030204" pitchFamily="34" charset="0"/>
              </a:rPr>
              <a:t> </a:t>
            </a:r>
            <a:r>
              <a:rPr lang="en-US" sz="1600" dirty="0" err="1">
                <a:solidFill>
                  <a:srgbClr val="171717"/>
                </a:solidFill>
                <a:latin typeface="Calibri" panose="020F0502020204030204" pitchFamily="34" charset="0"/>
                <a:cs typeface="Calibri" panose="020F0502020204030204" pitchFamily="34" charset="0"/>
              </a:rPr>
              <a:t>MyDatabase</a:t>
            </a:r>
            <a:r>
              <a:rPr lang="en-US" sz="1600" dirty="0">
                <a:solidFill>
                  <a:srgbClr val="171717"/>
                </a:solidFill>
                <a:latin typeface="Calibri" panose="020F0502020204030204" pitchFamily="34" charset="0"/>
                <a:cs typeface="Calibri" panose="020F0502020204030204" pitchFamily="34" charset="0"/>
              </a:rPr>
              <a:t> </a:t>
            </a:r>
            <a:r>
              <a:rPr lang="en-US" sz="1600" dirty="0">
                <a:solidFill>
                  <a:srgbClr val="0101FD"/>
                </a:solidFill>
                <a:latin typeface="Calibri" panose="020F0502020204030204" pitchFamily="34" charset="0"/>
                <a:cs typeface="Calibri" panose="020F0502020204030204" pitchFamily="34" charset="0"/>
              </a:rPr>
              <a:t>SET</a:t>
            </a:r>
            <a:r>
              <a:rPr lang="en-US" sz="1600" dirty="0">
                <a:solidFill>
                  <a:srgbClr val="171717"/>
                </a:solidFill>
                <a:latin typeface="Calibri" panose="020F0502020204030204" pitchFamily="34" charset="0"/>
                <a:cs typeface="Calibri" panose="020F0502020204030204" pitchFamily="34" charset="0"/>
              </a:rPr>
              <a:t> READ_COMMITTED_SNAPSHOT </a:t>
            </a:r>
            <a:r>
              <a:rPr lang="en-US" sz="1600" dirty="0">
                <a:solidFill>
                  <a:srgbClr val="0101FD"/>
                </a:solidFill>
                <a:latin typeface="Calibri" panose="020F0502020204030204" pitchFamily="34" charset="0"/>
                <a:cs typeface="Calibri" panose="020F0502020204030204" pitchFamily="34" charset="0"/>
              </a:rPr>
              <a:t>ON</a:t>
            </a:r>
            <a:r>
              <a:rPr lang="en-US" sz="1600" dirty="0">
                <a:solidFill>
                  <a:srgbClr val="171717"/>
                </a:solidFill>
                <a:latin typeface="Calibri" panose="020F0502020204030204" pitchFamily="34" charset="0"/>
                <a:cs typeface="Calibri" panose="020F0502020204030204" pitchFamily="34" charset="0"/>
              </a:rPr>
              <a:t> </a:t>
            </a:r>
            <a:endParaRPr lang="en-US" sz="1600" dirty="0">
              <a:solidFill>
                <a:srgbClr val="00000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E2FC75A3-398C-4D35-B1F1-2982634D4075}"/>
              </a:ext>
            </a:extLst>
          </p:cNvPr>
          <p:cNvPicPr>
            <a:picLocks noChangeAspect="1"/>
          </p:cNvPicPr>
          <p:nvPr/>
        </p:nvPicPr>
        <p:blipFill>
          <a:blip r:embed="rId3"/>
          <a:stretch>
            <a:fillRect/>
          </a:stretch>
        </p:blipFill>
        <p:spPr>
          <a:xfrm>
            <a:off x="1045028" y="4100710"/>
            <a:ext cx="5218120" cy="2497406"/>
          </a:xfrm>
          <a:prstGeom prst="rect">
            <a:avLst/>
          </a:prstGeom>
        </p:spPr>
      </p:pic>
      <p:sp>
        <p:nvSpPr>
          <p:cNvPr id="3" name="TextBox 2">
            <a:extLst>
              <a:ext uri="{FF2B5EF4-FFF2-40B4-BE49-F238E27FC236}">
                <a16:creationId xmlns:a16="http://schemas.microsoft.com/office/drawing/2014/main" id="{A3092814-07BC-40FB-A8DB-96340B556B16}"/>
              </a:ext>
            </a:extLst>
          </p:cNvPr>
          <p:cNvSpPr txBox="1"/>
          <p:nvPr/>
        </p:nvSpPr>
        <p:spPr>
          <a:xfrm>
            <a:off x="2257817" y="6672835"/>
            <a:ext cx="4115333" cy="107722"/>
          </a:xfrm>
          <a:prstGeom prst="rect">
            <a:avLst/>
          </a:prstGeom>
          <a:noFill/>
        </p:spPr>
        <p:txBody>
          <a:bodyPr wrap="square" lIns="0" tIns="0" rIns="0" bIns="0" rtlCol="0">
            <a:spAutoFit/>
          </a:bodyPr>
          <a:lstStyle/>
          <a:p>
            <a:pPr algn="l"/>
            <a:r>
              <a:rPr lang="en-US" sz="700" dirty="0">
                <a:gradFill>
                  <a:gsLst>
                    <a:gs pos="2917">
                      <a:schemeClr val="tx1"/>
                    </a:gs>
                    <a:gs pos="30000">
                      <a:schemeClr val="tx1"/>
                    </a:gs>
                  </a:gsLst>
                  <a:lin ang="5400000" scaled="0"/>
                </a:gradFill>
              </a:rPr>
              <a:t>Assumes even distribution of data and average row length of 250 bytes</a:t>
            </a:r>
          </a:p>
        </p:txBody>
      </p:sp>
      <p:sp>
        <p:nvSpPr>
          <p:cNvPr id="9" name="Text Placeholder 6">
            <a:extLst>
              <a:ext uri="{FF2B5EF4-FFF2-40B4-BE49-F238E27FC236}">
                <a16:creationId xmlns:a16="http://schemas.microsoft.com/office/drawing/2014/main" id="{B19558FF-B7C0-4148-8151-165C9FC8BE12}"/>
              </a:ext>
            </a:extLst>
          </p:cNvPr>
          <p:cNvSpPr txBox="1">
            <a:spLocks/>
          </p:cNvSpPr>
          <p:nvPr/>
        </p:nvSpPr>
        <p:spPr>
          <a:xfrm>
            <a:off x="7028564" y="2647806"/>
            <a:ext cx="4580824" cy="4056944"/>
          </a:xfrm>
          <a:prstGeom prst="rect">
            <a:avLst/>
          </a:prstGeom>
        </p:spPr>
        <p:txBody>
          <a:bodyPr vert="horz" wrap="square" lIns="0" tIns="0" rIns="0" bIns="0" rtlCol="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32563"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032" marR="0" indent="0" algn="l" defTabSz="932563" rtl="0" eaLnBrk="1" fontAlgn="auto" latinLnBrk="0" hangingPunct="1">
              <a:lnSpc>
                <a:spcPct val="100000"/>
              </a:lnSpc>
              <a:spcBef>
                <a:spcPts val="0"/>
              </a:spcBef>
              <a:spcAft>
                <a:spcPts val="1272"/>
              </a:spcAft>
              <a:buClrTx/>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4pPr>
            <a:lvl5pPr marL="896042"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dirty="0">
                <a:solidFill>
                  <a:schemeClr val="tx2"/>
                </a:solidFill>
              </a:rPr>
              <a:t>State management</a:t>
            </a:r>
          </a:p>
          <a:p>
            <a:r>
              <a:rPr lang="en-US" sz="1765" dirty="0">
                <a:latin typeface="+mn-lt"/>
              </a:rPr>
              <a:t>XACT_STATE() behaves differently than in SQL Server</a:t>
            </a:r>
          </a:p>
          <a:p>
            <a:r>
              <a:rPr lang="en-US" sz="1765" dirty="0">
                <a:latin typeface="+mn-lt"/>
              </a:rPr>
              <a:t>Uses -2 to mark failed transaction (SQL Server uses -1)</a:t>
            </a:r>
          </a:p>
          <a:p>
            <a:r>
              <a:rPr lang="en-US" sz="1765" dirty="0">
                <a:latin typeface="+mn-lt"/>
              </a:rPr>
              <a:t>Once in -2 state, no further statements are allowed until roll back (SQL Server still permits reads)</a:t>
            </a:r>
          </a:p>
          <a:p>
            <a:endParaRPr lang="en-US" sz="1765" dirty="0">
              <a:latin typeface="+mn-lt"/>
            </a:endParaRPr>
          </a:p>
          <a:p>
            <a:r>
              <a:rPr lang="en-US" sz="1961" dirty="0">
                <a:solidFill>
                  <a:schemeClr val="tx2"/>
                </a:solidFill>
              </a:rPr>
              <a:t>Limitations</a:t>
            </a:r>
          </a:p>
          <a:p>
            <a:r>
              <a:rPr lang="en-US" sz="1765" dirty="0">
                <a:latin typeface="+mn-lt"/>
              </a:rPr>
              <a:t>No distributed transactions, no nesting, no save points, no DDL</a:t>
            </a:r>
          </a:p>
        </p:txBody>
      </p:sp>
    </p:spTree>
    <p:extLst>
      <p:ext uri="{BB962C8B-B14F-4D97-AF65-F5344CB8AC3E}">
        <p14:creationId xmlns:p14="http://schemas.microsoft.com/office/powerpoint/2010/main" val="2275128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337342"/>
            <a:ext cx="4420371" cy="4755898"/>
          </a:xfrm>
        </p:spPr>
        <p:txBody>
          <a:bodyPr/>
          <a:lstStyle/>
          <a:p>
            <a:r>
              <a:rPr lang="en-US" sz="1961">
                <a:solidFill>
                  <a:schemeClr val="tx2"/>
                </a:solidFill>
              </a:rPr>
              <a:t>Overview</a:t>
            </a:r>
          </a:p>
          <a:p>
            <a:pPr>
              <a:spcBef>
                <a:spcPts val="600"/>
              </a:spcBef>
            </a:pPr>
            <a:r>
              <a:rPr lang="en-US" sz="1765">
                <a:latin typeface="+mn-lt"/>
              </a:rPr>
              <a:t>The JSON format enables representation of complex or hierarchical data structures in tables. </a:t>
            </a:r>
          </a:p>
          <a:p>
            <a:pPr>
              <a:spcBef>
                <a:spcPts val="600"/>
              </a:spcBef>
            </a:pPr>
            <a:r>
              <a:rPr lang="en-US" sz="1765">
                <a:latin typeface="+mn-lt"/>
              </a:rPr>
              <a:t>JSON data is stored using standard NVARCHAR table columns.</a:t>
            </a:r>
          </a:p>
          <a:p>
            <a:pPr>
              <a:spcBef>
                <a:spcPts val="600"/>
              </a:spcBef>
            </a:pPr>
            <a:endParaRPr lang="en-US" sz="1765">
              <a:latin typeface="+mn-lt"/>
            </a:endParaRPr>
          </a:p>
          <a:p>
            <a:r>
              <a:rPr lang="en-US" sz="1961">
                <a:solidFill>
                  <a:schemeClr val="tx2"/>
                </a:solidFill>
              </a:rPr>
              <a:t>Benefits</a:t>
            </a:r>
          </a:p>
          <a:p>
            <a:pPr>
              <a:spcBef>
                <a:spcPts val="600"/>
              </a:spcBef>
            </a:pPr>
            <a:r>
              <a:rPr lang="en-US" sz="1765">
                <a:latin typeface="+mn-lt"/>
              </a:rPr>
              <a:t>Transform arrays of JSON objects into table format</a:t>
            </a:r>
          </a:p>
          <a:p>
            <a:pPr>
              <a:spcBef>
                <a:spcPts val="600"/>
              </a:spcBef>
            </a:pPr>
            <a:r>
              <a:rPr lang="en-US" sz="1765">
                <a:latin typeface="+mn-lt"/>
              </a:rPr>
              <a:t>Performance optimization using clustered </a:t>
            </a:r>
            <a:r>
              <a:rPr lang="en-US" sz="1765" err="1">
                <a:latin typeface="+mn-lt"/>
              </a:rPr>
              <a:t>columnstore</a:t>
            </a:r>
            <a:r>
              <a:rPr lang="en-US" sz="1765">
                <a:latin typeface="+mn-lt"/>
              </a:rPr>
              <a:t> indexes and memory optimized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insert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883593" y="1120901"/>
            <a:ext cx="6169016" cy="567245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Table with column for JSON string</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BIGINT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NVARCHAR(150) NOT NULL</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OrderDetails</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NVARCHAR(3000) NOT NULL </a:t>
            </a:r>
            <a:r>
              <a:rPr lang="en-US" sz="1372" kern="0">
                <a:solidFill>
                  <a:srgbClr val="008000"/>
                </a:solidFill>
                <a:latin typeface="Calibri" panose="020F0502020204030204" pitchFamily="34" charset="0"/>
                <a:cs typeface="Calibri" panose="020F0502020204030204" pitchFamily="34" charset="0"/>
              </a:rPr>
              <a:t>–- NVARCHAR column for JSON</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WITH</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DISTRIBUTION</a:t>
            </a:r>
            <a:r>
              <a:rPr lang="en-US" sz="1372">
                <a:solidFill>
                  <a:srgbClr val="000000"/>
                </a:solidFill>
                <a:latin typeface="Calibri" panose="020F0502020204030204" pitchFamily="34" charset="0"/>
                <a:cs typeface="Calibri" panose="020F0502020204030204" pitchFamily="34" charset="0"/>
              </a:rPr>
              <a:t> = </a:t>
            </a:r>
            <a:r>
              <a:rPr lang="en-US" sz="1372">
                <a:solidFill>
                  <a:srgbClr val="0000FF"/>
                </a:solidFill>
                <a:latin typeface="Calibri" panose="020F0502020204030204" pitchFamily="34" charset="0"/>
                <a:cs typeface="Calibri" panose="020F0502020204030204" pitchFamily="34" charset="0"/>
              </a:rPr>
              <a:t>ROUND_ROBIN</a:t>
            </a:r>
            <a:r>
              <a:rPr lang="en-US" sz="1372">
                <a:solidFill>
                  <a:srgbClr val="000000"/>
                </a:solidFill>
                <a:latin typeface="Calibri" panose="020F0502020204030204" pitchFamily="34" charset="0"/>
                <a:cs typeface="Calibri" panose="020F0502020204030204" pitchFamily="34" charset="0"/>
              </a:rPr>
              <a:t>)</a:t>
            </a: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8000"/>
                </a:solidFill>
                <a:latin typeface="Calibri" panose="020F0502020204030204" pitchFamily="34" charset="0"/>
                <a:cs typeface="Calibri" panose="020F0502020204030204" pitchFamily="34" charset="0"/>
              </a:rPr>
              <a:t>-- Populate table with semi-structured data</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INSERT</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INTO</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CustomerOrders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VALUES</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( 101,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CustomerId</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'Bahrain'</a:t>
            </a:r>
            <a:r>
              <a:rPr lang="en-US" sz="1372">
                <a:solidFill>
                  <a:srgbClr val="00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Country</a:t>
            </a:r>
            <a:endParaRPr lang="en-US" sz="1372" kern="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N</a:t>
            </a:r>
            <a:r>
              <a:rPr lang="en-US" sz="1372">
                <a:solidFill>
                  <a:srgbClr val="FF0000"/>
                </a:solidFill>
                <a:latin typeface="Calibri" panose="020F0502020204030204" pitchFamily="34" charset="0"/>
                <a:cs typeface="Calibri" panose="020F0502020204030204" pitchFamily="34" charset="0"/>
              </a:rPr>
              <a:t>'</a:t>
            </a:r>
            <a:r>
              <a:rPr lang="en-US" sz="1372" kern="0">
                <a:solidFill>
                  <a:srgbClr val="FF0000"/>
                </a:solidFill>
                <a:latin typeface="Calibri" panose="020F0502020204030204" pitchFamily="34" charset="0"/>
                <a:cs typeface="Calibri" panose="020F0502020204030204" pitchFamily="34" charset="0"/>
              </a:rPr>
              <a:t>[{ </a:t>
            </a:r>
            <a:r>
              <a:rPr lang="en-US" sz="1372" kern="0" err="1">
                <a:solidFill>
                  <a:srgbClr val="FF0000"/>
                </a:solidFill>
                <a:latin typeface="Calibri" panose="020F0502020204030204" pitchFamily="34" charset="0"/>
                <a:cs typeface="Calibri" panose="020F0502020204030204" pitchFamily="34" charset="0"/>
              </a:rPr>
              <a:t>StoreId</a:t>
            </a:r>
            <a:r>
              <a:rPr lang="en-US" sz="1372" kern="0">
                <a:solidFill>
                  <a:srgbClr val="FF0000"/>
                </a:solidFill>
                <a:latin typeface="Calibri" panose="020F0502020204030204" pitchFamily="34" charset="0"/>
                <a:cs typeface="Calibri" panose="020F0502020204030204" pitchFamily="34" charset="0"/>
              </a:rPr>
              <a:t>": "AW73565",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"Order": { "Number":"SO43659",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"Date":"2011-05-31T00:00:00"</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"Item":  { "Price":2024.40, "Quantity":1 }</a:t>
            </a:r>
          </a:p>
          <a:p>
            <a:pPr defTabSz="914225">
              <a:spcAft>
                <a:spcPts val="600"/>
              </a:spcAft>
              <a:defRPr/>
            </a:pPr>
            <a:r>
              <a:rPr lang="en-US" sz="1372" kern="0">
                <a:solidFill>
                  <a:srgbClr val="FF0000"/>
                </a:solidFill>
                <a:latin typeface="Calibri" panose="020F0502020204030204" pitchFamily="34" charset="0"/>
                <a:cs typeface="Calibri" panose="020F0502020204030204" pitchFamily="34" charset="0"/>
              </a:rPr>
              <a:t>     }]</a:t>
            </a:r>
            <a:r>
              <a:rPr lang="en-US" sz="1372">
                <a:solidFill>
                  <a:srgbClr val="FF0000"/>
                </a:solidFill>
                <a:latin typeface="Calibri" panose="020F0502020204030204" pitchFamily="34" charset="0"/>
                <a:cs typeface="Calibri" panose="020F0502020204030204" pitchFamily="34" charset="0"/>
              </a:rPr>
              <a:t>’ </a:t>
            </a:r>
            <a:r>
              <a:rPr lang="en-US" sz="1372" kern="0">
                <a:solidFill>
                  <a:srgbClr val="008000"/>
                </a:solidFill>
                <a:latin typeface="Calibri" panose="020F0502020204030204" pitchFamily="34" charset="0"/>
                <a:cs typeface="Calibri" panose="020F0502020204030204" pitchFamily="34" charset="0"/>
              </a:rPr>
              <a:t>-- </a:t>
            </a:r>
            <a:r>
              <a:rPr lang="en-US" sz="1372" kern="0" err="1">
                <a:solidFill>
                  <a:srgbClr val="008000"/>
                </a:solidFill>
                <a:latin typeface="Calibri" panose="020F0502020204030204" pitchFamily="34" charset="0"/>
                <a:cs typeface="Calibri" panose="020F0502020204030204" pitchFamily="34" charset="0"/>
              </a:rPr>
              <a:t>OrderDetails</a:t>
            </a:r>
            <a:endParaRPr lang="en-US" sz="1372" kern="0">
              <a:solidFill>
                <a:srgbClr val="FF0000"/>
              </a:solidFill>
              <a:latin typeface="Calibri" panose="020F0502020204030204" pitchFamily="34" charset="0"/>
              <a:cs typeface="Calibri" panose="020F0502020204030204" pitchFamily="34" charset="0"/>
            </a:endParaRPr>
          </a:p>
          <a:p>
            <a:pPr defTabSz="914225">
              <a:spcAft>
                <a:spcPts val="600"/>
              </a:spcAft>
              <a:defRPr/>
            </a:pPr>
            <a:r>
              <a:rPr lang="en-US" sz="1372" kern="0">
                <a:solidFill>
                  <a:srgbClr val="00000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407587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5068493" cy="4705647"/>
          </a:xfrm>
        </p:spPr>
        <p:txBody>
          <a:bodyPr/>
          <a:lstStyle/>
          <a:p>
            <a:r>
              <a:rPr lang="en-US" sz="1961">
                <a:solidFill>
                  <a:schemeClr val="tx2"/>
                </a:solidFill>
              </a:rPr>
              <a:t>Overview</a:t>
            </a:r>
          </a:p>
          <a:p>
            <a:pPr>
              <a:spcBef>
                <a:spcPts val="600"/>
              </a:spcBef>
            </a:pPr>
            <a:r>
              <a:rPr lang="en-US" sz="1765">
                <a:latin typeface="+mn-lt"/>
              </a:rPr>
              <a:t>Read JSON data stored in a string column with the following:</a:t>
            </a:r>
          </a:p>
          <a:p>
            <a:pPr marL="285695" indent="-285695">
              <a:spcBef>
                <a:spcPts val="600"/>
              </a:spcBef>
              <a:buFont typeface="Arial" panose="020B0604020202020204" pitchFamily="34" charset="0"/>
              <a:buChar char="•"/>
            </a:pPr>
            <a:r>
              <a:rPr lang="en-US" sz="1765">
                <a:solidFill>
                  <a:srgbClr val="0000FF"/>
                </a:solidFill>
                <a:latin typeface="+mn-lt"/>
              </a:rPr>
              <a:t>ISJSON – </a:t>
            </a:r>
            <a:r>
              <a:rPr lang="en-US" sz="1765">
                <a:solidFill>
                  <a:schemeClr val="tx1"/>
                </a:solidFill>
                <a:latin typeface="+mn-lt"/>
              </a:rPr>
              <a:t>verify if text is valid JSON</a:t>
            </a:r>
          </a:p>
          <a:p>
            <a:pPr marL="285695" indent="-285695">
              <a:spcBef>
                <a:spcPts val="600"/>
              </a:spcBef>
              <a:buFont typeface="Arial" panose="020B0604020202020204" pitchFamily="34" charset="0"/>
              <a:buChar char="•"/>
            </a:pPr>
            <a:r>
              <a:rPr lang="en-US" sz="1765">
                <a:solidFill>
                  <a:srgbClr val="0000FF"/>
                </a:solidFill>
                <a:latin typeface="+mn-lt"/>
              </a:rPr>
              <a:t>JSON_VALUE </a:t>
            </a:r>
            <a:r>
              <a:rPr lang="en-US" sz="1765">
                <a:latin typeface="+mn-lt"/>
              </a:rPr>
              <a:t>– extract a scalar value from a JSON string</a:t>
            </a:r>
          </a:p>
          <a:p>
            <a:pPr marL="285695" indent="-285695">
              <a:spcBef>
                <a:spcPts val="600"/>
              </a:spcBef>
              <a:buFont typeface="Arial" panose="020B0604020202020204" pitchFamily="34" charset="0"/>
              <a:buChar char="•"/>
            </a:pPr>
            <a:r>
              <a:rPr lang="en-US" sz="1765">
                <a:solidFill>
                  <a:srgbClr val="0000FF"/>
                </a:solidFill>
                <a:latin typeface="+mn-lt"/>
              </a:rPr>
              <a:t>JSON_QUERY </a:t>
            </a:r>
            <a:r>
              <a:rPr lang="en-US" sz="1765">
                <a:latin typeface="+mn-lt"/>
              </a:rPr>
              <a:t>– extract a JSON object or array from a JSON string</a:t>
            </a:r>
          </a:p>
          <a:p>
            <a:pPr>
              <a:spcBef>
                <a:spcPts val="600"/>
              </a:spcBef>
            </a:pPr>
            <a:r>
              <a:rPr lang="en-US" sz="1961">
                <a:solidFill>
                  <a:schemeClr val="tx2"/>
                </a:solidFill>
              </a:rPr>
              <a:t>Benefits</a:t>
            </a:r>
          </a:p>
          <a:p>
            <a:pPr marL="280121" indent="-280121">
              <a:spcBef>
                <a:spcPts val="600"/>
              </a:spcBef>
              <a:buFont typeface="Arial" panose="020B0604020202020204" pitchFamily="34" charset="0"/>
              <a:buChar char="•"/>
            </a:pPr>
            <a:r>
              <a:rPr lang="en-US" sz="1765">
                <a:latin typeface="+mn-lt"/>
              </a:rPr>
              <a:t>Ability to get standard columns as well as JSON column</a:t>
            </a:r>
          </a:p>
          <a:p>
            <a:pPr marL="280121" indent="-280121">
              <a:spcBef>
                <a:spcPts val="600"/>
              </a:spcBef>
              <a:buFont typeface="Arial" panose="020B0604020202020204" pitchFamily="34" charset="0"/>
              <a:buChar char="•"/>
            </a:pPr>
            <a:r>
              <a:rPr lang="en-US" sz="1765">
                <a:latin typeface="+mn-lt"/>
              </a:rPr>
              <a:t>Perform aggregation and filter on JSON values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read JSON data</a:t>
            </a:r>
          </a:p>
        </p:txBody>
      </p:sp>
      <p:sp>
        <p:nvSpPr>
          <p:cNvPr id="2" name="Rectangle 1">
            <a:extLst>
              <a:ext uri="{FF2B5EF4-FFF2-40B4-BE49-F238E27FC236}">
                <a16:creationId xmlns:a16="http://schemas.microsoft.com/office/drawing/2014/main" id="{A7A0E22A-03BD-4F23-8E16-48D95756451D}"/>
              </a:ext>
            </a:extLst>
          </p:cNvPr>
          <p:cNvSpPr/>
          <p:nvPr/>
        </p:nvSpPr>
        <p:spPr>
          <a:xfrm>
            <a:off x="5771104" y="1208955"/>
            <a:ext cx="5925911" cy="845753"/>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Return all rows with valid JSON data</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FROM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FF"/>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WHERE  ISJSON</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&gt; 0</a:t>
            </a:r>
            <a:r>
              <a:rPr lang="en-US" sz="1200" kern="0" dirty="0">
                <a:solidFill>
                  <a:srgbClr val="494949"/>
                </a:solidFill>
                <a:latin typeface="Calibri" panose="020F0502020204030204" pitchFamily="34" charset="0"/>
                <a:cs typeface="Calibri" panose="020F0502020204030204" pitchFamily="34" charset="0"/>
              </a:rPr>
              <a:t>;</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432CE488-7A16-47A3-81DB-B666FF3B3679}"/>
              </a:ext>
            </a:extLst>
          </p:cNvPr>
          <p:cNvGraphicFramePr>
            <a:graphicFrameLocks noGrp="1"/>
          </p:cNvGraphicFramePr>
          <p:nvPr/>
        </p:nvGraphicFramePr>
        <p:xfrm>
          <a:off x="5835748" y="2374633"/>
          <a:ext cx="5925911" cy="914372"/>
        </p:xfrm>
        <a:graphic>
          <a:graphicData uri="http://schemas.openxmlformats.org/drawingml/2006/table">
            <a:tbl>
              <a:tblPr firstRow="1" bandRow="1">
                <a:tableStyleId>{17292A2E-F333-43FB-9621-5CBBE7FDCDCB}</a:tableStyleId>
              </a:tblPr>
              <a:tblGrid>
                <a:gridCol w="1451574">
                  <a:extLst>
                    <a:ext uri="{9D8B030D-6E8A-4147-A177-3AD203B41FA5}">
                      <a16:colId xmlns:a16="http://schemas.microsoft.com/office/drawing/2014/main" val="548712045"/>
                    </a:ext>
                  </a:extLst>
                </a:gridCol>
                <a:gridCol w="447433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639989">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dirty="0">
                          <a:latin typeface="Calibri" panose="020F0502020204030204" pitchFamily="34" charset="0"/>
                          <a:cs typeface="Calibri" panose="020F0502020204030204" pitchFamily="34" charset="0"/>
                        </a:rPr>
                        <a:t>101</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 "Price":2024.40, "Quantity":1 }}]</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
        <p:nvSpPr>
          <p:cNvPr id="12" name="Rectangle 11">
            <a:extLst>
              <a:ext uri="{FF2B5EF4-FFF2-40B4-BE49-F238E27FC236}">
                <a16:creationId xmlns:a16="http://schemas.microsoft.com/office/drawing/2014/main" id="{6F0E9A96-54E7-4A49-BBD9-101046C00EAA}"/>
              </a:ext>
            </a:extLst>
          </p:cNvPr>
          <p:cNvSpPr/>
          <p:nvPr/>
        </p:nvSpPr>
        <p:spPr>
          <a:xfrm>
            <a:off x="5855715" y="4129978"/>
            <a:ext cx="5905945" cy="1222469"/>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Extract values from JSON string</a:t>
            </a:r>
          </a:p>
          <a:p>
            <a:pPr defTabSz="914225">
              <a:defRPr/>
            </a:pPr>
            <a:r>
              <a:rPr lang="en-US" sz="1200" kern="0" dirty="0">
                <a:solidFill>
                  <a:srgbClr val="0000FF"/>
                </a:solidFill>
                <a:latin typeface="Calibri" panose="020F0502020204030204" pitchFamily="34" charset="0"/>
                <a:cs typeface="Calibri" panose="020F0502020204030204" pitchFamily="34" charset="0"/>
              </a:rPr>
              <a:t>SELECT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a:solidFill>
                  <a:srgbClr val="000000"/>
                </a:solidFill>
                <a:latin typeface="Calibri" panose="020F0502020204030204" pitchFamily="34" charset="0"/>
                <a:cs typeface="Calibri" panose="020F0502020204030204" pitchFamily="34" charset="0"/>
              </a:rPr>
              <a:t>Country,  </a:t>
            </a:r>
          </a:p>
          <a:p>
            <a:pPr defTabSz="914225">
              <a:defRPr/>
            </a:pPr>
            <a:r>
              <a:rPr lang="en-US" sz="1200" kern="0" dirty="0">
                <a:solidFill>
                  <a:srgbClr val="0000FF"/>
                </a:solidFill>
                <a:latin typeface="Calibri" panose="020F0502020204030204" pitchFamily="34" charset="0"/>
                <a:cs typeface="Calibri" panose="020F0502020204030204" pitchFamily="34" charset="0"/>
              </a:rPr>
              <a:t>       JSON_VALUE</a:t>
            </a:r>
            <a:r>
              <a:rPr lang="en-US" sz="1200" kern="0" dirty="0">
                <a:solidFill>
                  <a:srgbClr val="494949"/>
                </a:solidFill>
                <a:latin typeface="Calibri" panose="020F0502020204030204" pitchFamily="34" charset="0"/>
                <a:cs typeface="Calibri" panose="020F0502020204030204" pitchFamily="34" charset="0"/>
              </a:rPr>
              <a:t>(</a:t>
            </a:r>
            <a:r>
              <a:rPr lang="en-US" sz="1200" kern="0" dirty="0" err="1">
                <a:solidFill>
                  <a:srgbClr val="494949"/>
                </a:solidFill>
                <a:latin typeface="Calibri" panose="020F0502020204030204" pitchFamily="34" charset="0"/>
                <a:cs typeface="Calibri" panose="020F0502020204030204" pitchFamily="34" charset="0"/>
              </a:rPr>
              <a:t>OrderDetails</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0000FF"/>
                </a:solidFill>
                <a:latin typeface="Calibri" panose="020F0502020204030204" pitchFamily="34" charset="0"/>
                <a:cs typeface="Calibri" panose="020F0502020204030204" pitchFamily="34" charset="0"/>
              </a:rPr>
              <a:t> AS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JSON_QUERY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'$.Item'</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ItemDetails</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a:t>
            </a:r>
          </a:p>
        </p:txBody>
      </p:sp>
      <p:graphicFrame>
        <p:nvGraphicFramePr>
          <p:cNvPr id="13" name="Table 12">
            <a:extLst>
              <a:ext uri="{FF2B5EF4-FFF2-40B4-BE49-F238E27FC236}">
                <a16:creationId xmlns:a16="http://schemas.microsoft.com/office/drawing/2014/main" id="{CC40D106-2CF6-4350-9DAB-19BE765AE32D}"/>
              </a:ext>
            </a:extLst>
          </p:cNvPr>
          <p:cNvGraphicFramePr>
            <a:graphicFrameLocks noGrp="1"/>
          </p:cNvGraphicFramePr>
          <p:nvPr/>
        </p:nvGraphicFramePr>
        <p:xfrm>
          <a:off x="5855717" y="5493251"/>
          <a:ext cx="5925911" cy="645093"/>
        </p:xfrm>
        <a:graphic>
          <a:graphicData uri="http://schemas.openxmlformats.org/drawingml/2006/table">
            <a:tbl>
              <a:tblPr firstRow="1" bandRow="1">
                <a:tableStyleId>{17292A2E-F333-43FB-9621-5CBBE7FDCDCB}</a:tableStyleId>
              </a:tblPr>
              <a:tblGrid>
                <a:gridCol w="1182260">
                  <a:extLst>
                    <a:ext uri="{9D8B030D-6E8A-4147-A177-3AD203B41FA5}">
                      <a16:colId xmlns:a16="http://schemas.microsoft.com/office/drawing/2014/main" val="548712045"/>
                    </a:ext>
                  </a:extLst>
                </a:gridCol>
                <a:gridCol w="895800">
                  <a:extLst>
                    <a:ext uri="{9D8B030D-6E8A-4147-A177-3AD203B41FA5}">
                      <a16:colId xmlns:a16="http://schemas.microsoft.com/office/drawing/2014/main" val="1418428866"/>
                    </a:ext>
                  </a:extLst>
                </a:gridCol>
                <a:gridCol w="840389">
                  <a:extLst>
                    <a:ext uri="{9D8B030D-6E8A-4147-A177-3AD203B41FA5}">
                      <a16:colId xmlns:a16="http://schemas.microsoft.com/office/drawing/2014/main" val="776802025"/>
                    </a:ext>
                  </a:extLst>
                </a:gridCol>
                <a:gridCol w="3007462">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CustomerId</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a:solidFill>
                            <a:schemeClr val="bg1"/>
                          </a:solidFill>
                          <a:latin typeface="Calibri" panose="020F0502020204030204" pitchFamily="34" charset="0"/>
                          <a:cs typeface="Calibri" panose="020F0502020204030204" pitchFamily="34" charset="0"/>
                        </a:rPr>
                        <a:t>Country</a:t>
                      </a: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StoreId</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err="1">
                          <a:latin typeface="Calibri" panose="020F0502020204030204" pitchFamily="34" charset="0"/>
                          <a:cs typeface="Calibri" panose="020F0502020204030204" pitchFamily="34" charset="0"/>
                        </a:rPr>
                        <a:t>ItemDetails</a:t>
                      </a:r>
                      <a:endParaRPr lang="en-US" sz="1200" b="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Bahrain</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 "Price":2024.40, "Quantity":1 }</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2081861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1"/>
            <a:ext cx="4978883" cy="4906762"/>
          </a:xfrm>
        </p:spPr>
        <p:txBody>
          <a:bodyPr/>
          <a:lstStyle/>
          <a:p>
            <a:r>
              <a:rPr lang="en-US" sz="1961">
                <a:solidFill>
                  <a:schemeClr val="tx2"/>
                </a:solidFill>
              </a:rPr>
              <a:t>Overview</a:t>
            </a:r>
          </a:p>
          <a:p>
            <a:pPr>
              <a:spcBef>
                <a:spcPts val="600"/>
              </a:spcBef>
            </a:pPr>
            <a:r>
              <a:rPr lang="en-US" sz="1765">
                <a:latin typeface="+mn-lt"/>
              </a:rPr>
              <a:t>Use standard table columns and values from JSON text in the same analytical query.</a:t>
            </a:r>
          </a:p>
          <a:p>
            <a:pPr>
              <a:spcBef>
                <a:spcPts val="600"/>
              </a:spcBef>
            </a:pPr>
            <a:r>
              <a:rPr lang="en-US" sz="1765">
                <a:latin typeface="+mn-lt"/>
              </a:rPr>
              <a:t>Modify JSON data with the following:</a:t>
            </a:r>
          </a:p>
          <a:p>
            <a:pPr marL="285695" indent="-285695">
              <a:spcBef>
                <a:spcPts val="600"/>
              </a:spcBef>
              <a:buFont typeface="Arial" panose="020B0604020202020204" pitchFamily="34" charset="0"/>
              <a:buChar char="•"/>
            </a:pPr>
            <a:r>
              <a:rPr lang="en-US" sz="1765">
                <a:solidFill>
                  <a:srgbClr val="0000FF"/>
                </a:solidFill>
                <a:latin typeface="+mn-lt"/>
              </a:rPr>
              <a:t>JSON_MODIFY </a:t>
            </a:r>
            <a:r>
              <a:rPr lang="en-US" sz="1765">
                <a:latin typeface="+mn-lt"/>
              </a:rPr>
              <a:t>– modifies a value in a JSON string</a:t>
            </a:r>
          </a:p>
          <a:p>
            <a:pPr marL="285695" indent="-285695">
              <a:spcBef>
                <a:spcPts val="600"/>
              </a:spcBef>
              <a:buFont typeface="Arial" panose="020B0604020202020204" pitchFamily="34" charset="0"/>
              <a:buChar char="•"/>
            </a:pPr>
            <a:r>
              <a:rPr lang="en-US" sz="1765">
                <a:solidFill>
                  <a:srgbClr val="0000FF"/>
                </a:solidFill>
                <a:latin typeface="+mn-lt"/>
              </a:rPr>
              <a:t>OPENJSON</a:t>
            </a:r>
            <a:r>
              <a:rPr lang="en-US" sz="1765">
                <a:latin typeface="+mn-lt"/>
              </a:rPr>
              <a:t> – convert JSON collection to a set of rows and columns</a:t>
            </a:r>
          </a:p>
          <a:p>
            <a:pPr>
              <a:spcBef>
                <a:spcPts val="600"/>
              </a:spcBef>
            </a:pPr>
            <a:endParaRPr lang="en-US" sz="1765">
              <a:latin typeface="+mn-lt"/>
            </a:endParaRPr>
          </a:p>
          <a:p>
            <a:r>
              <a:rPr lang="en-US" sz="1961">
                <a:solidFill>
                  <a:schemeClr val="tx2"/>
                </a:solidFill>
              </a:rPr>
              <a:t>Benefits</a:t>
            </a:r>
          </a:p>
          <a:p>
            <a:pPr marL="280121" indent="-280121">
              <a:buFont typeface="Arial" panose="020B0604020202020204" pitchFamily="34" charset="0"/>
              <a:buChar char="•"/>
            </a:pPr>
            <a:r>
              <a:rPr lang="en-US" sz="1765">
                <a:latin typeface="+mn-lt"/>
              </a:rPr>
              <a:t>Flexibility to update JSON string using T-SQL</a:t>
            </a:r>
          </a:p>
          <a:p>
            <a:pPr marL="280121" indent="-280121">
              <a:buFont typeface="Arial" panose="020B0604020202020204" pitchFamily="34" charset="0"/>
              <a:buChar char="•"/>
            </a:pPr>
            <a:r>
              <a:rPr lang="en-US" sz="1765">
                <a:latin typeface="+mn-lt"/>
              </a:rPr>
              <a:t>Convert hierarchical data into flat tabular structure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JSON data support – modify and operate on JSON data</a:t>
            </a:r>
          </a:p>
        </p:txBody>
      </p:sp>
      <p:sp>
        <p:nvSpPr>
          <p:cNvPr id="9" name="Rectangle 8">
            <a:extLst>
              <a:ext uri="{FF2B5EF4-FFF2-40B4-BE49-F238E27FC236}">
                <a16:creationId xmlns:a16="http://schemas.microsoft.com/office/drawing/2014/main" id="{660A19E2-2191-462A-818B-B5638294454C}"/>
              </a:ext>
            </a:extLst>
          </p:cNvPr>
          <p:cNvSpPr/>
          <p:nvPr/>
        </p:nvSpPr>
        <p:spPr>
          <a:xfrm>
            <a:off x="5752687" y="1074464"/>
            <a:ext cx="6008973" cy="657395"/>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Modify Item Quantity value</a:t>
            </a:r>
          </a:p>
          <a:p>
            <a:pPr defTabSz="914225">
              <a:defRPr/>
            </a:pPr>
            <a:r>
              <a:rPr lang="en-US" sz="1200" kern="0" dirty="0">
                <a:solidFill>
                  <a:srgbClr val="0000FF"/>
                </a:solidFill>
                <a:latin typeface="Calibri" panose="020F0502020204030204" pitchFamily="34" charset="0"/>
                <a:cs typeface="Calibri" panose="020F0502020204030204" pitchFamily="34" charset="0"/>
              </a:rPr>
              <a:t>UPDATE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00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SET </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 = </a:t>
            </a:r>
          </a:p>
          <a:p>
            <a:pPr defTabSz="914225">
              <a:defRPr/>
            </a:pPr>
            <a:r>
              <a:rPr lang="en-US" sz="1200" kern="0" dirty="0">
                <a:solidFill>
                  <a:srgbClr val="0000FF"/>
                </a:solidFill>
                <a:latin typeface="Calibri" panose="020F0502020204030204" pitchFamily="34" charset="0"/>
                <a:cs typeface="Calibri" panose="020F0502020204030204" pitchFamily="34" charset="0"/>
              </a:rPr>
              <a:t>JSON_MODIFY</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OrderDetails</a:t>
            </a:r>
            <a:r>
              <a:rPr lang="en-US" sz="1200" kern="0" dirty="0">
                <a:solidFill>
                  <a:srgbClr val="000000"/>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'$.OrderDetails.Item.Quantity'</a:t>
            </a:r>
            <a:r>
              <a:rPr lang="en-US" sz="1200" kern="0" dirty="0">
                <a:solidFill>
                  <a:srgbClr val="000000"/>
                </a:solidFill>
                <a:latin typeface="Calibri" panose="020F0502020204030204" pitchFamily="34" charset="0"/>
                <a:cs typeface="Calibri" panose="020F0502020204030204" pitchFamily="34" charset="0"/>
              </a:rPr>
              <a:t>,2)</a:t>
            </a:r>
            <a:endParaRPr lang="en-US" sz="1200" kern="0" dirty="0">
              <a:solidFill>
                <a:srgbClr val="FF0000"/>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B019A85D-F096-4B46-A083-744C81408E05}"/>
              </a:ext>
            </a:extLst>
          </p:cNvPr>
          <p:cNvSpPr/>
          <p:nvPr/>
        </p:nvSpPr>
        <p:spPr>
          <a:xfrm>
            <a:off x="5835749" y="3332372"/>
            <a:ext cx="5302537" cy="2540976"/>
          </a:xfrm>
          <a:prstGeom prst="rect">
            <a:avLst/>
          </a:prstGeom>
          <a:ln>
            <a:solidFill>
              <a:schemeClr val="bg2">
                <a:lumMod val="50000"/>
              </a:schemeClr>
            </a:solidFill>
          </a:ln>
        </p:spPr>
        <p:txBody>
          <a:bodyPr wrap="square">
            <a:spAutoFit/>
          </a:bodyPr>
          <a:lstStyle/>
          <a:p>
            <a:pPr defTabSz="914225">
              <a:defRPr/>
            </a:pPr>
            <a:r>
              <a:rPr lang="en-US" sz="1200" kern="0" dirty="0">
                <a:solidFill>
                  <a:srgbClr val="008000"/>
                </a:solidFill>
                <a:latin typeface="Calibri" panose="020F0502020204030204" pitchFamily="34" charset="0"/>
                <a:cs typeface="Calibri" panose="020F0502020204030204" pitchFamily="34" charset="0"/>
              </a:rPr>
              <a:t>-- Convert JSON collection to rows and columns</a:t>
            </a:r>
          </a:p>
          <a:p>
            <a:pPr defTabSz="914225">
              <a:defRPr/>
            </a:pPr>
            <a:r>
              <a:rPr lang="en-US" sz="1200" kern="0" dirty="0">
                <a:solidFill>
                  <a:srgbClr val="0000FF"/>
                </a:solidFill>
                <a:latin typeface="Calibri" panose="020F0502020204030204" pitchFamily="34" charset="0"/>
                <a:cs typeface="Calibri" panose="020F0502020204030204" pitchFamily="34" charset="0"/>
              </a:rPr>
              <a:t>SELECT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CustomerId</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OrderDetails.OrderDate</a:t>
            </a:r>
            <a:r>
              <a:rPr lang="en-US" sz="1200" kern="0" dirty="0">
                <a:solidFill>
                  <a:srgbClr val="000000"/>
                </a:solidFill>
                <a:latin typeface="Calibri" panose="020F0502020204030204" pitchFamily="34" charset="0"/>
                <a:cs typeface="Calibri" panose="020F0502020204030204" pitchFamily="34" charset="0"/>
              </a:rPr>
              <a:t>, </a:t>
            </a:r>
          </a:p>
          <a:p>
            <a:pPr defTabSz="914225">
              <a:defRPr/>
            </a:pP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OrderDetails.OrderPrice</a:t>
            </a:r>
            <a:endParaRPr lang="en-US" sz="1200" kern="0" dirty="0">
              <a:solidFill>
                <a:srgbClr val="000000"/>
              </a:solidFill>
              <a:latin typeface="Calibri" panose="020F0502020204030204" pitchFamily="34" charset="0"/>
              <a:cs typeface="Calibri" panose="020F0502020204030204" pitchFamily="34" charset="0"/>
            </a:endParaRPr>
          </a:p>
          <a:p>
            <a:pPr defTabSz="914225">
              <a:defRPr/>
            </a:pPr>
            <a:r>
              <a:rPr lang="en-US" sz="1200" kern="0" dirty="0">
                <a:solidFill>
                  <a:srgbClr val="0000FF"/>
                </a:solidFill>
                <a:latin typeface="Calibri" panose="020F0502020204030204" pitchFamily="34" charset="0"/>
                <a:cs typeface="Calibri" panose="020F0502020204030204" pitchFamily="34" charset="0"/>
              </a:rPr>
              <a:t>FROM</a:t>
            </a:r>
            <a:r>
              <a:rPr lang="en-US" sz="1200" kern="0" dirty="0">
                <a:solidFill>
                  <a:srgbClr val="00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CustomerOrders</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CROSS APPLY OPENJSON </a:t>
            </a:r>
            <a:r>
              <a:rPr lang="en-US" sz="1200" kern="0" dirty="0">
                <a:solidFill>
                  <a:srgbClr val="000000"/>
                </a:solidFill>
                <a:latin typeface="Calibri" panose="020F0502020204030204" pitchFamily="34" charset="0"/>
                <a:cs typeface="Calibri" panose="020F0502020204030204" pitchFamily="34" charset="0"/>
              </a:rPr>
              <a:t>(</a:t>
            </a:r>
            <a:r>
              <a:rPr lang="en-US" sz="1200" kern="0" dirty="0" err="1">
                <a:solidFill>
                  <a:srgbClr val="000000"/>
                </a:solidFill>
                <a:latin typeface="Calibri" panose="020F0502020204030204" pitchFamily="34" charset="0"/>
                <a:cs typeface="Calibri" panose="020F0502020204030204" pitchFamily="34" charset="0"/>
              </a:rPr>
              <a:t>CustomerOrders.OrderDetails</a:t>
            </a:r>
            <a:r>
              <a:rPr lang="en-US" sz="1200" kern="0" dirty="0">
                <a:solidFill>
                  <a:srgbClr val="000000"/>
                </a:solidFill>
                <a:latin typeface="Calibri" panose="020F0502020204030204" pitchFamily="34" charset="0"/>
                <a:cs typeface="Calibri" panose="020F0502020204030204" pitchFamily="34" charset="0"/>
              </a:rPr>
              <a:t>)</a:t>
            </a:r>
          </a:p>
          <a:p>
            <a:pPr defTabSz="914225">
              <a:defRPr/>
            </a:pPr>
            <a:r>
              <a:rPr lang="en-US" sz="1200" kern="0" dirty="0">
                <a:solidFill>
                  <a:srgbClr val="0000FF"/>
                </a:solidFill>
                <a:latin typeface="Calibri" panose="020F0502020204030204" pitchFamily="34" charset="0"/>
                <a:cs typeface="Calibri" panose="020F0502020204030204" pitchFamily="34" charset="0"/>
              </a:rPr>
              <a:t>WITH </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StoreId</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VARCHAR(50)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StoreId</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 </a:t>
            </a:r>
          </a:p>
          <a:p>
            <a:pPr defTabSz="914225">
              <a:defRPr/>
            </a:pP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OrderNumber</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VARCHAR(100)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DATETIME</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Order.Date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OrderPrice</a:t>
            </a:r>
            <a:r>
              <a:rPr lang="en-US" sz="1200" kern="0" dirty="0">
                <a:solidFill>
                  <a:srgbClr val="0000FF"/>
                </a:solidFill>
                <a:latin typeface="Calibri" panose="020F0502020204030204" pitchFamily="34" charset="0"/>
                <a:cs typeface="Calibri" panose="020F0502020204030204" pitchFamily="34" charset="0"/>
              </a:rPr>
              <a:t>    DECIMAL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FF0000"/>
                </a:solidFill>
                <a:latin typeface="Calibri" panose="020F0502020204030204" pitchFamily="34" charset="0"/>
                <a:cs typeface="Calibri" panose="020F0502020204030204" pitchFamily="34" charset="0"/>
              </a:rPr>
              <a:t>‘$.</a:t>
            </a:r>
            <a:r>
              <a:rPr lang="en-US" sz="1200" kern="0" dirty="0" err="1">
                <a:solidFill>
                  <a:srgbClr val="FF0000"/>
                </a:solidFill>
                <a:latin typeface="Calibri" panose="020F0502020204030204" pitchFamily="34" charset="0"/>
                <a:cs typeface="Calibri" panose="020F0502020204030204" pitchFamily="34" charset="0"/>
              </a:rPr>
              <a:t>Item.Price</a:t>
            </a:r>
            <a:r>
              <a:rPr lang="en-US" sz="1200" kern="0" dirty="0">
                <a:solidFill>
                  <a:srgbClr val="FF0000"/>
                </a:solidFill>
                <a:latin typeface="Calibri" panose="020F0502020204030204" pitchFamily="34" charset="0"/>
                <a:cs typeface="Calibri" panose="020F0502020204030204" pitchFamily="34" charset="0"/>
              </a:rPr>
              <a:t>'</a:t>
            </a:r>
            <a:r>
              <a:rPr lang="en-US" sz="1200" kern="0" dirty="0">
                <a:solidFill>
                  <a:srgbClr val="494949"/>
                </a:solidFill>
                <a:latin typeface="Calibri" panose="020F0502020204030204" pitchFamily="34" charset="0"/>
                <a:cs typeface="Calibri" panose="020F0502020204030204" pitchFamily="34" charset="0"/>
              </a:rPr>
              <a:t>,</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0000FF"/>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OrderQuantity</a:t>
            </a:r>
            <a:r>
              <a:rPr lang="en-US" sz="1200" kern="0" dirty="0">
                <a:solidFill>
                  <a:srgbClr val="0000FF"/>
                </a:solidFill>
                <a:latin typeface="Calibri" panose="020F0502020204030204" pitchFamily="34" charset="0"/>
                <a:cs typeface="Calibri" panose="020F0502020204030204" pitchFamily="34" charset="0"/>
              </a:rPr>
              <a:t> INT</a:t>
            </a:r>
            <a:r>
              <a:rPr lang="en-US" sz="1200" kern="0" dirty="0">
                <a:solidFill>
                  <a:srgbClr val="FF0000"/>
                </a:solidFill>
                <a:latin typeface="Calibri" panose="020F0502020204030204" pitchFamily="34" charset="0"/>
                <a:cs typeface="Calibri" panose="020F0502020204030204" pitchFamily="34" charset="0"/>
              </a:rPr>
              <a:t>          '$.</a:t>
            </a:r>
            <a:r>
              <a:rPr lang="en-US" sz="1200" kern="0" dirty="0" err="1">
                <a:solidFill>
                  <a:srgbClr val="FF0000"/>
                </a:solidFill>
                <a:latin typeface="Calibri" panose="020F0502020204030204" pitchFamily="34" charset="0"/>
                <a:cs typeface="Calibri" panose="020F0502020204030204" pitchFamily="34" charset="0"/>
              </a:rPr>
              <a:t>Item.Quantity</a:t>
            </a:r>
            <a:r>
              <a:rPr lang="en-US" sz="1200" kern="0" dirty="0">
                <a:solidFill>
                  <a:srgbClr val="FF0000"/>
                </a:solidFill>
                <a:latin typeface="Calibri" panose="020F0502020204030204" pitchFamily="34" charset="0"/>
                <a:cs typeface="Calibri" panose="020F0502020204030204" pitchFamily="34" charset="0"/>
              </a:rPr>
              <a:t>'  </a:t>
            </a:r>
          </a:p>
          <a:p>
            <a:pPr defTabSz="914225">
              <a:defRPr/>
            </a:pPr>
            <a:r>
              <a:rPr lang="en-US" sz="1200" kern="0" dirty="0">
                <a:solidFill>
                  <a:srgbClr val="FF0000"/>
                </a:solidFill>
                <a:latin typeface="Calibri" panose="020F0502020204030204" pitchFamily="34" charset="0"/>
                <a:cs typeface="Calibri" panose="020F0502020204030204" pitchFamily="34" charset="0"/>
              </a:rPr>
              <a:t>      </a:t>
            </a:r>
            <a:r>
              <a:rPr lang="en-US" sz="1200" kern="0" dirty="0">
                <a:solidFill>
                  <a:srgbClr val="494949"/>
                </a:solidFill>
                <a:latin typeface="Calibri" panose="020F0502020204030204" pitchFamily="34" charset="0"/>
                <a:cs typeface="Calibri" panose="020F0502020204030204" pitchFamily="34" charset="0"/>
              </a:rPr>
              <a:t>) </a:t>
            </a:r>
            <a:r>
              <a:rPr lang="en-US" sz="1200" kern="0" dirty="0">
                <a:solidFill>
                  <a:srgbClr val="0000FF"/>
                </a:solidFill>
                <a:latin typeface="Calibri" panose="020F0502020204030204" pitchFamily="34" charset="0"/>
                <a:cs typeface="Calibri" panose="020F0502020204030204" pitchFamily="34" charset="0"/>
              </a:rPr>
              <a:t>AS</a:t>
            </a:r>
            <a:r>
              <a:rPr lang="en-US" sz="1200" kern="0" dirty="0">
                <a:solidFill>
                  <a:srgbClr val="494949"/>
                </a:solidFill>
                <a:latin typeface="Calibri" panose="020F0502020204030204" pitchFamily="34" charset="0"/>
                <a:cs typeface="Calibri" panose="020F0502020204030204" pitchFamily="34" charset="0"/>
              </a:rPr>
              <a:t> </a:t>
            </a:r>
            <a:r>
              <a:rPr lang="en-US" sz="1200" kern="0" dirty="0" err="1">
                <a:solidFill>
                  <a:srgbClr val="000000"/>
                </a:solidFill>
                <a:latin typeface="Calibri" panose="020F0502020204030204" pitchFamily="34" charset="0"/>
                <a:cs typeface="Calibri" panose="020F0502020204030204" pitchFamily="34" charset="0"/>
              </a:rPr>
              <a:t>OrderDetails</a:t>
            </a:r>
            <a:endParaRPr lang="en-US" sz="1200" kern="0" dirty="0">
              <a:solidFill>
                <a:srgbClr val="000000"/>
              </a:solidFill>
              <a:latin typeface="Calibri" panose="020F0502020204030204" pitchFamily="34" charset="0"/>
              <a:cs typeface="Calibri" panose="020F0502020204030204" pitchFamily="34" charset="0"/>
            </a:endParaRPr>
          </a:p>
        </p:txBody>
      </p:sp>
      <p:graphicFrame>
        <p:nvGraphicFramePr>
          <p:cNvPr id="10" name="Table 9">
            <a:extLst>
              <a:ext uri="{FF2B5EF4-FFF2-40B4-BE49-F238E27FC236}">
                <a16:creationId xmlns:a16="http://schemas.microsoft.com/office/drawing/2014/main" id="{0A0B8C1D-99AD-4691-A3A3-E8848E63639D}"/>
              </a:ext>
            </a:extLst>
          </p:cNvPr>
          <p:cNvGraphicFramePr>
            <a:graphicFrameLocks noGrp="1"/>
          </p:cNvGraphicFramePr>
          <p:nvPr/>
        </p:nvGraphicFramePr>
        <p:xfrm>
          <a:off x="5835748" y="1962828"/>
          <a:ext cx="5034777" cy="731492"/>
        </p:xfrm>
        <a:graphic>
          <a:graphicData uri="http://schemas.openxmlformats.org/drawingml/2006/table">
            <a:tbl>
              <a:tblPr firstRow="1" bandRow="1">
                <a:tableStyleId>{17292A2E-F333-43FB-9621-5CBBE7FDCDCB}</a:tableStyleId>
              </a:tblPr>
              <a:tblGrid>
                <a:gridCol w="5034777">
                  <a:extLst>
                    <a:ext uri="{9D8B030D-6E8A-4147-A177-3AD203B41FA5}">
                      <a16:colId xmlns:a16="http://schemas.microsoft.com/office/drawing/2014/main" val="276908009"/>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OrderDetails</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457135">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pPr>
                        <a:spcAft>
                          <a:spcPts val="600"/>
                        </a:spcAft>
                      </a:pPr>
                      <a:r>
                        <a:rPr lang="en-US" sz="1200" kern="0" dirty="0">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a:t>
                      </a:r>
                      <a:r>
                        <a:rPr lang="en-US" sz="1200" kern="0" dirty="0">
                          <a:latin typeface="Calibri" panose="020F0502020204030204" pitchFamily="34" charset="0"/>
                          <a:cs typeface="Calibri" panose="020F0502020204030204" pitchFamily="34" charset="0"/>
                        </a:rPr>
                        <a:t>[{ </a:t>
                      </a:r>
                      <a:r>
                        <a:rPr lang="en-US" sz="1200" kern="0" dirty="0" err="1">
                          <a:latin typeface="Calibri" panose="020F0502020204030204" pitchFamily="34" charset="0"/>
                          <a:cs typeface="Calibri" panose="020F0502020204030204" pitchFamily="34" charset="0"/>
                        </a:rPr>
                        <a:t>StoreId</a:t>
                      </a:r>
                      <a:r>
                        <a:rPr lang="en-US" sz="1200" kern="0" dirty="0">
                          <a:latin typeface="Calibri" panose="020F0502020204030204" pitchFamily="34" charset="0"/>
                          <a:cs typeface="Calibri" panose="020F0502020204030204" pitchFamily="34" charset="0"/>
                        </a:rPr>
                        <a:t>": "AW73565",  "Order": { "Number":"SO43659",                  "Date":"2011-05-31T00:00:00“ }, "Item":  </a:t>
                      </a:r>
                      <a:r>
                        <a:rPr lang="en-US" sz="1200" kern="0" dirty="0">
                          <a:highlight>
                            <a:srgbClr val="F1F5C1"/>
                          </a:highlight>
                          <a:latin typeface="Calibri" panose="020F0502020204030204" pitchFamily="34" charset="0"/>
                          <a:cs typeface="Calibri" panose="020F0502020204030204" pitchFamily="34" charset="0"/>
                        </a:rPr>
                        <a:t>{ "Price":2024.40, "Quantity": 2}</a:t>
                      </a:r>
                      <a:r>
                        <a:rPr lang="en-US" sz="1200" kern="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a:t>
                      </a:r>
                      <a:endParaRPr lang="en-US" sz="1200" dirty="0">
                        <a:solidFill>
                          <a:schemeClr val="bg1"/>
                        </a:solidFill>
                        <a:latin typeface="Calibri" panose="020F0502020204030204" pitchFamily="34" charset="0"/>
                        <a:cs typeface="Calibri" panose="020F0502020204030204" pitchFamily="34" charset="0"/>
                      </a:endParaRPr>
                    </a:p>
                  </a:txBody>
                  <a:tcPr marL="91427" marR="91427" marT="45713" marB="45713"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60076094"/>
                  </a:ext>
                </a:extLst>
              </a:tr>
            </a:tbl>
          </a:graphicData>
        </a:graphic>
      </p:graphicFrame>
      <p:graphicFrame>
        <p:nvGraphicFramePr>
          <p:cNvPr id="13" name="Table 12">
            <a:extLst>
              <a:ext uri="{FF2B5EF4-FFF2-40B4-BE49-F238E27FC236}">
                <a16:creationId xmlns:a16="http://schemas.microsoft.com/office/drawing/2014/main" id="{84960329-C281-4CD0-A2D1-6B549F947E64}"/>
              </a:ext>
            </a:extLst>
          </p:cNvPr>
          <p:cNvGraphicFramePr>
            <a:graphicFrameLocks noGrp="1"/>
          </p:cNvGraphicFramePr>
          <p:nvPr/>
        </p:nvGraphicFramePr>
        <p:xfrm>
          <a:off x="5901781" y="5974815"/>
          <a:ext cx="5302536" cy="645093"/>
        </p:xfrm>
        <a:graphic>
          <a:graphicData uri="http://schemas.openxmlformats.org/drawingml/2006/table">
            <a:tbl>
              <a:tblPr firstRow="1" bandRow="1">
                <a:tableStyleId>{17292A2E-F333-43FB-9621-5CBBE7FDCDCB}</a:tableStyleId>
              </a:tblPr>
              <a:tblGrid>
                <a:gridCol w="1340940">
                  <a:extLst>
                    <a:ext uri="{9D8B030D-6E8A-4147-A177-3AD203B41FA5}">
                      <a16:colId xmlns:a16="http://schemas.microsoft.com/office/drawing/2014/main" val="548712045"/>
                    </a:ext>
                  </a:extLst>
                </a:gridCol>
                <a:gridCol w="971273">
                  <a:extLst>
                    <a:ext uri="{9D8B030D-6E8A-4147-A177-3AD203B41FA5}">
                      <a16:colId xmlns:a16="http://schemas.microsoft.com/office/drawing/2014/main" val="1702844357"/>
                    </a:ext>
                  </a:extLst>
                </a:gridCol>
                <a:gridCol w="1626954">
                  <a:extLst>
                    <a:ext uri="{9D8B030D-6E8A-4147-A177-3AD203B41FA5}">
                      <a16:colId xmlns:a16="http://schemas.microsoft.com/office/drawing/2014/main" val="1418428866"/>
                    </a:ext>
                  </a:extLst>
                </a:gridCol>
                <a:gridCol w="1363369">
                  <a:extLst>
                    <a:ext uri="{9D8B030D-6E8A-4147-A177-3AD203B41FA5}">
                      <a16:colId xmlns:a16="http://schemas.microsoft.com/office/drawing/2014/main" val="776802025"/>
                    </a:ext>
                  </a:extLst>
                </a:gridCol>
              </a:tblGrid>
              <a:tr h="274281">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200" dirty="0" err="1">
                          <a:latin typeface="Calibri" panose="020F0502020204030204" pitchFamily="34" charset="0"/>
                          <a:cs typeface="Calibri" panose="020F0502020204030204" pitchFamily="34" charset="0"/>
                        </a:rPr>
                        <a:t>CustomerId</a:t>
                      </a:r>
                      <a:endParaRPr lang="en-US" sz="1200" b="0" dirty="0">
                        <a:solidFill>
                          <a:schemeClr val="tx2"/>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StoreId</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dirty="0" err="1">
                          <a:solidFill>
                            <a:schemeClr val="bg1"/>
                          </a:solidFill>
                          <a:latin typeface="Calibri" panose="020F0502020204030204" pitchFamily="34" charset="0"/>
                          <a:cs typeface="Calibri" panose="020F0502020204030204" pitchFamily="34" charset="0"/>
                        </a:rPr>
                        <a:t>OrderDate</a:t>
                      </a:r>
                      <a:endParaRPr lang="en-US" sz="1200" b="0" dirty="0">
                        <a:solidFill>
                          <a:schemeClr val="bg1"/>
                        </a:solidFill>
                        <a:latin typeface="Calibri" panose="020F0502020204030204" pitchFamily="34" charset="0"/>
                        <a:cs typeface="Calibri" panose="020F0502020204030204" pitchFamily="34" charset="0"/>
                      </a:endParaRPr>
                    </a:p>
                  </a:txBody>
                  <a:tcPr marL="91427" marR="91427" marT="45713" marB="45713" anchor="ctr"/>
                </a:tc>
                <a:tc>
                  <a:txBody>
                    <a:bodyPr/>
                    <a:lstStyle/>
                    <a:p>
                      <a:r>
                        <a:rPr lang="en-US" sz="1200" b="0" err="1">
                          <a:solidFill>
                            <a:schemeClr val="bg1"/>
                          </a:solidFill>
                          <a:latin typeface="Calibri" panose="020F0502020204030204" pitchFamily="34" charset="0"/>
                          <a:cs typeface="Calibri" panose="020F0502020204030204" pitchFamily="34" charset="0"/>
                        </a:rPr>
                        <a:t>OrderPrice</a:t>
                      </a:r>
                      <a:endParaRPr lang="en-US" sz="1200" b="0">
                        <a:solidFill>
                          <a:schemeClr val="bg1"/>
                        </a:solidFill>
                        <a:latin typeface="Calibri" panose="020F0502020204030204" pitchFamily="34" charset="0"/>
                        <a:cs typeface="Calibri" panose="020F0502020204030204" pitchFamily="34" charset="0"/>
                      </a:endParaRPr>
                    </a:p>
                  </a:txBody>
                  <a:tcPr marL="91427" marR="91427" marT="45713" marB="45713" anchor="ctr"/>
                </a:tc>
                <a:extLst>
                  <a:ext uri="{0D108BD9-81ED-4DB2-BD59-A6C34878D82A}">
                    <a16:rowId xmlns:a16="http://schemas.microsoft.com/office/drawing/2014/main" val="2049453285"/>
                  </a:ext>
                </a:extLst>
              </a:tr>
              <a:tr h="370787">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200">
                          <a:latin typeface="Calibri" panose="020F0502020204030204" pitchFamily="34" charset="0"/>
                          <a:cs typeface="Calibri" panose="020F0502020204030204" pitchFamily="34" charset="0"/>
                        </a:rPr>
                        <a:t>101</a:t>
                      </a:r>
                      <a:endParaRPr lang="en-US" sz="1200">
                        <a:solidFill>
                          <a:schemeClr val="bg1"/>
                        </a:solidFill>
                        <a:latin typeface="Calibri" panose="020F0502020204030204" pitchFamily="34" charset="0"/>
                        <a:cs typeface="Calibri" panose="020F0502020204030204" pitchFamily="34" charset="0"/>
                      </a:endParaRPr>
                    </a:p>
                  </a:txBody>
                  <a:tcPr marL="91427" marR="91427" marT="45713" marB="45713" anchor="ctr">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AW73565</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2011-05-31T00:00:00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dirty="0">
                          <a:solidFill>
                            <a:schemeClr val="tx1"/>
                          </a:solidFill>
                          <a:latin typeface="Calibri" panose="020F0502020204030204" pitchFamily="34" charset="0"/>
                          <a:cs typeface="Calibri" panose="020F0502020204030204" pitchFamily="34" charset="0"/>
                        </a:rPr>
                        <a:t>2024.40</a:t>
                      </a:r>
                    </a:p>
                  </a:txBody>
                  <a:tcPr marL="91427" marR="91427"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0076094"/>
                  </a:ext>
                </a:extLst>
              </a:tr>
            </a:tbl>
          </a:graphicData>
        </a:graphic>
      </p:graphicFrame>
    </p:spTree>
    <p:extLst>
      <p:ext uri="{BB962C8B-B14F-4D97-AF65-F5344CB8AC3E}">
        <p14:creationId xmlns:p14="http://schemas.microsoft.com/office/powerpoint/2010/main" val="40236125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120902"/>
            <a:ext cx="4420371" cy="4773614"/>
          </a:xfrm>
        </p:spPr>
        <p:txBody>
          <a:bodyPr/>
          <a:lstStyle/>
          <a:p>
            <a:r>
              <a:rPr lang="en-US" sz="1961" dirty="0">
                <a:solidFill>
                  <a:schemeClr val="tx2"/>
                </a:solidFill>
              </a:rPr>
              <a:t>Overview</a:t>
            </a:r>
          </a:p>
          <a:p>
            <a:pPr>
              <a:spcBef>
                <a:spcPts val="600"/>
              </a:spcBef>
            </a:pPr>
            <a:r>
              <a:rPr lang="en-US" sz="1765" dirty="0">
                <a:latin typeface="+mn-lt"/>
              </a:rPr>
              <a:t>No pre-compiled code</a:t>
            </a:r>
          </a:p>
          <a:p>
            <a:pPr>
              <a:spcBef>
                <a:spcPts val="600"/>
              </a:spcBef>
            </a:pPr>
            <a:r>
              <a:rPr lang="en-US" sz="1765" dirty="0">
                <a:latin typeface="+mn-lt"/>
              </a:rPr>
              <a:t>Think of SPs as containers for SQL logic</a:t>
            </a:r>
          </a:p>
          <a:p>
            <a:pPr>
              <a:spcBef>
                <a:spcPts val="600"/>
              </a:spcBef>
            </a:pPr>
            <a:endParaRPr lang="en-US" sz="1765" dirty="0">
              <a:latin typeface="+mn-lt"/>
            </a:endParaRPr>
          </a:p>
          <a:p>
            <a:r>
              <a:rPr lang="en-US" sz="1961" dirty="0">
                <a:solidFill>
                  <a:schemeClr val="tx2"/>
                </a:solidFill>
              </a:rPr>
              <a:t>Limitations</a:t>
            </a:r>
          </a:p>
          <a:p>
            <a:r>
              <a:rPr lang="en-US" sz="1765" dirty="0">
                <a:latin typeface="+mn-lt"/>
              </a:rPr>
              <a:t>Maximum 8 nesting levels (compared to 32 in SQL Server)</a:t>
            </a:r>
          </a:p>
          <a:p>
            <a:r>
              <a:rPr lang="en-US" sz="1765" dirty="0">
                <a:latin typeface="+mn-lt"/>
              </a:rPr>
              <a:t>No support for @@NESTLEVEL</a:t>
            </a:r>
          </a:p>
          <a:p>
            <a:r>
              <a:rPr lang="en-US" sz="1765" dirty="0">
                <a:latin typeface="+mn-lt"/>
              </a:rPr>
              <a:t>Cannot consume the result set of a stored procedure with INSERT</a:t>
            </a:r>
          </a:p>
          <a:p>
            <a:r>
              <a:rPr lang="en-US" sz="1765" dirty="0">
                <a:latin typeface="+mn-lt"/>
              </a:rPr>
              <a:t>No CLR, no encryption, no replication, to table-valued parameters, no execution contexts, no return statement</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Stored Procedures</a:t>
            </a:r>
          </a:p>
        </p:txBody>
      </p:sp>
      <p:sp>
        <p:nvSpPr>
          <p:cNvPr id="9" name="Rectangle 8">
            <a:extLst>
              <a:ext uri="{FF2B5EF4-FFF2-40B4-BE49-F238E27FC236}">
                <a16:creationId xmlns:a16="http://schemas.microsoft.com/office/drawing/2014/main" id="{660A19E2-2191-462A-818B-B5638294454C}"/>
              </a:ext>
            </a:extLst>
          </p:cNvPr>
          <p:cNvSpPr/>
          <p:nvPr/>
        </p:nvSpPr>
        <p:spPr>
          <a:xfrm>
            <a:off x="5514252" y="231534"/>
            <a:ext cx="6095136" cy="3711234"/>
          </a:xfrm>
          <a:prstGeom prst="rect">
            <a:avLst/>
          </a:prstGeom>
          <a:ln>
            <a:solidFill>
              <a:schemeClr val="bg2">
                <a:lumMod val="50000"/>
              </a:schemeClr>
            </a:solidFill>
          </a:ln>
        </p:spPr>
        <p:txBody>
          <a:bodyPr>
            <a:spAutoFit/>
          </a:bodyPr>
          <a:lstStyle/>
          <a:p>
            <a:pPr defTabSz="914225">
              <a:defRPr/>
            </a:pPr>
            <a:r>
              <a:rPr lang="en-US" sz="1568" kern="0">
                <a:solidFill>
                  <a:srgbClr val="0000FF"/>
                </a:solidFill>
                <a:latin typeface="Calibri" panose="020F0502020204030204" pitchFamily="34" charset="0"/>
                <a:cs typeface="Calibri" panose="020F0502020204030204" pitchFamily="34" charset="0"/>
              </a:rPr>
              <a:t>CREATE</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PROCEDURE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AS</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NOCOUNT</a:t>
            </a: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ON</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SELECT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LastName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FirstName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JobTitle</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Department  </a:t>
            </a:r>
          </a:p>
          <a:p>
            <a:pPr defTabSz="914225">
              <a:defRPr/>
            </a:pPr>
            <a:r>
              <a:rPr lang="en-US" sz="1568" kern="0">
                <a:solidFill>
                  <a:srgbClr val="000000"/>
                </a:solidFill>
                <a:latin typeface="Calibri" panose="020F0502020204030204" pitchFamily="34" charset="0"/>
                <a:cs typeface="Calibri" panose="020F0502020204030204" pitchFamily="34" charset="0"/>
              </a:rPr>
              <a:t>    </a:t>
            </a:r>
            <a:r>
              <a:rPr lang="en-US" sz="1568" kern="0">
                <a:solidFill>
                  <a:srgbClr val="0000FF"/>
                </a:solidFill>
                <a:latin typeface="Calibri" panose="020F0502020204030204" pitchFamily="34" charset="0"/>
                <a:cs typeface="Calibri" panose="020F0502020204030204" pitchFamily="34" charset="0"/>
              </a:rPr>
              <a:t>FROM</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vEmployeeDepartment</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8000"/>
                </a:solidFill>
                <a:latin typeface="Calibri" panose="020F0502020204030204" pitchFamily="34" charset="0"/>
                <a:cs typeface="Calibri" panose="020F0502020204030204" pitchFamily="34" charset="0"/>
              </a:rPr>
              <a:t>-- Execute a stored procedures</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EXECUTE</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a:solidFill>
                  <a:srgbClr val="0000FF"/>
                </a:solidFill>
                <a:latin typeface="Calibri" panose="020F0502020204030204" pitchFamily="34" charset="0"/>
                <a:cs typeface="Calibri" panose="020F0502020204030204" pitchFamily="34" charset="0"/>
              </a:rPr>
              <a:t>EXEC</a:t>
            </a:r>
            <a:r>
              <a:rPr lang="en-US" sz="1568" kern="0">
                <a:solidFill>
                  <a:srgbClr val="000000"/>
                </a:solidFill>
                <a:latin typeface="Calibri" panose="020F0502020204030204" pitchFamily="34" charset="0"/>
                <a:cs typeface="Calibri" panose="020F0502020204030204" pitchFamily="34" charset="0"/>
              </a:rPr>
              <a:t> </a:t>
            </a: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00FF"/>
                </a:solidFill>
                <a:latin typeface="Calibri" panose="020F0502020204030204" pitchFamily="34" charset="0"/>
                <a:cs typeface="Calibri" panose="020F0502020204030204" pitchFamily="34" charset="0"/>
              </a:rPr>
              <a:t>GO</a:t>
            </a:r>
            <a:r>
              <a:rPr lang="en-US" sz="1568" kern="0">
                <a:solidFill>
                  <a:srgbClr val="000000"/>
                </a:solidFill>
                <a:latin typeface="Calibri" panose="020F0502020204030204" pitchFamily="34" charset="0"/>
                <a:cs typeface="Calibri" panose="020F0502020204030204" pitchFamily="34" charset="0"/>
              </a:rPr>
              <a:t>  </a:t>
            </a:r>
          </a:p>
          <a:p>
            <a:pPr defTabSz="914225">
              <a:defRPr/>
            </a:pPr>
            <a:r>
              <a:rPr lang="en-US" sz="1568" kern="0">
                <a:solidFill>
                  <a:srgbClr val="008000"/>
                </a:solidFill>
                <a:latin typeface="Calibri" panose="020F0502020204030204" pitchFamily="34" charset="0"/>
                <a:cs typeface="Calibri" panose="020F0502020204030204" pitchFamily="34" charset="0"/>
              </a:rPr>
              <a:t>-- Or, if this procedure is the first statement within a batch:  </a:t>
            </a:r>
            <a:endParaRPr lang="en-US" sz="1568" kern="0">
              <a:solidFill>
                <a:srgbClr val="000000"/>
              </a:solidFill>
              <a:latin typeface="Calibri" panose="020F0502020204030204" pitchFamily="34" charset="0"/>
              <a:cs typeface="Calibri" panose="020F0502020204030204" pitchFamily="34" charset="0"/>
            </a:endParaRPr>
          </a:p>
          <a:p>
            <a:pPr defTabSz="914225">
              <a:defRPr/>
            </a:pPr>
            <a:r>
              <a:rPr lang="en-US" sz="1568" kern="0" err="1">
                <a:solidFill>
                  <a:srgbClr val="000000"/>
                </a:solidFill>
                <a:latin typeface="Calibri" panose="020F0502020204030204" pitchFamily="34" charset="0"/>
                <a:cs typeface="Calibri" panose="020F0502020204030204" pitchFamily="34" charset="0"/>
              </a:rPr>
              <a:t>HumanResources</a:t>
            </a:r>
            <a:r>
              <a:rPr lang="en-US" sz="1568" kern="0" err="1">
                <a:solidFill>
                  <a:srgbClr val="808080"/>
                </a:solidFill>
                <a:latin typeface="Calibri" panose="020F0502020204030204" pitchFamily="34" charset="0"/>
                <a:cs typeface="Calibri" panose="020F0502020204030204" pitchFamily="34" charset="0"/>
              </a:rPr>
              <a:t>.</a:t>
            </a:r>
            <a:r>
              <a:rPr lang="en-US" sz="1568" kern="0" err="1">
                <a:solidFill>
                  <a:srgbClr val="000000"/>
                </a:solidFill>
                <a:latin typeface="Calibri" panose="020F0502020204030204" pitchFamily="34" charset="0"/>
                <a:cs typeface="Calibri" panose="020F0502020204030204" pitchFamily="34" charset="0"/>
              </a:rPr>
              <a:t>uspGetAllEmployees</a:t>
            </a:r>
            <a:r>
              <a:rPr lang="en-US" sz="1568" kern="0">
                <a:solidFill>
                  <a:srgbClr val="808080"/>
                </a:solidFill>
                <a:latin typeface="Calibri" panose="020F0502020204030204" pitchFamily="34" charset="0"/>
                <a:cs typeface="Calibri" panose="020F0502020204030204" pitchFamily="34" charset="0"/>
              </a:rPr>
              <a:t>;</a:t>
            </a:r>
            <a:r>
              <a:rPr lang="en-US" sz="1568" kern="0">
                <a:solidFill>
                  <a:srgbClr val="000000"/>
                </a:solidFill>
                <a:latin typeface="Calibri" panose="020F0502020204030204" pitchFamily="34" charset="0"/>
                <a:cs typeface="Calibri" panose="020F0502020204030204" pitchFamily="34" charset="0"/>
              </a:rPr>
              <a:t> </a:t>
            </a:r>
            <a:endParaRPr lang="en-US" sz="3921"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7809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662"/>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18480454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reduction in accuracy does APPROXIMATE_COUNT_DISTINCT (Hyper Log Log) show on average?</a:t>
            </a:r>
          </a:p>
          <a:p>
            <a:endParaRPr lang="en-US" dirty="0"/>
          </a:p>
        </p:txBody>
      </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151" name="Rectangle: Rounded Corners 150">
            <a:extLst>
              <a:ext uri="{FF2B5EF4-FFF2-40B4-BE49-F238E27FC236}">
                <a16:creationId xmlns:a16="http://schemas.microsoft.com/office/drawing/2014/main" id="{DCB0BD15-219F-4D68-A8CE-43D56602B372}"/>
              </a:ext>
            </a:extLst>
          </p:cNvPr>
          <p:cNvSpPr/>
          <p:nvPr/>
        </p:nvSpPr>
        <p:spPr bwMode="auto">
          <a:xfrm>
            <a:off x="506819" y="4983419"/>
            <a:ext cx="135454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153" name="Rectangle: Rounded Corners 152">
            <a:extLst>
              <a:ext uri="{FF2B5EF4-FFF2-40B4-BE49-F238E27FC236}">
                <a16:creationId xmlns:a16="http://schemas.microsoft.com/office/drawing/2014/main" id="{04B73949-D901-45FB-AD9D-F4C3E6373344}"/>
              </a:ext>
            </a:extLst>
          </p:cNvPr>
          <p:cNvSpPr/>
          <p:nvPr/>
        </p:nvSpPr>
        <p:spPr bwMode="auto">
          <a:xfrm>
            <a:off x="2124583"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0.1%</a:t>
            </a:r>
          </a:p>
        </p:txBody>
      </p:sp>
      <p:sp>
        <p:nvSpPr>
          <p:cNvPr id="154" name="Rectangle: Rounded Corners 153">
            <a:extLst>
              <a:ext uri="{FF2B5EF4-FFF2-40B4-BE49-F238E27FC236}">
                <a16:creationId xmlns:a16="http://schemas.microsoft.com/office/drawing/2014/main" id="{7E7EE52C-620A-43AC-9FC9-8B9ACD1DA737}"/>
              </a:ext>
            </a:extLst>
          </p:cNvPr>
          <p:cNvSpPr/>
          <p:nvPr/>
        </p:nvSpPr>
        <p:spPr bwMode="auto">
          <a:xfrm>
            <a:off x="3742348" y="4983419"/>
            <a:ext cx="135454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0.5%</a:t>
            </a:r>
          </a:p>
        </p:txBody>
      </p:sp>
      <p:grpSp>
        <p:nvGrpSpPr>
          <p:cNvPr id="5" name="Group 4">
            <a:extLst>
              <a:ext uri="{FF2B5EF4-FFF2-40B4-BE49-F238E27FC236}">
                <a16:creationId xmlns:a16="http://schemas.microsoft.com/office/drawing/2014/main" id="{8952F5EC-1B7B-46B3-8637-303134AAC67A}"/>
              </a:ext>
            </a:extLst>
          </p:cNvPr>
          <p:cNvGrpSpPr/>
          <p:nvPr/>
        </p:nvGrpSpPr>
        <p:grpSpPr>
          <a:xfrm>
            <a:off x="2488076" y="2545748"/>
            <a:ext cx="689929" cy="689929"/>
            <a:chOff x="2470513" y="2378140"/>
            <a:chExt cx="933687" cy="933687"/>
          </a:xfrm>
        </p:grpSpPr>
        <p:sp>
          <p:nvSpPr>
            <p:cNvPr id="161" name="Oval 160">
              <a:extLst>
                <a:ext uri="{FF2B5EF4-FFF2-40B4-BE49-F238E27FC236}">
                  <a16:creationId xmlns:a16="http://schemas.microsoft.com/office/drawing/2014/main" id="{5D795680-AF67-4EE1-B329-8EA6842259DB}"/>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62" name="Freeform: Shape 161">
              <a:extLst>
                <a:ext uri="{FF2B5EF4-FFF2-40B4-BE49-F238E27FC236}">
                  <a16:creationId xmlns:a16="http://schemas.microsoft.com/office/drawing/2014/main" id="{C2A33F75-96EB-4505-A408-C93D3985098F}"/>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3" name="Graphic 146">
              <a:extLst>
                <a:ext uri="{FF2B5EF4-FFF2-40B4-BE49-F238E27FC236}">
                  <a16:creationId xmlns:a16="http://schemas.microsoft.com/office/drawing/2014/main" id="{4DBD5CBC-29D0-4E38-89AC-553663175057}"/>
                </a:ext>
              </a:extLst>
            </p:cNvPr>
            <p:cNvGrpSpPr/>
            <p:nvPr/>
          </p:nvGrpSpPr>
          <p:grpSpPr>
            <a:xfrm>
              <a:off x="2797878" y="2589936"/>
              <a:ext cx="272160" cy="517104"/>
              <a:chOff x="5751558" y="4279944"/>
              <a:chExt cx="422188" cy="802159"/>
            </a:xfrm>
          </p:grpSpPr>
          <p:sp>
            <p:nvSpPr>
              <p:cNvPr id="164" name="Freeform: Shape 163">
                <a:extLst>
                  <a:ext uri="{FF2B5EF4-FFF2-40B4-BE49-F238E27FC236}">
                    <a16:creationId xmlns:a16="http://schemas.microsoft.com/office/drawing/2014/main" id="{1A899054-6E87-458C-ABB1-232D5D9C70A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13841">
                  <a:defRPr/>
                </a:pPr>
                <a:endParaRPr lang="en-US" sz="1729" dirty="0">
                  <a:solidFill>
                    <a:srgbClr val="353535"/>
                  </a:solidFill>
                  <a:latin typeface="Segoe UI Semilight"/>
                </a:endParaRPr>
              </a:p>
            </p:txBody>
          </p:sp>
          <p:sp>
            <p:nvSpPr>
              <p:cNvPr id="165" name="Freeform: Shape 164">
                <a:extLst>
                  <a:ext uri="{FF2B5EF4-FFF2-40B4-BE49-F238E27FC236}">
                    <a16:creationId xmlns:a16="http://schemas.microsoft.com/office/drawing/2014/main" id="{21DA78E1-AFA4-4FE6-9D42-F9D378B4DA33}"/>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13841">
                  <a:defRPr/>
                </a:pPr>
                <a:endParaRPr lang="en-US" sz="1729" dirty="0">
                  <a:solidFill>
                    <a:srgbClr val="353535"/>
                  </a:solidFill>
                  <a:latin typeface="Segoe UI Semilight"/>
                </a:endParaRPr>
              </a:p>
            </p:txBody>
          </p:sp>
        </p:grpSp>
      </p:grpSp>
    </p:spTree>
    <p:extLst>
      <p:ext uri="{BB962C8B-B14F-4D97-AF65-F5344CB8AC3E}">
        <p14:creationId xmlns:p14="http://schemas.microsoft.com/office/powerpoint/2010/main" val="3538935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70065" y="1636150"/>
            <a:ext cx="11651870" cy="3877624"/>
          </a:xfrm>
        </p:spPr>
        <p:txBody>
          <a:bodyPr/>
          <a:lstStyle/>
          <a:p>
            <a:pPr>
              <a:lnSpc>
                <a:spcPct val="100000"/>
              </a:lnSpc>
            </a:pPr>
            <a:r>
              <a:rPr lang="en-US" sz="2800">
                <a:latin typeface="+mn-lt"/>
              </a:rPr>
              <a:t>Query JSON using Azure Synapse SQL in conjunction with T-SQL OPENJSON, JSON_VALUE, and JSON_Query statements. </a:t>
            </a:r>
          </a:p>
          <a:p>
            <a:pPr>
              <a:lnSpc>
                <a:spcPct val="100000"/>
              </a:lnSpc>
            </a:pPr>
            <a:endParaRPr lang="en-US" sz="2800">
              <a:latin typeface="+mn-lt"/>
            </a:endParaRPr>
          </a:p>
          <a:p>
            <a:pPr>
              <a:lnSpc>
                <a:spcPct val="100000"/>
              </a:lnSpc>
            </a:pPr>
            <a:r>
              <a:rPr lang="en-US" sz="2800">
                <a:latin typeface="+mn-lt"/>
              </a:rPr>
              <a:t>Modify JSON data during UPDATE using the JSON_MODIFY statement.</a:t>
            </a:r>
          </a:p>
          <a:p>
            <a:pPr>
              <a:lnSpc>
                <a:spcPct val="100000"/>
              </a:lnSpc>
            </a:pPr>
            <a:endParaRPr lang="en-US" sz="2800">
              <a:latin typeface="+mn-lt"/>
            </a:endParaRPr>
          </a:p>
          <a:p>
            <a:pPr>
              <a:lnSpc>
                <a:spcPct val="100000"/>
              </a:lnSpc>
            </a:pPr>
            <a:r>
              <a:rPr lang="en-US" sz="2800">
                <a:latin typeface="+mn-lt"/>
              </a:rPr>
              <a:t>Use APPROXIMATE_COUNT_DISTINCT for better count query performance- results within average 2% accuracy of the true count.</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SQL Recap</a:t>
            </a:r>
          </a:p>
        </p:txBody>
      </p:sp>
    </p:spTree>
    <p:extLst>
      <p:ext uri="{BB962C8B-B14F-4D97-AF65-F5344CB8AC3E}">
        <p14:creationId xmlns:p14="http://schemas.microsoft.com/office/powerpoint/2010/main" val="12378144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Patterns</a:t>
            </a:r>
          </a:p>
        </p:txBody>
      </p:sp>
    </p:spTree>
    <p:extLst>
      <p:ext uri="{BB962C8B-B14F-4D97-AF65-F5344CB8AC3E}">
        <p14:creationId xmlns:p14="http://schemas.microsoft.com/office/powerpoint/2010/main" val="192534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0929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81"/>
            <a:ext cx="11651870" cy="6052378"/>
          </a:xfrm>
        </p:spPr>
        <p:txBody>
          <a:bodyPr/>
          <a:lstStyle/>
          <a:p>
            <a:pPr marL="228556" lvl="1" indent="0">
              <a:buNone/>
            </a:pPr>
            <a:r>
              <a:rPr lang="en-US" sz="2800" b="1" dirty="0"/>
              <a:t>Hash Distribution: </a:t>
            </a:r>
          </a:p>
          <a:p>
            <a:pPr lvl="2">
              <a:lnSpc>
                <a:spcPct val="100000"/>
              </a:lnSpc>
            </a:pPr>
            <a:r>
              <a:rPr lang="en-US" sz="2408"/>
              <a:t>Large </a:t>
            </a:r>
            <a:r>
              <a:rPr lang="en-US" sz="2408" dirty="0"/>
              <a:t>fact tables exceeding several GBs with frequent inserts should use a hash distribution.</a:t>
            </a:r>
          </a:p>
          <a:p>
            <a:pPr marL="228556" lvl="1" indent="0">
              <a:buNone/>
            </a:pPr>
            <a:endParaRPr lang="en-US" sz="2800" b="1" dirty="0"/>
          </a:p>
          <a:p>
            <a:pPr marL="228556" lvl="1" indent="0">
              <a:buNone/>
            </a:pPr>
            <a:r>
              <a:rPr lang="en-US" sz="2800" b="1"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marL="228556" lvl="1" indent="0">
              <a:buNone/>
            </a:pPr>
            <a:endParaRPr lang="en-US" sz="2800" b="1" dirty="0"/>
          </a:p>
          <a:p>
            <a:pPr marL="228556" lvl="1" indent="0">
              <a:buNone/>
            </a:pPr>
            <a:r>
              <a:rPr lang="en-US" sz="2800" b="1"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dirty="0"/>
              <a:t>Distributed table design recommendations</a:t>
            </a:r>
          </a:p>
        </p:txBody>
      </p:sp>
    </p:spTree>
    <p:extLst>
      <p:ext uri="{BB962C8B-B14F-4D97-AF65-F5344CB8AC3E}">
        <p14:creationId xmlns:p14="http://schemas.microsoft.com/office/powerpoint/2010/main" val="734356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9286-B01E-42EF-B2E5-71424501B189}"/>
              </a:ext>
            </a:extLst>
          </p:cNvPr>
          <p:cNvSpPr>
            <a:spLocks noGrp="1"/>
          </p:cNvSpPr>
          <p:nvPr>
            <p:ph type="title"/>
          </p:nvPr>
        </p:nvSpPr>
        <p:spPr>
          <a:xfrm>
            <a:off x="427229" y="223040"/>
            <a:ext cx="7984534" cy="739238"/>
          </a:xfrm>
        </p:spPr>
        <p:txBody>
          <a:bodyPr/>
          <a:lstStyle/>
          <a:p>
            <a:r>
              <a:rPr lang="en-US" dirty="0"/>
              <a:t>Automatic statistics management</a:t>
            </a:r>
          </a:p>
        </p:txBody>
      </p:sp>
      <p:sp>
        <p:nvSpPr>
          <p:cNvPr id="4" name="Text Placeholder 3">
            <a:extLst>
              <a:ext uri="{FF2B5EF4-FFF2-40B4-BE49-F238E27FC236}">
                <a16:creationId xmlns:a16="http://schemas.microsoft.com/office/drawing/2014/main" id="{B1BA41A5-63B7-43CD-A667-E0F7E1F1F848}"/>
              </a:ext>
            </a:extLst>
          </p:cNvPr>
          <p:cNvSpPr>
            <a:spLocks noGrp="1"/>
          </p:cNvSpPr>
          <p:nvPr>
            <p:ph type="body" sz="quarter" idx="10"/>
          </p:nvPr>
        </p:nvSpPr>
        <p:spPr>
          <a:xfrm>
            <a:off x="427228" y="1120901"/>
            <a:ext cx="7004425" cy="5691251"/>
          </a:xfrm>
        </p:spPr>
        <p:txBody>
          <a:bodyPr/>
          <a:lstStyle/>
          <a:p>
            <a:r>
              <a:rPr lang="en-US" sz="1961">
                <a:solidFill>
                  <a:schemeClr val="tx2"/>
                </a:solidFill>
              </a:rPr>
              <a:t>Overview</a:t>
            </a:r>
          </a:p>
          <a:p>
            <a:pPr lvl="1"/>
            <a:r>
              <a:rPr lang="en-US" sz="1765"/>
              <a:t>Statistics are automatically created and maintained for SQL pool. Incoming queries are analyzed, and individual column statistics are generated on the columns that improve cardinality estimates to enhance query performance. </a:t>
            </a:r>
          </a:p>
          <a:p>
            <a:pPr lvl="1"/>
            <a:endParaRPr lang="en-US" sz="1765"/>
          </a:p>
          <a:p>
            <a:pPr lvl="1"/>
            <a:r>
              <a:rPr lang="en-US" sz="1765"/>
              <a:t>Statistics are automatically updated as data modifications occur in underlying tables.  By default, these updates are synchronous but can be configured to be asynchronous.</a:t>
            </a:r>
          </a:p>
          <a:p>
            <a:pPr lvl="1"/>
            <a:endParaRPr lang="en-US" sz="1765"/>
          </a:p>
          <a:p>
            <a:pPr lvl="1"/>
            <a:r>
              <a:rPr lang="en-US" sz="1765" b="1"/>
              <a:t>Statistics are considered out of date when:</a:t>
            </a:r>
          </a:p>
          <a:p>
            <a:pPr marL="285695" lvl="1" indent="-285695">
              <a:buFont typeface="Arial" panose="020B0604020202020204" pitchFamily="34" charset="0"/>
              <a:buChar char="•"/>
            </a:pPr>
            <a:r>
              <a:rPr lang="en-US" sz="1765"/>
              <a:t>There was a data change on an empty table</a:t>
            </a:r>
          </a:p>
          <a:p>
            <a:pPr marL="285695" lvl="1" indent="-285695">
              <a:buFont typeface="Arial" panose="020B0604020202020204" pitchFamily="34" charset="0"/>
              <a:buChar char="•"/>
            </a:pPr>
            <a:r>
              <a:rPr lang="en-US" sz="1765"/>
              <a:t>The number of rows in the table at time of statistics creation was 500 or less, and more than 500 rows have been updated</a:t>
            </a:r>
          </a:p>
          <a:p>
            <a:pPr marL="285695" lvl="1" indent="-285695">
              <a:buFont typeface="Arial" panose="020B0604020202020204" pitchFamily="34" charset="0"/>
              <a:buChar char="•"/>
            </a:pPr>
            <a:r>
              <a:rPr lang="en-US" sz="1765"/>
              <a:t>The number of rows in the table at time of statistics creation was more than 500, and more than 500 + 20% of rows have been updated</a:t>
            </a:r>
          </a:p>
        </p:txBody>
      </p:sp>
      <p:sp>
        <p:nvSpPr>
          <p:cNvPr id="5" name="Rectangle 4">
            <a:extLst>
              <a:ext uri="{FF2B5EF4-FFF2-40B4-BE49-F238E27FC236}">
                <a16:creationId xmlns:a16="http://schemas.microsoft.com/office/drawing/2014/main" id="{B47A0E21-EC92-4737-B30F-9C75106FB181}"/>
              </a:ext>
            </a:extLst>
          </p:cNvPr>
          <p:cNvSpPr/>
          <p:nvPr/>
        </p:nvSpPr>
        <p:spPr bwMode="auto">
          <a:xfrm>
            <a:off x="10180369" y="487"/>
            <a:ext cx="2010767" cy="286486"/>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Public Preview H2 CY19</a:t>
            </a:r>
          </a:p>
        </p:txBody>
      </p:sp>
      <p:sp>
        <p:nvSpPr>
          <p:cNvPr id="6" name="Rectangle 5">
            <a:extLst>
              <a:ext uri="{FF2B5EF4-FFF2-40B4-BE49-F238E27FC236}">
                <a16:creationId xmlns:a16="http://schemas.microsoft.com/office/drawing/2014/main" id="{5B8BCA64-83FB-4308-9E73-383128442042}"/>
              </a:ext>
            </a:extLst>
          </p:cNvPr>
          <p:cNvSpPr/>
          <p:nvPr/>
        </p:nvSpPr>
        <p:spPr>
          <a:xfrm>
            <a:off x="8064286" y="962277"/>
            <a:ext cx="4099690" cy="4887966"/>
          </a:xfrm>
          <a:prstGeom prst="rect">
            <a:avLst/>
          </a:prstGeom>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auto-create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AUTO_CREATE_STATISTICS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Turn on/off auto-update statistics settings</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Configure synchronous/asynchronous update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ALTER DATABASE </a:t>
            </a:r>
            <a:r>
              <a:rPr lang="en-US" sz="1372">
                <a:solidFill>
                  <a:srgbClr val="494949"/>
                </a:solidFill>
                <a:latin typeface="Calibri" panose="020F0502020204030204" pitchFamily="34" charset="0"/>
                <a:cs typeface="Calibri" panose="020F0502020204030204" pitchFamily="34" charset="0"/>
              </a:rPr>
              <a:t>{</a:t>
            </a:r>
            <a:r>
              <a:rPr lang="en-US" sz="1372" err="1">
                <a:solidFill>
                  <a:srgbClr val="494949"/>
                </a:solidFill>
                <a:latin typeface="Calibri" panose="020F0502020204030204" pitchFamily="34" charset="0"/>
                <a:cs typeface="Calibri" panose="020F0502020204030204" pitchFamily="34" charset="0"/>
              </a:rPr>
              <a:t>database_name</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SET AUTO_UPDATE_STATISTICS_ASYNC </a:t>
            </a:r>
            <a:r>
              <a:rPr lang="en-US" sz="1372">
                <a:solidFill>
                  <a:srgbClr val="494949"/>
                </a:solidFill>
                <a:latin typeface="Calibri" panose="020F0502020204030204" pitchFamily="34" charset="0"/>
                <a:cs typeface="Calibri" panose="020F0502020204030204" pitchFamily="34" charset="0"/>
              </a:rPr>
              <a:t>{ ON | OFF }</a:t>
            </a:r>
          </a:p>
          <a:p>
            <a:pPr defTabSz="914225">
              <a:spcAft>
                <a:spcPts val="600"/>
              </a:spcAft>
              <a:defRPr/>
            </a:pP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Check statistics settings for a database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SELECT 	</a:t>
            </a:r>
            <a:r>
              <a:rPr lang="en-US" sz="1372" err="1">
                <a:solidFill>
                  <a:srgbClr val="494949"/>
                </a:solidFill>
                <a:latin typeface="Calibri" panose="020F0502020204030204" pitchFamily="34" charset="0"/>
                <a:cs typeface="Calibri" panose="020F0502020204030204" pitchFamily="34" charset="0"/>
              </a:rPr>
              <a:t>is_auto_create_stats_on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is_auto_update_stats_on</a:t>
            </a:r>
            <a:r>
              <a:rPr lang="en-US" sz="1372">
                <a:solidFill>
                  <a:srgbClr val="494949"/>
                </a:solidFill>
                <a:latin typeface="Calibri" panose="020F0502020204030204" pitchFamily="34" charset="0"/>
                <a:cs typeface="Calibri" panose="020F0502020204030204" pitchFamily="34" charset="0"/>
              </a:rPr>
              <a:t>,</a:t>
            </a:r>
          </a:p>
          <a:p>
            <a:pPr defTabSz="914225">
              <a:spcAft>
                <a:spcPts val="600"/>
              </a:spcAft>
              <a:defRPr/>
            </a:pP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is_auto_update_stats_async_on</a:t>
            </a:r>
            <a:endParaRPr lang="en-US" sz="1372">
              <a:solidFill>
                <a:srgbClr val="494949"/>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FROM</a:t>
            </a:r>
            <a:r>
              <a:rPr lang="en-US" sz="1372">
                <a:solidFill>
                  <a:srgbClr val="494949"/>
                </a:solidFill>
                <a:latin typeface="Calibri" panose="020F0502020204030204" pitchFamily="34" charset="0"/>
                <a:cs typeface="Calibri" panose="020F0502020204030204" pitchFamily="34" charset="0"/>
              </a:rPr>
              <a:t>	</a:t>
            </a:r>
            <a:r>
              <a:rPr lang="en-US" sz="1372" err="1">
                <a:solidFill>
                  <a:srgbClr val="494949"/>
                </a:solidFill>
                <a:latin typeface="Calibri" panose="020F0502020204030204" pitchFamily="34" charset="0"/>
                <a:cs typeface="Calibri" panose="020F0502020204030204" pitchFamily="34" charset="0"/>
              </a:rPr>
              <a:t>sys.databases</a:t>
            </a:r>
            <a:endParaRPr lang="en-US" sz="1372">
              <a:solidFill>
                <a:srgbClr val="494949"/>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868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Performance Anti-Patterns</a:t>
            </a:r>
          </a:p>
        </p:txBody>
      </p:sp>
    </p:spTree>
    <p:extLst>
      <p:ext uri="{BB962C8B-B14F-4D97-AF65-F5344CB8AC3E}">
        <p14:creationId xmlns:p14="http://schemas.microsoft.com/office/powerpoint/2010/main" val="6444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Too many partitions</a:t>
            </a:r>
          </a:p>
        </p:txBody>
      </p:sp>
      <p:sp>
        <p:nvSpPr>
          <p:cNvPr id="6" name="Text Placeholder 5">
            <a:extLst>
              <a:ext uri="{FF2B5EF4-FFF2-40B4-BE49-F238E27FC236}">
                <a16:creationId xmlns:a16="http://schemas.microsoft.com/office/drawing/2014/main" id="{ABF1CC3F-DD8F-4477-9B0C-0BAA2ABB6C07}"/>
              </a:ext>
            </a:extLst>
          </p:cNvPr>
          <p:cNvSpPr>
            <a:spLocks noGrp="1"/>
          </p:cNvSpPr>
          <p:nvPr>
            <p:ph type="body" sz="quarter" idx="10"/>
          </p:nvPr>
        </p:nvSpPr>
        <p:spPr>
          <a:xfrm>
            <a:off x="584201" y="2009661"/>
            <a:ext cx="11018520" cy="3807837"/>
          </a:xfrm>
        </p:spPr>
        <p:txBody>
          <a:bodyPr/>
          <a:lstStyle/>
          <a:p>
            <a:pPr marL="241254" marR="5079" indent="-229191">
              <a:lnSpc>
                <a:spcPts val="3029"/>
              </a:lnSpc>
              <a:spcBef>
                <a:spcPts val="470"/>
              </a:spcBef>
              <a:buFont typeface="Arial"/>
              <a:buChar char="•"/>
              <a:tabLst>
                <a:tab pos="241889" algn="l"/>
              </a:tabLst>
            </a:pPr>
            <a:r>
              <a:rPr lang="en-US" spc="-15">
                <a:latin typeface="+mn-lt"/>
                <a:cs typeface="Calibri"/>
              </a:rPr>
              <a:t>Partitions </a:t>
            </a:r>
            <a:r>
              <a:rPr lang="en-US" spc="-10">
                <a:latin typeface="+mn-lt"/>
                <a:cs typeface="Calibri"/>
              </a:rPr>
              <a:t>can </a:t>
            </a:r>
            <a:r>
              <a:rPr lang="en-US" spc="-5">
                <a:latin typeface="+mn-lt"/>
                <a:cs typeface="Calibri"/>
              </a:rPr>
              <a:t>be </a:t>
            </a:r>
            <a:r>
              <a:rPr lang="en-US" spc="-15">
                <a:latin typeface="+mn-lt"/>
                <a:cs typeface="Calibri"/>
              </a:rPr>
              <a:t>useful </a:t>
            </a:r>
            <a:r>
              <a:rPr lang="en-US" spc="-5">
                <a:latin typeface="+mn-lt"/>
                <a:cs typeface="Calibri"/>
              </a:rPr>
              <a:t>when </a:t>
            </a:r>
            <a:r>
              <a:rPr lang="en-US" spc="-15">
                <a:latin typeface="+mn-lt"/>
                <a:cs typeface="Calibri"/>
              </a:rPr>
              <a:t>maintaining current </a:t>
            </a:r>
            <a:r>
              <a:rPr lang="en-US" spc="-25">
                <a:latin typeface="+mn-lt"/>
                <a:cs typeface="Calibri"/>
              </a:rPr>
              <a:t>rows </a:t>
            </a:r>
            <a:r>
              <a:rPr lang="en-US" spc="-5">
                <a:latin typeface="+mn-lt"/>
                <a:cs typeface="Calibri"/>
              </a:rPr>
              <a:t>in </a:t>
            </a:r>
            <a:r>
              <a:rPr lang="en-US" spc="-10">
                <a:latin typeface="+mn-lt"/>
                <a:cs typeface="Calibri"/>
              </a:rPr>
              <a:t>very </a:t>
            </a:r>
            <a:r>
              <a:rPr lang="en-US" spc="-15">
                <a:latin typeface="+mn-lt"/>
                <a:cs typeface="Calibri"/>
              </a:rPr>
              <a:t>large  </a:t>
            </a:r>
            <a:r>
              <a:rPr lang="en-US" spc="-20">
                <a:latin typeface="+mn-lt"/>
                <a:cs typeface="Calibri"/>
              </a:rPr>
              <a:t>fact </a:t>
            </a:r>
            <a:r>
              <a:rPr lang="en-US" spc="-10">
                <a:latin typeface="+mn-lt"/>
                <a:cs typeface="Calibri"/>
              </a:rPr>
              <a:t>tables. </a:t>
            </a:r>
            <a:r>
              <a:rPr lang="en-US" spc="-15">
                <a:latin typeface="+mn-lt"/>
                <a:cs typeface="Calibri"/>
              </a:rPr>
              <a:t>Partition </a:t>
            </a:r>
            <a:r>
              <a:rPr lang="en-US" spc="-10">
                <a:latin typeface="+mn-lt"/>
                <a:cs typeface="Calibri"/>
              </a:rPr>
              <a:t>switching </a:t>
            </a:r>
            <a:r>
              <a:rPr lang="en-US" spc="-5">
                <a:latin typeface="+mn-lt"/>
                <a:cs typeface="Calibri"/>
              </a:rPr>
              <a:t>is a </a:t>
            </a:r>
            <a:r>
              <a:rPr lang="en-US" spc="-15">
                <a:latin typeface="+mn-lt"/>
                <a:cs typeface="Calibri"/>
              </a:rPr>
              <a:t>good alternative </a:t>
            </a:r>
            <a:r>
              <a:rPr lang="en-US" spc="-20">
                <a:latin typeface="+mn-lt"/>
                <a:cs typeface="Calibri"/>
              </a:rPr>
              <a:t>to </a:t>
            </a:r>
            <a:r>
              <a:rPr lang="en-US" spc="-5">
                <a:latin typeface="+mn-lt"/>
                <a:cs typeface="Calibri"/>
              </a:rPr>
              <a:t>full</a:t>
            </a:r>
            <a:r>
              <a:rPr lang="en-US" spc="204">
                <a:latin typeface="+mn-lt"/>
                <a:cs typeface="Calibri"/>
              </a:rPr>
              <a:t> </a:t>
            </a:r>
            <a:r>
              <a:rPr lang="en-US" spc="-55">
                <a:latin typeface="+mn-lt"/>
                <a:cs typeface="Calibri"/>
              </a:rPr>
              <a:t>CTAS</a:t>
            </a:r>
            <a:endParaRPr lang="en-US">
              <a:latin typeface="+mn-lt"/>
              <a:cs typeface="Calibri"/>
            </a:endParaRPr>
          </a:p>
          <a:p>
            <a:pPr>
              <a:spcBef>
                <a:spcPts val="15"/>
              </a:spcBef>
              <a:buFont typeface="Arial"/>
              <a:buChar char="•"/>
            </a:pPr>
            <a:endParaRPr lang="en-US" sz="3921">
              <a:latin typeface="+mn-lt"/>
              <a:cs typeface="Calibri"/>
            </a:endParaRPr>
          </a:p>
          <a:p>
            <a:pPr marL="241254" marR="321883" indent="-229191">
              <a:lnSpc>
                <a:spcPts val="3029"/>
              </a:lnSpc>
              <a:buFont typeface="Arial"/>
              <a:buChar char="•"/>
              <a:tabLst>
                <a:tab pos="241889" algn="l"/>
              </a:tabLst>
            </a:pPr>
            <a:r>
              <a:rPr lang="en-US" spc="-15">
                <a:latin typeface="+mn-lt"/>
                <a:cs typeface="Calibri"/>
              </a:rPr>
              <a:t>Partitioning </a:t>
            </a:r>
            <a:r>
              <a:rPr lang="en-US" spc="-5">
                <a:latin typeface="+mn-lt"/>
                <a:cs typeface="Calibri"/>
              </a:rPr>
              <a:t>CCIs </a:t>
            </a:r>
            <a:r>
              <a:rPr lang="en-US" spc="-10">
                <a:latin typeface="+mn-lt"/>
                <a:cs typeface="Calibri"/>
              </a:rPr>
              <a:t>is only useful </a:t>
            </a:r>
            <a:r>
              <a:rPr lang="en-US" spc="-5">
                <a:latin typeface="+mn-lt"/>
                <a:cs typeface="Calibri"/>
              </a:rPr>
              <a:t>when the </a:t>
            </a:r>
            <a:r>
              <a:rPr lang="en-US" spc="-25">
                <a:latin typeface="+mn-lt"/>
                <a:cs typeface="Calibri"/>
              </a:rPr>
              <a:t>row </a:t>
            </a:r>
            <a:r>
              <a:rPr lang="en-US" spc="-15">
                <a:latin typeface="+mn-lt"/>
                <a:cs typeface="Calibri"/>
              </a:rPr>
              <a:t>count </a:t>
            </a:r>
            <a:r>
              <a:rPr lang="en-US" spc="-5">
                <a:latin typeface="+mn-lt"/>
                <a:cs typeface="Calibri"/>
              </a:rPr>
              <a:t>is </a:t>
            </a:r>
            <a:r>
              <a:rPr lang="en-US" spc="-15">
                <a:latin typeface="+mn-lt"/>
                <a:cs typeface="Calibri"/>
              </a:rPr>
              <a:t>greater </a:t>
            </a:r>
            <a:r>
              <a:rPr lang="en-US" spc="-5">
                <a:latin typeface="+mn-lt"/>
                <a:cs typeface="Calibri"/>
              </a:rPr>
              <a:t>than  60million *</a:t>
            </a:r>
            <a:r>
              <a:rPr lang="en-US" spc="35">
                <a:latin typeface="+mn-lt"/>
                <a:cs typeface="Calibri"/>
              </a:rPr>
              <a:t> </a:t>
            </a:r>
            <a:r>
              <a:rPr lang="en-US" spc="-10">
                <a:latin typeface="+mn-lt"/>
                <a:cs typeface="Calibri"/>
              </a:rPr>
              <a:t>#partitions</a:t>
            </a:r>
            <a:endParaRPr lang="en-US">
              <a:latin typeface="+mn-lt"/>
              <a:cs typeface="Calibri"/>
            </a:endParaRPr>
          </a:p>
          <a:p>
            <a:pPr>
              <a:buFont typeface="Arial"/>
              <a:buChar char="•"/>
            </a:pPr>
            <a:endParaRPr lang="en-US" sz="3529">
              <a:latin typeface="+mn-lt"/>
              <a:cs typeface="Calibri"/>
            </a:endParaRPr>
          </a:p>
          <a:p>
            <a:pPr marL="241254" indent="-229191">
              <a:spcBef>
                <a:spcPts val="5"/>
              </a:spcBef>
              <a:buFont typeface="Arial"/>
              <a:buChar char="•"/>
              <a:tabLst>
                <a:tab pos="241889" algn="l"/>
              </a:tabLst>
            </a:pPr>
            <a:r>
              <a:rPr lang="en-US" spc="-5">
                <a:latin typeface="+mn-lt"/>
                <a:cs typeface="Calibri"/>
              </a:rPr>
              <a:t>In </a:t>
            </a:r>
            <a:r>
              <a:rPr lang="en-US" spc="-15">
                <a:latin typeface="+mn-lt"/>
                <a:cs typeface="Calibri"/>
              </a:rPr>
              <a:t>general, </a:t>
            </a:r>
            <a:r>
              <a:rPr lang="en-US" spc="-20">
                <a:latin typeface="+mn-lt"/>
                <a:cs typeface="Calibri"/>
              </a:rPr>
              <a:t>avoid </a:t>
            </a:r>
            <a:r>
              <a:rPr lang="en-US" spc="-10">
                <a:latin typeface="+mn-lt"/>
                <a:cs typeface="Calibri"/>
              </a:rPr>
              <a:t>partitions, particularly </a:t>
            </a:r>
            <a:r>
              <a:rPr lang="en-US" spc="-5">
                <a:latin typeface="+mn-lt"/>
                <a:cs typeface="Calibri"/>
              </a:rPr>
              <a:t>in</a:t>
            </a:r>
            <a:r>
              <a:rPr lang="en-US" spc="90">
                <a:latin typeface="+mn-lt"/>
                <a:cs typeface="Calibri"/>
              </a:rPr>
              <a:t> </a:t>
            </a:r>
            <a:r>
              <a:rPr lang="en-US" spc="-10">
                <a:latin typeface="+mn-lt"/>
                <a:cs typeface="Calibri"/>
              </a:rPr>
              <a:t>POCs</a:t>
            </a:r>
            <a:endParaRPr lang="en-US">
              <a:latin typeface="+mn-lt"/>
              <a:cs typeface="Calibri"/>
            </a:endParaRPr>
          </a:p>
          <a:p>
            <a:endParaRPr lang="en-US">
              <a:latin typeface="+mn-lt"/>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Views on Views</a:t>
            </a:r>
          </a:p>
        </p:txBody>
      </p:sp>
      <p:sp>
        <p:nvSpPr>
          <p:cNvPr id="6" name="Text Placeholder 5">
            <a:extLst>
              <a:ext uri="{FF2B5EF4-FFF2-40B4-BE49-F238E27FC236}">
                <a16:creationId xmlns:a16="http://schemas.microsoft.com/office/drawing/2014/main" id="{BDC7BE77-802A-4B43-B395-DC9CF4DE3906}"/>
              </a:ext>
            </a:extLst>
          </p:cNvPr>
          <p:cNvSpPr>
            <a:spLocks noGrp="1"/>
          </p:cNvSpPr>
          <p:nvPr>
            <p:ph type="body" sz="quarter" idx="10"/>
          </p:nvPr>
        </p:nvSpPr>
        <p:spPr>
          <a:xfrm>
            <a:off x="584201" y="1785554"/>
            <a:ext cx="11018520" cy="2326406"/>
          </a:xfrm>
        </p:spPr>
        <p:txBody>
          <a:bodyPr/>
          <a:lstStyle/>
          <a:p>
            <a:pPr marL="241254" marR="5079" indent="-229191">
              <a:lnSpc>
                <a:spcPts val="3029"/>
              </a:lnSpc>
              <a:spcBef>
                <a:spcPts val="470"/>
              </a:spcBef>
              <a:buFont typeface="Arial"/>
              <a:buChar char="•"/>
              <a:tabLst>
                <a:tab pos="241889" algn="l"/>
              </a:tabLst>
            </a:pPr>
            <a:r>
              <a:rPr lang="en-US" spc="-15" dirty="0">
                <a:latin typeface="Calibri"/>
                <a:cs typeface="Calibri"/>
              </a:rPr>
              <a:t>Views </a:t>
            </a:r>
            <a:r>
              <a:rPr lang="en-US" spc="-5" dirty="0">
                <a:latin typeface="Calibri"/>
                <a:cs typeface="Calibri"/>
              </a:rPr>
              <a:t>on </a:t>
            </a:r>
            <a:r>
              <a:rPr lang="en-US" spc="-15" dirty="0">
                <a:latin typeface="Calibri"/>
                <a:cs typeface="Calibri"/>
              </a:rPr>
              <a:t>Views </a:t>
            </a:r>
            <a:r>
              <a:rPr lang="en-US" spc="-5" dirty="0">
                <a:latin typeface="Calibri"/>
                <a:cs typeface="Calibri"/>
              </a:rPr>
              <a:t>will </a:t>
            </a:r>
            <a:r>
              <a:rPr lang="en-US" spc="-10" dirty="0">
                <a:latin typeface="Calibri"/>
                <a:cs typeface="Calibri"/>
              </a:rPr>
              <a:t>not support </a:t>
            </a:r>
            <a:r>
              <a:rPr lang="en-US" spc="-15" dirty="0">
                <a:latin typeface="Calibri"/>
                <a:cs typeface="Calibri"/>
              </a:rPr>
              <a:t>performance optimization </a:t>
            </a:r>
            <a:r>
              <a:rPr lang="en-US" spc="-10" dirty="0">
                <a:latin typeface="Calibri"/>
                <a:cs typeface="Calibri"/>
              </a:rPr>
              <a:t>using  </a:t>
            </a:r>
            <a:r>
              <a:rPr lang="en-US" spc="-15" dirty="0">
                <a:latin typeface="Calibri"/>
                <a:cs typeface="Calibri"/>
              </a:rPr>
              <a:t>Materialized Views (more</a:t>
            </a:r>
            <a:r>
              <a:rPr lang="en-US" spc="20" dirty="0">
                <a:latin typeface="Calibri"/>
                <a:cs typeface="Calibri"/>
              </a:rPr>
              <a:t> </a:t>
            </a:r>
            <a:r>
              <a:rPr lang="en-US" spc="-15" dirty="0">
                <a:latin typeface="Calibri"/>
                <a:cs typeface="Calibri"/>
              </a:rPr>
              <a:t>later)</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indent="-229191">
              <a:buFont typeface="Arial"/>
              <a:buChar char="•"/>
              <a:tabLst>
                <a:tab pos="241889" algn="l"/>
              </a:tabLst>
            </a:pPr>
            <a:r>
              <a:rPr lang="en-US" spc="-15" dirty="0">
                <a:latin typeface="Calibri"/>
                <a:cs typeface="Calibri"/>
              </a:rPr>
              <a:t>Views </a:t>
            </a:r>
            <a:r>
              <a:rPr lang="en-US" spc="-5" dirty="0">
                <a:latin typeface="Calibri"/>
                <a:cs typeface="Calibri"/>
              </a:rPr>
              <a:t>cannot be</a:t>
            </a:r>
            <a:r>
              <a:rPr lang="en-US" spc="25" dirty="0">
                <a:latin typeface="Calibri"/>
                <a:cs typeface="Calibri"/>
              </a:rPr>
              <a:t> </a:t>
            </a:r>
            <a:r>
              <a:rPr lang="en-US" spc="-15" dirty="0">
                <a:latin typeface="Calibri"/>
                <a:cs typeface="Calibri"/>
              </a:rPr>
              <a:t>distributed</a:t>
            </a:r>
            <a:endParaRPr lang="en-US" dirty="0">
              <a:latin typeface="Calibri"/>
              <a:cs typeface="Calibri"/>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23690999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918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Warehouse Optimization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optimize Data Warehouse query performance within deployed Azure Synapse Analytics solutions</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9760AEC5-2C99-41A1-9ADC-1E00393284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7609454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
        <p:nvSpPr>
          <p:cNvPr id="26" name="Rectangle 25">
            <a:extLst>
              <a:ext uri="{FF2B5EF4-FFF2-40B4-BE49-F238E27FC236}">
                <a16:creationId xmlns:a16="http://schemas.microsoft.com/office/drawing/2014/main" id="{38A7A29B-3A5C-4450-BA68-A8FB3ED4F80A}"/>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6">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03: Data Warehouse Optimization</a:t>
            </a:r>
          </a:p>
          <a:p>
            <a:r>
              <a:rPr lang="en-US" sz="1400" dirty="0">
                <a:solidFill>
                  <a:schemeClr val="tx2"/>
                </a:solidFill>
                <a:cs typeface="Segoe UI" pitchFamily="34" charset="0"/>
              </a:rPr>
              <a:t>https://github.com/solliancenet/data-ai-technical-bootcamp/</a:t>
            </a:r>
          </a:p>
        </p:txBody>
      </p:sp>
      <p:sp>
        <p:nvSpPr>
          <p:cNvPr id="28" name="Rectangle 27">
            <a:extLst>
              <a:ext uri="{FF2B5EF4-FFF2-40B4-BE49-F238E27FC236}">
                <a16:creationId xmlns:a16="http://schemas.microsoft.com/office/drawing/2014/main" id="{5D329CEF-E483-4BA5-8E50-3CC934063ACB}"/>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34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288B220-6A10-44BB-BC70-E8ADF28EDF54}"/>
              </a:ext>
            </a:extLst>
          </p:cNvPr>
          <p:cNvSpPr>
            <a:spLocks noGrp="1"/>
          </p:cNvSpPr>
          <p:nvPr>
            <p:ph type="title"/>
          </p:nvPr>
        </p:nvSpPr>
        <p:spPr>
          <a:xfrm>
            <a:off x="352425" y="1561005"/>
            <a:ext cx="5295900" cy="2443983"/>
          </a:xfrm>
        </p:spPr>
        <p:txBody>
          <a:bodyPr/>
          <a:lstStyle/>
          <a:p>
            <a:r>
              <a:rPr lang="en-US" sz="1765" b="1">
                <a:solidFill>
                  <a:schemeClr val="tx1"/>
                </a:solidFill>
                <a:latin typeface="Segoe UI"/>
                <a:ea typeface="+mj-lt"/>
                <a:cs typeface="+mj-lt"/>
              </a:rPr>
              <a:t>Objective: </a:t>
            </a:r>
            <a:r>
              <a:rPr lang="en-US" sz="1765">
                <a:solidFill>
                  <a:schemeClr val="tx1"/>
                </a:solidFill>
                <a:latin typeface="+mn-lt"/>
                <a:ea typeface="+mn-lt"/>
                <a:cs typeface="+mn-lt"/>
              </a:rPr>
              <a:t>As a result of attending this, attendees will better be able to implement optimization strategizes for the data warehouse using SQL based approached in Azure Synapse Analytics.</a:t>
            </a:r>
          </a:p>
          <a:p>
            <a:endParaRPr lang="en-US" sz="1765">
              <a:solidFill>
                <a:schemeClr val="tx1"/>
              </a:solidFill>
              <a:latin typeface="Segoe UI"/>
              <a:ea typeface="+mj-lt"/>
              <a:cs typeface="Segoe UI Semibold"/>
            </a:endParaRPr>
          </a:p>
          <a:p>
            <a:br>
              <a:rPr lang="en-US" b="1">
                <a:ea typeface="+mj-lt"/>
                <a:cs typeface="+mj-lt"/>
              </a:rPr>
            </a:br>
            <a:endParaRPr lang="en-US"/>
          </a:p>
        </p:txBody>
      </p:sp>
      <p:sp>
        <p:nvSpPr>
          <p:cNvPr id="2" name="TextBox 1">
            <a:extLst>
              <a:ext uri="{FF2B5EF4-FFF2-40B4-BE49-F238E27FC236}">
                <a16:creationId xmlns:a16="http://schemas.microsoft.com/office/drawing/2014/main" id="{D7605AB8-D3EE-4E7F-8DDB-52B1DF6FAC8B}"/>
              </a:ext>
            </a:extLst>
          </p:cNvPr>
          <p:cNvSpPr txBox="1"/>
          <p:nvPr/>
        </p:nvSpPr>
        <p:spPr>
          <a:xfrm>
            <a:off x="351560" y="3060535"/>
            <a:ext cx="5297495" cy="23229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lvl="1"/>
            <a:r>
              <a:rPr lang="en-US" sz="1400" b="1">
                <a:gradFill>
                  <a:gsLst>
                    <a:gs pos="2917">
                      <a:schemeClr val="tx1"/>
                    </a:gs>
                    <a:gs pos="30000">
                      <a:schemeClr val="tx1"/>
                    </a:gs>
                  </a:gsLst>
                  <a:lin ang="5400000" scaled="0"/>
                </a:gradFill>
                <a:cs typeface="Segoe UI"/>
              </a:rPr>
              <a:t>What you will be doing: </a:t>
            </a:r>
            <a:r>
              <a:rPr lang="en-US" sz="1400" b="1">
                <a:ea typeface="+mn-lt"/>
                <a:cs typeface="+mn-lt"/>
              </a:rPr>
              <a:t>Within your breakout group in Teams</a:t>
            </a:r>
            <a:r>
              <a:rPr lang="en-US" sz="1400">
                <a:ea typeface="+mn-lt"/>
                <a:cs typeface="+mn-lt"/>
              </a:rPr>
              <a:t>, you will collaborate with your peers to review challenges and decide on how to address them. </a:t>
            </a:r>
            <a:r>
              <a:rPr lang="en-US" sz="1400" b="1">
                <a:ea typeface="+mn-lt"/>
                <a:cs typeface="+mn-lt"/>
              </a:rPr>
              <a:t>Working within a shared labs environment (one lab environment per cohort)</a:t>
            </a:r>
            <a:r>
              <a:rPr lang="en-US" sz="1400">
                <a:ea typeface="+mn-lt"/>
                <a:cs typeface="+mn-lt"/>
              </a:rPr>
              <a:t>, </a:t>
            </a:r>
            <a:r>
              <a:rPr lang="en-US" sz="1400" b="1">
                <a:ea typeface="+mn-lt"/>
                <a:cs typeface="+mn-lt"/>
              </a:rPr>
              <a:t>you will complete the challenges using Azure Synapse Analytics Studio</a:t>
            </a:r>
            <a:r>
              <a:rPr lang="en-US" sz="1400">
                <a:ea typeface="+mn-lt"/>
                <a:cs typeface="+mn-lt"/>
              </a:rPr>
              <a:t>. The challenges cover table and index configuration and query performance optimization.</a:t>
            </a:r>
            <a:endParaRPr lang="en-US" sz="1400"/>
          </a:p>
          <a:p>
            <a:pPr marL="456908" lvl="1"/>
            <a:endParaRPr lang="en-US" sz="1765">
              <a:cs typeface="Segoe UI"/>
            </a:endParaRPr>
          </a:p>
          <a:p>
            <a:pPr marL="0" lvl="1"/>
            <a:endParaRPr lang="en-US" sz="1765">
              <a:gradFill>
                <a:gsLst>
                  <a:gs pos="2917">
                    <a:schemeClr val="tx1"/>
                  </a:gs>
                  <a:gs pos="30000">
                    <a:schemeClr val="tx1"/>
                  </a:gs>
                </a:gsLst>
                <a:lin ang="5400000" scaled="0"/>
              </a:gradFill>
              <a:cs typeface="Segoe UI"/>
            </a:endParaRPr>
          </a:p>
          <a:p>
            <a:endParaRPr lang="en-US" sz="1765" b="1">
              <a:cs typeface="Segoe UI"/>
            </a:endParaRPr>
          </a:p>
        </p:txBody>
      </p:sp>
      <p:sp>
        <p:nvSpPr>
          <p:cNvPr id="3" name="TextBox 2">
            <a:extLst>
              <a:ext uri="{FF2B5EF4-FFF2-40B4-BE49-F238E27FC236}">
                <a16:creationId xmlns:a16="http://schemas.microsoft.com/office/drawing/2014/main" id="{8622133A-C979-4C61-AE8E-ECF2F6C23033}"/>
              </a:ext>
            </a:extLst>
          </p:cNvPr>
          <p:cNvSpPr txBox="1"/>
          <p:nvPr/>
        </p:nvSpPr>
        <p:spPr>
          <a:xfrm>
            <a:off x="352425" y="277296"/>
            <a:ext cx="6094005" cy="8448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745" b="1">
                <a:solidFill>
                  <a:schemeClr val="tx2">
                    <a:lumMod val="75000"/>
                  </a:schemeClr>
                </a:solidFill>
                <a:latin typeface="Segoe UI Semibold"/>
                <a:cs typeface="Segoe UI Semibold"/>
              </a:rPr>
              <a:t>Breakout Activity: </a:t>
            </a:r>
            <a:r>
              <a:rPr lang="en-US" sz="2745" b="1">
                <a:solidFill>
                  <a:schemeClr val="tx2">
                    <a:lumMod val="75000"/>
                  </a:schemeClr>
                </a:solidFill>
                <a:latin typeface="Segoe UI Semibold"/>
                <a:ea typeface="+mn-lt"/>
                <a:cs typeface="+mn-lt"/>
              </a:rPr>
              <a:t>Data Warehouse Optimization</a:t>
            </a:r>
            <a:endParaRPr lang="en-US" sz="2745" b="1">
              <a:solidFill>
                <a:schemeClr val="tx2">
                  <a:lumMod val="75000"/>
                </a:schemeClr>
              </a:solidFill>
              <a:latin typeface="Segoe UI Semibold"/>
              <a:cs typeface="Segoe UI"/>
            </a:endParaRPr>
          </a:p>
        </p:txBody>
      </p:sp>
      <p:sp>
        <p:nvSpPr>
          <p:cNvPr id="6" name="TextBox 5">
            <a:extLst>
              <a:ext uri="{FF2B5EF4-FFF2-40B4-BE49-F238E27FC236}">
                <a16:creationId xmlns:a16="http://schemas.microsoft.com/office/drawing/2014/main" id="{2ACF4C82-A17D-4596-A71D-761A1CEB0D4E}"/>
              </a:ext>
            </a:extLst>
          </p:cNvPr>
          <p:cNvSpPr txBox="1"/>
          <p:nvPr/>
        </p:nvSpPr>
        <p:spPr>
          <a:xfrm>
            <a:off x="550880" y="5924032"/>
            <a:ext cx="5697093"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b="1">
                <a:gradFill>
                  <a:gsLst>
                    <a:gs pos="2917">
                      <a:schemeClr val="tx1"/>
                    </a:gs>
                    <a:gs pos="30000">
                      <a:schemeClr val="tx1"/>
                    </a:gs>
                  </a:gsLst>
                  <a:lin ang="5400000" scaled="0"/>
                </a:gradFill>
                <a:cs typeface="Segoe UI"/>
              </a:rPr>
              <a:t>Total Activity Time: 30 minutes</a:t>
            </a:r>
            <a:endParaRPr lang="en-US" sz="1400"/>
          </a:p>
        </p:txBody>
      </p:sp>
      <p:pic>
        <p:nvPicPr>
          <p:cNvPr id="12" name="Picture 11" descr="A group of people sitting at a desk in front of a window&#10;&#10;Description generated with very high confidence">
            <a:extLst>
              <a:ext uri="{FF2B5EF4-FFF2-40B4-BE49-F238E27FC236}">
                <a16:creationId xmlns:a16="http://schemas.microsoft.com/office/drawing/2014/main" id="{A9B12A17-0A1E-4F99-B12B-62E83151FE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7707" t="-4" r="12406" b="5"/>
          <a:stretch/>
        </p:blipFill>
        <p:spPr>
          <a:xfrm>
            <a:off x="7135940" y="497"/>
            <a:ext cx="5124874" cy="6857018"/>
          </a:xfrm>
          <a:prstGeom prst="rect">
            <a:avLst/>
          </a:prstGeom>
          <a:noFill/>
        </p:spPr>
      </p:pic>
      <p:pic>
        <p:nvPicPr>
          <p:cNvPr id="14" name="Picture 13" descr="A person sitting at a table&#10;&#10;Description generated with very high confidence">
            <a:extLst>
              <a:ext uri="{FF2B5EF4-FFF2-40B4-BE49-F238E27FC236}">
                <a16:creationId xmlns:a16="http://schemas.microsoft.com/office/drawing/2014/main" id="{F1806504-3785-45B0-8816-3BE4BB4B087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6295" y="487"/>
            <a:ext cx="6096000" cy="6857027"/>
          </a:xfrm>
          <a:prstGeom prst="rect">
            <a:avLst/>
          </a:prstGeom>
        </p:spPr>
      </p:pic>
    </p:spTree>
    <p:extLst>
      <p:ext uri="{BB962C8B-B14F-4D97-AF65-F5344CB8AC3E}">
        <p14:creationId xmlns:p14="http://schemas.microsoft.com/office/powerpoint/2010/main" val="37485435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785554"/>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Table design</a:t>
            </a:r>
          </a:p>
          <a:p>
            <a:pPr marL="281677" lvl="1" indent="0">
              <a:buNone/>
            </a:pPr>
            <a:r>
              <a:rPr lang="en-US" sz="1765" dirty="0">
                <a:solidFill>
                  <a:schemeClr val="tx1"/>
                </a:solidFill>
              </a:rPr>
              <a:t>Distributions and partitions.</a:t>
            </a:r>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046798"/>
            <a:ext cx="433639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SQL Capabilities</a:t>
            </a:r>
          </a:p>
          <a:p>
            <a:pPr marL="281677" lvl="1" indent="0">
              <a:buNone/>
            </a:pPr>
            <a:r>
              <a:rPr lang="en-US" sz="1765" dirty="0">
                <a:solidFill>
                  <a:schemeClr val="tx1"/>
                </a:solidFill>
              </a:rPr>
              <a:t>Windowing, approximate count, group by and JSON support.</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87310" y="4308041"/>
            <a:ext cx="4744985"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Performance Patterns</a:t>
            </a:r>
          </a:p>
          <a:p>
            <a:pPr marL="281677" lvl="1" indent="0">
              <a:buNone/>
            </a:pPr>
            <a:r>
              <a:rPr lang="en-US" sz="1765" dirty="0">
                <a:solidFill>
                  <a:schemeClr val="tx1"/>
                </a:solidFill>
              </a:rPr>
              <a:t>Best practice patterns for performance.</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1768" y="5569285"/>
            <a:ext cx="4058208"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Perf Anti-Patterns</a:t>
            </a:r>
          </a:p>
          <a:p>
            <a:pPr marL="281677" lvl="1" indent="0">
              <a:buNone/>
            </a:pPr>
            <a:r>
              <a:rPr lang="en-US" sz="1765" dirty="0">
                <a:solidFill>
                  <a:schemeClr val="tx1"/>
                </a:solidFill>
              </a:rPr>
              <a:t>Counterexamples that negatively impact performance.</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collaborate with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04098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DW Optimization Part 2</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 </a:t>
            </a:r>
          </a:p>
          <a:p>
            <a:r>
              <a:rPr lang="en-US" dirty="0"/>
              <a:t>Carey Payette</a:t>
            </a:r>
          </a:p>
          <a:p>
            <a:endParaRPr lang="en-US" dirty="0"/>
          </a:p>
        </p:txBody>
      </p:sp>
    </p:spTree>
    <p:custDataLst>
      <p:tags r:id="rId1"/>
    </p:custDataLst>
    <p:extLst>
      <p:ext uri="{BB962C8B-B14F-4D97-AF65-F5344CB8AC3E}">
        <p14:creationId xmlns:p14="http://schemas.microsoft.com/office/powerpoint/2010/main" val="354519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How many indexing methods are there for a Synapse table?</a:t>
            </a:r>
          </a:p>
          <a:p>
            <a:endParaRPr lang="en-US" dirty="0"/>
          </a:p>
          <a:p>
            <a:r>
              <a:rPr lang="en-US" dirty="0"/>
              <a:t>Can you name them all?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19948517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442606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1</a:t>
            </a:r>
            <a:r>
              <a:rPr lang="en-US" sz="1961" b="1"/>
              <a:t>  Performance Patterns </a:t>
            </a:r>
          </a:p>
          <a:p>
            <a:pPr marL="281677" lvl="1" indent="0">
              <a:buNone/>
            </a:pPr>
            <a:r>
              <a:rPr lang="en-US" sz="1765">
                <a:solidFill>
                  <a:schemeClr val="tx1"/>
                </a:solidFill>
              </a:rPr>
              <a:t>Result set caching and materialized views.</a:t>
            </a:r>
          </a:p>
          <a:p>
            <a:pPr marL="0" indent="0">
              <a:buNone/>
            </a:pPr>
            <a:endParaRPr lang="en-US" sz="1961"/>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111065"/>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2</a:t>
            </a:r>
            <a:r>
              <a:rPr lang="en-US" sz="1961" b="1"/>
              <a:t>  Index design</a:t>
            </a:r>
          </a:p>
          <a:p>
            <a:pPr marL="281677" lvl="1" indent="0">
              <a:buNone/>
            </a:pPr>
            <a:r>
              <a:rPr lang="en-US" sz="1765">
                <a:solidFill>
                  <a:schemeClr val="tx1"/>
                </a:solidFill>
              </a:rPr>
              <a:t>Clustered </a:t>
            </a:r>
            <a:r>
              <a:rPr lang="en-US" sz="1765" err="1">
                <a:solidFill>
                  <a:schemeClr val="tx1"/>
                </a:solidFill>
              </a:rPr>
              <a:t>columnstore</a:t>
            </a:r>
            <a:r>
              <a:rPr lang="en-US" sz="1765">
                <a:solidFill>
                  <a:schemeClr val="tx1"/>
                </a:solidFill>
              </a:rPr>
              <a:t> index and ordered variant, clustered index, heap and non-clustered index.</a:t>
            </a:r>
          </a:p>
          <a:p>
            <a:pPr marL="0" indent="0">
              <a:buNone/>
            </a:pPr>
            <a:endParaRPr lang="en-US" sz="1961"/>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903449"/>
            <a:ext cx="453016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a:solidFill>
                  <a:schemeClr val="tx2"/>
                </a:solidFill>
              </a:rPr>
              <a:t>3</a:t>
            </a:r>
            <a:r>
              <a:rPr lang="en-US" sz="1961" b="1"/>
              <a:t>  Perf Anti-Patterns</a:t>
            </a:r>
          </a:p>
          <a:p>
            <a:pPr marL="281677" lvl="1" indent="0">
              <a:buNone/>
            </a:pPr>
            <a:r>
              <a:rPr lang="en-US" sz="1765">
                <a:solidFill>
                  <a:schemeClr val="tx1"/>
                </a:solidFill>
              </a:rPr>
              <a:t>Approaches the impede or limit performance.</a:t>
            </a:r>
          </a:p>
          <a:p>
            <a:pPr marL="0" indent="0">
              <a:buNone/>
            </a:pPr>
            <a:endParaRPr lang="en-US" sz="1961"/>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9224882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Patterns</a:t>
            </a:r>
          </a:p>
        </p:txBody>
      </p:sp>
    </p:spTree>
    <p:extLst>
      <p:ext uri="{BB962C8B-B14F-4D97-AF65-F5344CB8AC3E}">
        <p14:creationId xmlns:p14="http://schemas.microsoft.com/office/powerpoint/2010/main" val="290033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845983"/>
            <a:ext cx="11651870" cy="3877624"/>
          </a:xfrm>
        </p:spPr>
        <p:txBody>
          <a:bodyPr/>
          <a:lstStyle/>
          <a:p>
            <a:pPr>
              <a:lnSpc>
                <a:spcPct val="100000"/>
              </a:lnSpc>
            </a:pPr>
            <a:r>
              <a:rPr lang="en-US" sz="2800">
                <a:latin typeface="+mn-lt"/>
              </a:rPr>
              <a:t>Use result-set caching to improve query performance when the same queries are executed repeatedly against mainly static data. </a:t>
            </a:r>
          </a:p>
          <a:p>
            <a:pPr>
              <a:lnSpc>
                <a:spcPct val="100000"/>
              </a:lnSpc>
            </a:pPr>
            <a:endParaRPr lang="en-US" sz="2800">
              <a:latin typeface="+mn-lt"/>
            </a:endParaRPr>
          </a:p>
          <a:p>
            <a:pPr>
              <a:lnSpc>
                <a:spcPct val="100000"/>
              </a:lnSpc>
            </a:pPr>
            <a:r>
              <a:rPr lang="en-US" sz="2800">
                <a:latin typeface="+mn-lt"/>
              </a:rPr>
              <a:t>Result-set cache is invalidated and refreshed when underlying table data changes or the query code changes</a:t>
            </a:r>
          </a:p>
          <a:p>
            <a:pPr>
              <a:lnSpc>
                <a:spcPct val="100000"/>
              </a:lnSpc>
            </a:pPr>
            <a:endParaRPr lang="en-US" sz="2800">
              <a:latin typeface="+mn-lt"/>
            </a:endParaRPr>
          </a:p>
          <a:p>
            <a:pPr>
              <a:lnSpc>
                <a:spcPct val="100000"/>
              </a:lnSpc>
            </a:pPr>
            <a:r>
              <a:rPr lang="en-US" sz="2800">
                <a:latin typeface="+mn-lt"/>
              </a:rPr>
              <a:t>Result-set cache persists when SQL Pool is paused and resumed.</a:t>
            </a:r>
          </a:p>
          <a:p>
            <a:endParaRPr lang="en-US" sz="2800">
              <a:latin typeface="+mn-lt"/>
            </a:endParaRP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Result set caching motivated</a:t>
            </a:r>
          </a:p>
        </p:txBody>
      </p:sp>
    </p:spTree>
    <p:extLst>
      <p:ext uri="{BB962C8B-B14F-4D97-AF65-F5344CB8AC3E}">
        <p14:creationId xmlns:p14="http://schemas.microsoft.com/office/powerpoint/2010/main" val="4077050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39765" y="1120900"/>
            <a:ext cx="6446725" cy="6020132"/>
          </a:xfrm>
        </p:spPr>
        <p:txBody>
          <a:bodyPr/>
          <a:lstStyle/>
          <a:p>
            <a:r>
              <a:rPr lang="en-US" sz="1961">
                <a:solidFill>
                  <a:schemeClr val="tx2"/>
                </a:solidFill>
              </a:rPr>
              <a:t>Overview</a:t>
            </a:r>
          </a:p>
          <a:p>
            <a:pPr>
              <a:lnSpc>
                <a:spcPct val="100000"/>
              </a:lnSpc>
            </a:pPr>
            <a:r>
              <a:rPr lang="en-US" sz="1765">
                <a:latin typeface="+mn-lt"/>
              </a:rPr>
              <a:t>Cache the results of a query in SQL pool storage. This enables interactive response times for repetitive queries against tables with infrequent data changes.</a:t>
            </a:r>
          </a:p>
          <a:p>
            <a:pPr>
              <a:lnSpc>
                <a:spcPct val="100000"/>
              </a:lnSpc>
            </a:pPr>
            <a:r>
              <a:rPr lang="en-US" sz="1765">
                <a:latin typeface="+mn-lt"/>
              </a:rPr>
              <a:t>The result-set cache persists even if SQL pool is paused and resumed later. </a:t>
            </a:r>
          </a:p>
          <a:p>
            <a:pPr>
              <a:lnSpc>
                <a:spcPct val="100000"/>
              </a:lnSpc>
            </a:pPr>
            <a:r>
              <a:rPr lang="en-US" sz="1765">
                <a:latin typeface="+mn-lt"/>
              </a:rPr>
              <a:t>Query cache is invalidated and refreshed when underlying table data or query code changes.</a:t>
            </a:r>
          </a:p>
          <a:p>
            <a:pPr>
              <a:lnSpc>
                <a:spcPct val="100000"/>
              </a:lnSpc>
            </a:pPr>
            <a:r>
              <a:rPr lang="en-US" sz="1765">
                <a:latin typeface="+mn-lt"/>
              </a:rPr>
              <a:t>Result cache is evicted regularly based on a time-aware least recently used algorithm (TLRU). </a:t>
            </a:r>
          </a:p>
          <a:p>
            <a:pPr>
              <a:spcBef>
                <a:spcPts val="600"/>
              </a:spcBef>
            </a:pPr>
            <a:endParaRPr lang="en-US" sz="1765">
              <a:latin typeface="+mn-lt"/>
            </a:endParaRPr>
          </a:p>
          <a:p>
            <a:pPr>
              <a:spcBef>
                <a:spcPts val="600"/>
              </a:spcBef>
            </a:pPr>
            <a:r>
              <a:rPr lang="en-US" sz="1961">
                <a:solidFill>
                  <a:schemeClr val="tx2"/>
                </a:solidFill>
              </a:rPr>
              <a:t>Benefits</a:t>
            </a:r>
          </a:p>
          <a:p>
            <a:pPr marL="280121" indent="-280121">
              <a:lnSpc>
                <a:spcPct val="100000"/>
              </a:lnSpc>
              <a:buFont typeface="Arial" panose="020B0604020202020204" pitchFamily="34" charset="0"/>
              <a:buChar char="•"/>
            </a:pPr>
            <a:r>
              <a:rPr lang="en-US" sz="1765">
                <a:latin typeface="+mn-lt"/>
              </a:rPr>
              <a:t>Enhances performance when same result is requested repetitively</a:t>
            </a:r>
          </a:p>
          <a:p>
            <a:pPr marL="280121" indent="-280121">
              <a:lnSpc>
                <a:spcPct val="100000"/>
              </a:lnSpc>
              <a:buFont typeface="Arial" panose="020B0604020202020204" pitchFamily="34" charset="0"/>
              <a:buChar char="•"/>
            </a:pPr>
            <a:r>
              <a:rPr lang="en-US" sz="1765">
                <a:latin typeface="+mn-lt"/>
              </a:rPr>
              <a:t>Reduced load on server for repeated queries</a:t>
            </a:r>
          </a:p>
          <a:p>
            <a:pPr marL="280121" indent="-280121">
              <a:lnSpc>
                <a:spcPct val="100000"/>
              </a:lnSpc>
              <a:buFont typeface="Arial" panose="020B0604020202020204" pitchFamily="34" charset="0"/>
              <a:buChar char="•"/>
            </a:pPr>
            <a:r>
              <a:rPr lang="en-US" sz="1765">
                <a:latin typeface="+mn-lt"/>
              </a:rPr>
              <a:t>Offers monitoring of query execution with a result cache hit or miss</a:t>
            </a:r>
          </a:p>
          <a:p>
            <a:pPr>
              <a:spcBef>
                <a:spcPts val="600"/>
              </a:spcBef>
            </a:pPr>
            <a:endParaRPr lang="en-US" sz="1765">
              <a:latin typeface="+mn-lt"/>
            </a:endParaRP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Result-set caching</a:t>
            </a:r>
          </a:p>
        </p:txBody>
      </p:sp>
      <p:sp>
        <p:nvSpPr>
          <p:cNvPr id="9" name="Rectangle 8">
            <a:extLst>
              <a:ext uri="{FF2B5EF4-FFF2-40B4-BE49-F238E27FC236}">
                <a16:creationId xmlns:a16="http://schemas.microsoft.com/office/drawing/2014/main" id="{660A19E2-2191-462A-818B-B5638294454C}"/>
              </a:ext>
            </a:extLst>
          </p:cNvPr>
          <p:cNvSpPr/>
          <p:nvPr/>
        </p:nvSpPr>
        <p:spPr>
          <a:xfrm>
            <a:off x="7647752" y="1120900"/>
            <a:ext cx="4228141" cy="4948312"/>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Must be run on the MASTER database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ALTER DATABASE </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a:t>
            </a:r>
            <a:r>
              <a:rPr lang="en-US" sz="1372" kern="0">
                <a:solidFill>
                  <a:srgbClr val="000000"/>
                </a:solidFill>
                <a:latin typeface="Calibri" panose="020F0502020204030204" pitchFamily="34" charset="0"/>
                <a:cs typeface="Calibri" panose="020F0502020204030204" pitchFamily="34" charset="0"/>
              </a:rPr>
              <a:t> { ON | OFF }</a:t>
            </a:r>
          </a:p>
          <a:p>
            <a:pPr defTabSz="914225">
              <a:defRPr/>
            </a:pPr>
            <a:endParaRPr lang="en-US" sz="1372" kern="0">
              <a:solidFill>
                <a:srgbClr val="008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Turn on/off result-set caching for a client session  </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SET RESULT_SET_CACHING </a:t>
            </a:r>
            <a:r>
              <a:rPr lang="en-US" sz="1372" kern="0">
                <a:solidFill>
                  <a:srgbClr val="000000"/>
                </a:solidFill>
                <a:latin typeface="Calibri" panose="020F0502020204030204" pitchFamily="34" charset="0"/>
                <a:cs typeface="Calibri" panose="020F0502020204030204" pitchFamily="34" charset="0"/>
              </a:rPr>
              <a:t>{ON | OFF}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Check result-set caching setting for a database</a:t>
            </a:r>
          </a:p>
          <a:p>
            <a:pPr lvl="0">
              <a:defRPr/>
            </a:pPr>
            <a:r>
              <a:rPr lang="en-US" sz="1372" kern="0">
                <a:solidFill>
                  <a:srgbClr val="008000"/>
                </a:solidFill>
                <a:latin typeface="Calibri" panose="020F0502020204030204" pitchFamily="34" charset="0"/>
                <a:cs typeface="Calibri" panose="020F0502020204030204" pitchFamily="34" charset="0"/>
              </a:rPr>
              <a:t>-- Run on target Azure Synapse Analytics</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err="1">
                <a:solidFill>
                  <a:srgbClr val="000000"/>
                </a:solidFill>
                <a:latin typeface="Calibri" panose="020F0502020204030204" pitchFamily="34" charset="0"/>
                <a:cs typeface="Calibri" panose="020F0502020204030204" pitchFamily="34" charset="0"/>
              </a:rPr>
              <a:t>is_result_set_caching_on</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sys.databases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name = {</a:t>
            </a:r>
            <a:r>
              <a:rPr lang="en-US" sz="1372" kern="0" err="1">
                <a:solidFill>
                  <a:srgbClr val="000000"/>
                </a:solidFill>
                <a:latin typeface="Calibri" panose="020F0502020204030204" pitchFamily="34" charset="0"/>
                <a:cs typeface="Calibri" panose="020F0502020204030204" pitchFamily="34" charset="0"/>
              </a:rPr>
              <a:t>database_name</a:t>
            </a:r>
            <a:r>
              <a:rPr lang="en-US" sz="1372" kern="0">
                <a:solidFill>
                  <a:srgbClr val="000000"/>
                </a:solidFill>
                <a:latin typeface="Calibri" panose="020F0502020204030204" pitchFamily="34" charset="0"/>
                <a:cs typeface="Calibri" panose="020F0502020204030204" pitchFamily="34" charset="0"/>
              </a:rPr>
              <a:t>}</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Return all query requests with cache hits</a:t>
            </a:r>
          </a:p>
          <a:p>
            <a:pPr defTabSz="914225">
              <a:defRPr/>
            </a:pPr>
            <a:r>
              <a:rPr lang="en-US" sz="1372" kern="0">
                <a:solidFill>
                  <a:srgbClr val="008000"/>
                </a:solidFill>
                <a:latin typeface="Calibri" panose="020F0502020204030204" pitchFamily="34" charset="0"/>
                <a:cs typeface="Calibri" panose="020F0502020204030204" pitchFamily="34" charset="0"/>
              </a:rPr>
              <a:t>-- Run on target data warehouse</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SELECT </a:t>
            </a:r>
            <a:r>
              <a:rPr lang="en-US" sz="1372" kern="0">
                <a:solidFill>
                  <a:srgbClr val="000000"/>
                </a:solidFill>
                <a:latin typeface="Calibri" panose="020F0502020204030204" pitchFamily="34" charset="0"/>
                <a:cs typeface="Calibri" panose="020F0502020204030204" pitchFamily="34" charset="0"/>
              </a:rPr>
              <a:t>*</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FROM   </a:t>
            </a:r>
            <a:r>
              <a:rPr lang="en-US" sz="1372" kern="0" err="1">
                <a:solidFill>
                  <a:srgbClr val="000000"/>
                </a:solidFill>
                <a:latin typeface="Calibri" panose="020F0502020204030204" pitchFamily="34" charset="0"/>
                <a:cs typeface="Calibri" panose="020F0502020204030204" pitchFamily="34" charset="0"/>
              </a:rPr>
              <a:t>sys.dm_pdw_request_steps</a:t>
            </a:r>
            <a:endParaRPr lang="en-US" sz="1372" kern="0">
              <a:solidFill>
                <a:srgbClr val="0000FF"/>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WHERE  </a:t>
            </a:r>
            <a:r>
              <a:rPr lang="en-US" sz="1372" kern="0">
                <a:solidFill>
                  <a:srgbClr val="000000"/>
                </a:solidFill>
                <a:latin typeface="Calibri" panose="020F0502020204030204" pitchFamily="34" charset="0"/>
                <a:cs typeface="Calibri" panose="020F0502020204030204" pitchFamily="34" charset="0"/>
              </a:rPr>
              <a:t>command like </a:t>
            </a:r>
            <a:r>
              <a:rPr lang="en-US" sz="1372">
                <a:solidFill>
                  <a:srgbClr val="000000"/>
                </a:solidFill>
                <a:latin typeface="Calibri" panose="020F0502020204030204" pitchFamily="34" charset="0"/>
                <a:cs typeface="Calibri" panose="020F0502020204030204" pitchFamily="34" charset="0"/>
              </a:rPr>
              <a:t>'%</a:t>
            </a:r>
            <a:r>
              <a:rPr lang="en-US" sz="1372" err="1">
                <a:solidFill>
                  <a:srgbClr val="000000"/>
                </a:solidFill>
                <a:latin typeface="Calibri" panose="020F0502020204030204" pitchFamily="34" charset="0"/>
                <a:cs typeface="Calibri" panose="020F0502020204030204" pitchFamily="34" charset="0"/>
              </a:rPr>
              <a:t>DWResultCacheDb</a:t>
            </a:r>
            <a:r>
              <a:rPr lang="en-US" sz="1372">
                <a:solidFill>
                  <a:srgbClr val="000000"/>
                </a:solidFill>
                <a:latin typeface="Calibri" panose="020F0502020204030204" pitchFamily="34" charset="0"/>
                <a:cs typeface="Calibri" panose="020F0502020204030204" pitchFamily="34" charset="0"/>
              </a:rPr>
              <a:t>%' </a:t>
            </a:r>
          </a:p>
          <a:p>
            <a:pPr defTabSz="914225">
              <a:defRPr/>
            </a:pP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AND</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step_index</a:t>
            </a:r>
            <a:r>
              <a:rPr lang="en-US" sz="1372">
                <a:solidFill>
                  <a:srgbClr val="000000"/>
                </a:solidFill>
                <a:latin typeface="Calibri" panose="020F0502020204030204" pitchFamily="34" charset="0"/>
                <a:cs typeface="Calibri" panose="020F0502020204030204" pitchFamily="34" charset="0"/>
              </a:rPr>
              <a:t> = 0</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71396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a:xfrm>
            <a:off x="427228" y="223040"/>
            <a:ext cx="5229014" cy="739238"/>
          </a:xfrm>
        </p:spPr>
        <p:txBody>
          <a:bodyPr/>
          <a:lstStyle/>
          <a:p>
            <a:r>
              <a:rPr lang="en-US"/>
              <a:t>Result-set caching flow</a:t>
            </a:r>
          </a:p>
        </p:txBody>
      </p:sp>
      <p:sp>
        <p:nvSpPr>
          <p:cNvPr id="12" name="Text Placeholder 5">
            <a:extLst>
              <a:ext uri="{FF2B5EF4-FFF2-40B4-BE49-F238E27FC236}">
                <a16:creationId xmlns:a16="http://schemas.microsoft.com/office/drawing/2014/main" id="{C4B850D6-69CF-40C3-B4E8-C0FF1846B7A2}"/>
              </a:ext>
            </a:extLst>
          </p:cNvPr>
          <p:cNvSpPr>
            <a:spLocks noGrp="1"/>
          </p:cNvSpPr>
          <p:nvPr>
            <p:ph type="body" sz="quarter" idx="10"/>
          </p:nvPr>
        </p:nvSpPr>
        <p:spPr>
          <a:xfrm>
            <a:off x="825234" y="2408952"/>
            <a:ext cx="2009233" cy="455381"/>
          </a:xfrm>
        </p:spPr>
        <p:txBody>
          <a:bodyPr/>
          <a:lstStyle/>
          <a:p>
            <a:pPr>
              <a:spcBef>
                <a:spcPts val="600"/>
              </a:spcBef>
            </a:pPr>
            <a:r>
              <a:rPr lang="en-US" sz="1400">
                <a:latin typeface="+mn-lt"/>
              </a:rPr>
              <a:t>Client sends query to SQL pool</a:t>
            </a:r>
          </a:p>
        </p:txBody>
      </p:sp>
      <p:grpSp>
        <p:nvGrpSpPr>
          <p:cNvPr id="14" name="Group 13">
            <a:extLst>
              <a:ext uri="{FF2B5EF4-FFF2-40B4-BE49-F238E27FC236}">
                <a16:creationId xmlns:a16="http://schemas.microsoft.com/office/drawing/2014/main" id="{DC5800F5-80BB-43A6-91E0-5906D3697BD9}"/>
              </a:ext>
            </a:extLst>
          </p:cNvPr>
          <p:cNvGrpSpPr/>
          <p:nvPr/>
        </p:nvGrpSpPr>
        <p:grpSpPr>
          <a:xfrm>
            <a:off x="427229" y="2408951"/>
            <a:ext cx="290434" cy="290434"/>
            <a:chOff x="1348510" y="3286137"/>
            <a:chExt cx="332509" cy="332509"/>
          </a:xfrm>
        </p:grpSpPr>
        <p:sp>
          <p:nvSpPr>
            <p:cNvPr id="4" name="Oval 3">
              <a:extLst>
                <a:ext uri="{FF2B5EF4-FFF2-40B4-BE49-F238E27FC236}">
                  <a16:creationId xmlns:a16="http://schemas.microsoft.com/office/drawing/2014/main" id="{FAE4161B-1E7E-4203-A0EC-3040D3ED5DFF}"/>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A7D2B64-3D64-4211-9BFD-5B1E2DC2FC5D}"/>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1</a:t>
              </a:r>
            </a:p>
          </p:txBody>
        </p:sp>
      </p:grpSp>
      <p:sp>
        <p:nvSpPr>
          <p:cNvPr id="52" name="Arrow: Right 51">
            <a:extLst>
              <a:ext uri="{FF2B5EF4-FFF2-40B4-BE49-F238E27FC236}">
                <a16:creationId xmlns:a16="http://schemas.microsoft.com/office/drawing/2014/main" id="{5BDF3B53-28C3-4B41-B33B-2704863BBF64}"/>
              </a:ext>
            </a:extLst>
          </p:cNvPr>
          <p:cNvSpPr/>
          <p:nvPr/>
        </p:nvSpPr>
        <p:spPr bwMode="auto">
          <a:xfrm>
            <a:off x="1363293" y="1861664"/>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90F540BC-FA67-4F8E-BAAF-F0332DC3423A}"/>
              </a:ext>
            </a:extLst>
          </p:cNvPr>
          <p:cNvGrpSpPr/>
          <p:nvPr/>
        </p:nvGrpSpPr>
        <p:grpSpPr>
          <a:xfrm>
            <a:off x="862055" y="1556919"/>
            <a:ext cx="352265" cy="750988"/>
            <a:chOff x="2484021" y="3604805"/>
            <a:chExt cx="352315" cy="751095"/>
          </a:xfrm>
        </p:grpSpPr>
        <p:sp>
          <p:nvSpPr>
            <p:cNvPr id="18" name="Freeform 448">
              <a:extLst>
                <a:ext uri="{FF2B5EF4-FFF2-40B4-BE49-F238E27FC236}">
                  <a16:creationId xmlns:a16="http://schemas.microsoft.com/office/drawing/2014/main" id="{58EA7B6E-4DCD-424D-A9BD-ABA7E2BCE62E}"/>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9" name="Freeform 5">
              <a:extLst>
                <a:ext uri="{FF2B5EF4-FFF2-40B4-BE49-F238E27FC236}">
                  <a16:creationId xmlns:a16="http://schemas.microsoft.com/office/drawing/2014/main" id="{E1AE9AAC-3377-45AD-9D40-D2B0FD0F21D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3" name="Group 22">
              <a:extLst>
                <a:ext uri="{FF2B5EF4-FFF2-40B4-BE49-F238E27FC236}">
                  <a16:creationId xmlns:a16="http://schemas.microsoft.com/office/drawing/2014/main" id="{FF7FD623-EB1D-4E32-AED2-678CB0B2B57B}"/>
                </a:ext>
              </a:extLst>
            </p:cNvPr>
            <p:cNvGrpSpPr/>
            <p:nvPr/>
          </p:nvGrpSpPr>
          <p:grpSpPr>
            <a:xfrm>
              <a:off x="2547147" y="3604805"/>
              <a:ext cx="229773" cy="174919"/>
              <a:chOff x="2421061" y="2643553"/>
              <a:chExt cx="3651737" cy="2779942"/>
            </a:xfrm>
          </p:grpSpPr>
          <p:cxnSp>
            <p:nvCxnSpPr>
              <p:cNvPr id="24" name="Straight Connector 23">
                <a:extLst>
                  <a:ext uri="{FF2B5EF4-FFF2-40B4-BE49-F238E27FC236}">
                    <a16:creationId xmlns:a16="http://schemas.microsoft.com/office/drawing/2014/main" id="{2A690B36-6D3E-42E6-B5F7-75317662AAF7}"/>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12E89-1357-4628-B112-13BA5C695B4E}"/>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445F07-5159-4CFD-84E6-FEF884DEE231}"/>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557F94-4175-490C-BDA7-6084046B073B}"/>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Freeform: Shape 581">
                <a:extLst>
                  <a:ext uri="{FF2B5EF4-FFF2-40B4-BE49-F238E27FC236}">
                    <a16:creationId xmlns:a16="http://schemas.microsoft.com/office/drawing/2014/main" id="{6E3A9100-F9BB-4337-81A3-18CA872DFEC5}"/>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54" name="Straight Connector 53">
              <a:extLst>
                <a:ext uri="{FF2B5EF4-FFF2-40B4-BE49-F238E27FC236}">
                  <a16:creationId xmlns:a16="http://schemas.microsoft.com/office/drawing/2014/main" id="{E183744B-7336-4EC1-B7DA-DF5DA4FF6B66}"/>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4F3834-8F3E-4EBA-ACE0-AC70E28BB1DB}"/>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 Placeholder 5">
            <a:extLst>
              <a:ext uri="{FF2B5EF4-FFF2-40B4-BE49-F238E27FC236}">
                <a16:creationId xmlns:a16="http://schemas.microsoft.com/office/drawing/2014/main" id="{2B00A21C-CA4B-4B42-B3A5-5E3B60F86A27}"/>
              </a:ext>
            </a:extLst>
          </p:cNvPr>
          <p:cNvSpPr txBox="1">
            <a:spLocks/>
          </p:cNvSpPr>
          <p:nvPr/>
        </p:nvSpPr>
        <p:spPr>
          <a:xfrm>
            <a:off x="4517403" y="2405232"/>
            <a:ext cx="3326436"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is processed using compute nodes which pull data from remote storage, process query and output back to client app</a:t>
            </a:r>
          </a:p>
        </p:txBody>
      </p:sp>
      <p:grpSp>
        <p:nvGrpSpPr>
          <p:cNvPr id="59" name="Group 58">
            <a:extLst>
              <a:ext uri="{FF2B5EF4-FFF2-40B4-BE49-F238E27FC236}">
                <a16:creationId xmlns:a16="http://schemas.microsoft.com/office/drawing/2014/main" id="{1E765EC8-1D5A-49FF-8341-364B0674AD10}"/>
              </a:ext>
            </a:extLst>
          </p:cNvPr>
          <p:cNvGrpSpPr/>
          <p:nvPr/>
        </p:nvGrpSpPr>
        <p:grpSpPr>
          <a:xfrm>
            <a:off x="4095961" y="2414756"/>
            <a:ext cx="290434" cy="290434"/>
            <a:chOff x="1348510" y="3286137"/>
            <a:chExt cx="332509" cy="332509"/>
          </a:xfrm>
        </p:grpSpPr>
        <p:sp>
          <p:nvSpPr>
            <p:cNvPr id="60" name="Oval 59">
              <a:extLst>
                <a:ext uri="{FF2B5EF4-FFF2-40B4-BE49-F238E27FC236}">
                  <a16:creationId xmlns:a16="http://schemas.microsoft.com/office/drawing/2014/main" id="{E22B9E74-B263-458B-BEEF-F1FF0CFC6FBB}"/>
                </a:ext>
              </a:extLst>
            </p:cNvPr>
            <p:cNvSpPr/>
            <p:nvPr/>
          </p:nvSpPr>
          <p:spPr bwMode="auto">
            <a:xfrm>
              <a:off x="1348510"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 Placeholder 5">
              <a:extLst>
                <a:ext uri="{FF2B5EF4-FFF2-40B4-BE49-F238E27FC236}">
                  <a16:creationId xmlns:a16="http://schemas.microsoft.com/office/drawing/2014/main" id="{ADEB3959-FC93-4BA7-8F31-F4C351EE7D76}"/>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2</a:t>
              </a:r>
            </a:p>
          </p:txBody>
        </p:sp>
      </p:grpSp>
      <p:sp>
        <p:nvSpPr>
          <p:cNvPr id="87" name="Text Placeholder 5">
            <a:extLst>
              <a:ext uri="{FF2B5EF4-FFF2-40B4-BE49-F238E27FC236}">
                <a16:creationId xmlns:a16="http://schemas.microsoft.com/office/drawing/2014/main" id="{4D848436-91D0-4D07-94B4-6E965C765C38}"/>
              </a:ext>
            </a:extLst>
          </p:cNvPr>
          <p:cNvSpPr txBox="1">
            <a:spLocks/>
          </p:cNvSpPr>
          <p:nvPr/>
        </p:nvSpPr>
        <p:spPr>
          <a:xfrm>
            <a:off x="8684510" y="2418301"/>
            <a:ext cx="3045368"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Query results are cached in remote storage so subsequent requests can be served immediately</a:t>
            </a:r>
          </a:p>
        </p:txBody>
      </p:sp>
      <p:grpSp>
        <p:nvGrpSpPr>
          <p:cNvPr id="83" name="Graphic 79" descr="Gauge">
            <a:extLst>
              <a:ext uri="{FF2B5EF4-FFF2-40B4-BE49-F238E27FC236}">
                <a16:creationId xmlns:a16="http://schemas.microsoft.com/office/drawing/2014/main" id="{A69CB479-E385-436C-A78D-A43E4A3C62D3}"/>
              </a:ext>
            </a:extLst>
          </p:cNvPr>
          <p:cNvGrpSpPr/>
          <p:nvPr/>
        </p:nvGrpSpPr>
        <p:grpSpPr>
          <a:xfrm>
            <a:off x="6757652" y="1373889"/>
            <a:ext cx="584752" cy="618180"/>
            <a:chOff x="4874400" y="4364622"/>
            <a:chExt cx="914400" cy="914400"/>
          </a:xfrm>
        </p:grpSpPr>
        <p:sp>
          <p:nvSpPr>
            <p:cNvPr id="84" name="Freeform: Shape 83">
              <a:extLst>
                <a:ext uri="{FF2B5EF4-FFF2-40B4-BE49-F238E27FC236}">
                  <a16:creationId xmlns:a16="http://schemas.microsoft.com/office/drawing/2014/main" id="{3D8EC81F-C4CB-4E0A-85D5-521C4F083A24}"/>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5" name="Freeform: Shape 84">
              <a:extLst>
                <a:ext uri="{FF2B5EF4-FFF2-40B4-BE49-F238E27FC236}">
                  <a16:creationId xmlns:a16="http://schemas.microsoft.com/office/drawing/2014/main" id="{D24FCCAD-F731-4FD9-92FE-90861EC5A5F0}"/>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86" name="Freeform: Shape 85">
              <a:extLst>
                <a:ext uri="{FF2B5EF4-FFF2-40B4-BE49-F238E27FC236}">
                  <a16:creationId xmlns:a16="http://schemas.microsoft.com/office/drawing/2014/main" id="{D3F46F67-74D2-4915-91BF-9FC65D9B14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7" name="Arrow: Right 116">
            <a:extLst>
              <a:ext uri="{FF2B5EF4-FFF2-40B4-BE49-F238E27FC236}">
                <a16:creationId xmlns:a16="http://schemas.microsoft.com/office/drawing/2014/main" id="{0356935E-4C00-4735-B0F1-506D1A0CD7C3}"/>
              </a:ext>
            </a:extLst>
          </p:cNvPr>
          <p:cNvSpPr/>
          <p:nvPr/>
        </p:nvSpPr>
        <p:spPr bwMode="auto">
          <a:xfrm rot="10800000">
            <a:off x="6138875" y="1836465"/>
            <a:ext cx="421040" cy="234669"/>
          </a:xfrm>
          <a:prstGeom prst="rightArrow">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BAD80A">
                  <a:lumMod val="75000"/>
                </a:srgbClr>
              </a:soli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CC76577F-A293-43C6-A1CE-CEE835790BF0}"/>
              </a:ext>
            </a:extLst>
          </p:cNvPr>
          <p:cNvGrpSpPr/>
          <p:nvPr/>
        </p:nvGrpSpPr>
        <p:grpSpPr>
          <a:xfrm>
            <a:off x="5623176" y="1531364"/>
            <a:ext cx="326427" cy="735690"/>
            <a:chOff x="2484021" y="3604805"/>
            <a:chExt cx="352315" cy="751095"/>
          </a:xfrm>
        </p:grpSpPr>
        <p:sp>
          <p:nvSpPr>
            <p:cNvPr id="119" name="Freeform 448">
              <a:extLst>
                <a:ext uri="{FF2B5EF4-FFF2-40B4-BE49-F238E27FC236}">
                  <a16:creationId xmlns:a16="http://schemas.microsoft.com/office/drawing/2014/main" id="{D8ECC22B-8B47-4C94-BC7A-62DEA07B665C}"/>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20" name="Freeform 5">
              <a:extLst>
                <a:ext uri="{FF2B5EF4-FFF2-40B4-BE49-F238E27FC236}">
                  <a16:creationId xmlns:a16="http://schemas.microsoft.com/office/drawing/2014/main" id="{C5171568-4C6E-48E4-9E7D-403FA7CF2D90}"/>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21" name="Group 120">
              <a:extLst>
                <a:ext uri="{FF2B5EF4-FFF2-40B4-BE49-F238E27FC236}">
                  <a16:creationId xmlns:a16="http://schemas.microsoft.com/office/drawing/2014/main" id="{9FEBA675-EB03-437E-BE98-7EF45A6F89ED}"/>
                </a:ext>
              </a:extLst>
            </p:cNvPr>
            <p:cNvGrpSpPr/>
            <p:nvPr/>
          </p:nvGrpSpPr>
          <p:grpSpPr>
            <a:xfrm>
              <a:off x="2547147" y="3604805"/>
              <a:ext cx="229773" cy="174919"/>
              <a:chOff x="2421061" y="2643553"/>
              <a:chExt cx="3651737" cy="2779942"/>
            </a:xfrm>
          </p:grpSpPr>
          <p:cxnSp>
            <p:nvCxnSpPr>
              <p:cNvPr id="124" name="Straight Connector 123">
                <a:extLst>
                  <a:ext uri="{FF2B5EF4-FFF2-40B4-BE49-F238E27FC236}">
                    <a16:creationId xmlns:a16="http://schemas.microsoft.com/office/drawing/2014/main" id="{39515B77-FF35-4645-BBBD-D7C34FABAF35}"/>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FFF05C1-D075-4BCC-BE0C-E50582EC79D3}"/>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21A01C5A-79BD-4803-8A14-721552BF8232}"/>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848A2439-F485-4AFB-A9C4-6E6D0C2117C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8" name="Freeform: Shape 581">
                <a:extLst>
                  <a:ext uri="{FF2B5EF4-FFF2-40B4-BE49-F238E27FC236}">
                    <a16:creationId xmlns:a16="http://schemas.microsoft.com/office/drawing/2014/main" id="{ECAAF654-D423-4142-B64D-A262EC8C82CB}"/>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22" name="Straight Connector 121">
              <a:extLst>
                <a:ext uri="{FF2B5EF4-FFF2-40B4-BE49-F238E27FC236}">
                  <a16:creationId xmlns:a16="http://schemas.microsoft.com/office/drawing/2014/main" id="{711D479F-68FC-4AB3-995C-EEAF24437D14}"/>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798FB57-1998-44D0-A976-80B1B82E2B64}"/>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6" name="Text Placeholder 5">
            <a:extLst>
              <a:ext uri="{FF2B5EF4-FFF2-40B4-BE49-F238E27FC236}">
                <a16:creationId xmlns:a16="http://schemas.microsoft.com/office/drawing/2014/main" id="{A9C5D7CD-091E-4452-B7BA-07C82C19BE57}"/>
              </a:ext>
            </a:extLst>
          </p:cNvPr>
          <p:cNvSpPr txBox="1">
            <a:spLocks/>
          </p:cNvSpPr>
          <p:nvPr/>
        </p:nvSpPr>
        <p:spPr>
          <a:xfrm>
            <a:off x="6095851" y="1570498"/>
            <a:ext cx="562653"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BAD80A">
                    <a:lumMod val="75000"/>
                  </a:srgbClr>
                </a:solidFill>
                <a:latin typeface="Segoe UI"/>
              </a:rPr>
              <a:t>01010100010100101010</a:t>
            </a:r>
          </a:p>
        </p:txBody>
      </p:sp>
      <p:sp>
        <p:nvSpPr>
          <p:cNvPr id="116" name="Arrow: Right 115">
            <a:extLst>
              <a:ext uri="{FF2B5EF4-FFF2-40B4-BE49-F238E27FC236}">
                <a16:creationId xmlns:a16="http://schemas.microsoft.com/office/drawing/2014/main" id="{F225E6D2-551F-4ED1-994F-A0A159F9EE65}"/>
              </a:ext>
            </a:extLst>
          </p:cNvPr>
          <p:cNvSpPr/>
          <p:nvPr/>
        </p:nvSpPr>
        <p:spPr bwMode="auto">
          <a:xfrm>
            <a:off x="9249337" y="1854984"/>
            <a:ext cx="454366" cy="239550"/>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1" name="Graphic 9" descr="Database">
            <a:extLst>
              <a:ext uri="{FF2B5EF4-FFF2-40B4-BE49-F238E27FC236}">
                <a16:creationId xmlns:a16="http://schemas.microsoft.com/office/drawing/2014/main" id="{F4C2F403-5D77-4F5A-8770-F53CC1EFC9A5}"/>
              </a:ext>
            </a:extLst>
          </p:cNvPr>
          <p:cNvGrpSpPr/>
          <p:nvPr/>
        </p:nvGrpSpPr>
        <p:grpSpPr>
          <a:xfrm>
            <a:off x="9725774" y="1665050"/>
            <a:ext cx="508194" cy="566646"/>
            <a:chOff x="9418332" y="1246885"/>
            <a:chExt cx="508266" cy="566726"/>
          </a:xfrm>
        </p:grpSpPr>
        <p:sp>
          <p:nvSpPr>
            <p:cNvPr id="142" name="Freeform: Shape 141">
              <a:extLst>
                <a:ext uri="{FF2B5EF4-FFF2-40B4-BE49-F238E27FC236}">
                  <a16:creationId xmlns:a16="http://schemas.microsoft.com/office/drawing/2014/main" id="{C7EEE633-5325-4EF8-BD67-B1D106FFB83D}"/>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3" name="Freeform: Shape 142">
              <a:extLst>
                <a:ext uri="{FF2B5EF4-FFF2-40B4-BE49-F238E27FC236}">
                  <a16:creationId xmlns:a16="http://schemas.microsoft.com/office/drawing/2014/main" id="{FCD8DD1B-6232-4C14-BF32-9FC25DA690F6}"/>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4" name="Freeform: Shape 143">
              <a:extLst>
                <a:ext uri="{FF2B5EF4-FFF2-40B4-BE49-F238E27FC236}">
                  <a16:creationId xmlns:a16="http://schemas.microsoft.com/office/drawing/2014/main" id="{25C42B1B-ED49-4574-B5CE-DA41E3267B0F}"/>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45" name="Freeform: Shape 144">
              <a:extLst>
                <a:ext uri="{FF2B5EF4-FFF2-40B4-BE49-F238E27FC236}">
                  <a16:creationId xmlns:a16="http://schemas.microsoft.com/office/drawing/2014/main" id="{3B4D0956-5410-45E0-8740-6A723019CBCA}"/>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47" name="Text Placeholder 5">
            <a:extLst>
              <a:ext uri="{FF2B5EF4-FFF2-40B4-BE49-F238E27FC236}">
                <a16:creationId xmlns:a16="http://schemas.microsoft.com/office/drawing/2014/main" id="{01301F37-55E2-4997-A42B-93549571882A}"/>
              </a:ext>
            </a:extLst>
          </p:cNvPr>
          <p:cNvSpPr txBox="1">
            <a:spLocks/>
          </p:cNvSpPr>
          <p:nvPr/>
        </p:nvSpPr>
        <p:spPr>
          <a:xfrm>
            <a:off x="9160490" y="1591840"/>
            <a:ext cx="607186" cy="26026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sp>
        <p:nvSpPr>
          <p:cNvPr id="91" name="Text Placeholder 5">
            <a:extLst>
              <a:ext uri="{FF2B5EF4-FFF2-40B4-BE49-F238E27FC236}">
                <a16:creationId xmlns:a16="http://schemas.microsoft.com/office/drawing/2014/main" id="{FD17D532-3D99-4B4A-8AFF-D0D4B21CB4E7}"/>
              </a:ext>
            </a:extLst>
          </p:cNvPr>
          <p:cNvSpPr txBox="1">
            <a:spLocks/>
          </p:cNvSpPr>
          <p:nvPr/>
        </p:nvSpPr>
        <p:spPr>
          <a:xfrm>
            <a:off x="768071" y="4783170"/>
            <a:ext cx="3126539" cy="92935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Subsequent executions for the same query bypass compute nodes and can be fetched instantly from persistent cache in remote storage</a:t>
            </a:r>
          </a:p>
        </p:txBody>
      </p:sp>
      <p:grpSp>
        <p:nvGrpSpPr>
          <p:cNvPr id="148" name="Group 147">
            <a:extLst>
              <a:ext uri="{FF2B5EF4-FFF2-40B4-BE49-F238E27FC236}">
                <a16:creationId xmlns:a16="http://schemas.microsoft.com/office/drawing/2014/main" id="{8C274CC0-CFA3-4620-9A15-7E974DA81222}"/>
              </a:ext>
            </a:extLst>
          </p:cNvPr>
          <p:cNvGrpSpPr/>
          <p:nvPr/>
        </p:nvGrpSpPr>
        <p:grpSpPr>
          <a:xfrm>
            <a:off x="325085" y="4836617"/>
            <a:ext cx="290434" cy="290434"/>
            <a:chOff x="1359413" y="3286137"/>
            <a:chExt cx="332509" cy="332509"/>
          </a:xfrm>
        </p:grpSpPr>
        <p:sp>
          <p:nvSpPr>
            <p:cNvPr id="149" name="Oval 148">
              <a:extLst>
                <a:ext uri="{FF2B5EF4-FFF2-40B4-BE49-F238E27FC236}">
                  <a16:creationId xmlns:a16="http://schemas.microsoft.com/office/drawing/2014/main" id="{A43AEC1F-6C2D-4FCB-B688-14ADDC7E84F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Text Placeholder 5">
              <a:extLst>
                <a:ext uri="{FF2B5EF4-FFF2-40B4-BE49-F238E27FC236}">
                  <a16:creationId xmlns:a16="http://schemas.microsoft.com/office/drawing/2014/main" id="{D095D82C-AAB1-4D28-AAAA-FB327FF633FC}"/>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3</a:t>
              </a:r>
            </a:p>
          </p:txBody>
        </p:sp>
      </p:grpSp>
      <p:grpSp>
        <p:nvGrpSpPr>
          <p:cNvPr id="9" name="Group 8">
            <a:extLst>
              <a:ext uri="{FF2B5EF4-FFF2-40B4-BE49-F238E27FC236}">
                <a16:creationId xmlns:a16="http://schemas.microsoft.com/office/drawing/2014/main" id="{FF205636-D124-4ECB-8116-E241E9A756F6}"/>
              </a:ext>
            </a:extLst>
          </p:cNvPr>
          <p:cNvGrpSpPr/>
          <p:nvPr/>
        </p:nvGrpSpPr>
        <p:grpSpPr>
          <a:xfrm>
            <a:off x="819550" y="3650365"/>
            <a:ext cx="2770503" cy="988743"/>
            <a:chOff x="1148861" y="3578513"/>
            <a:chExt cx="2770896" cy="988883"/>
          </a:xfrm>
        </p:grpSpPr>
        <p:sp>
          <p:nvSpPr>
            <p:cNvPr id="160" name="Arrow: Right 159">
              <a:extLst>
                <a:ext uri="{FF2B5EF4-FFF2-40B4-BE49-F238E27FC236}">
                  <a16:creationId xmlns:a16="http://schemas.microsoft.com/office/drawing/2014/main" id="{395A6E66-934A-4074-A7F1-02194E3742E5}"/>
                </a:ext>
              </a:extLst>
            </p:cNvPr>
            <p:cNvSpPr/>
            <p:nvPr/>
          </p:nvSpPr>
          <p:spPr bwMode="auto">
            <a:xfrm>
              <a:off x="1652069"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FD40A64F-8A9F-4F70-82C5-D5028BA09753}"/>
                </a:ext>
              </a:extLst>
            </p:cNvPr>
            <p:cNvGrpSpPr/>
            <p:nvPr/>
          </p:nvGrpSpPr>
          <p:grpSpPr>
            <a:xfrm>
              <a:off x="1148861" y="3816301"/>
              <a:ext cx="352315" cy="751095"/>
              <a:chOff x="2484021" y="3604805"/>
              <a:chExt cx="352315" cy="751095"/>
            </a:xfrm>
          </p:grpSpPr>
          <p:sp>
            <p:nvSpPr>
              <p:cNvPr id="162" name="Freeform 448">
                <a:extLst>
                  <a:ext uri="{FF2B5EF4-FFF2-40B4-BE49-F238E27FC236}">
                    <a16:creationId xmlns:a16="http://schemas.microsoft.com/office/drawing/2014/main" id="{DE30CCA0-9095-4FD0-AFF0-71C615C27CB4}"/>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163" name="Freeform 5">
                <a:extLst>
                  <a:ext uri="{FF2B5EF4-FFF2-40B4-BE49-F238E27FC236}">
                    <a16:creationId xmlns:a16="http://schemas.microsoft.com/office/drawing/2014/main" id="{11D039A6-2254-43FC-9553-6D9C9D9B5EA5}"/>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164" name="Group 163">
                <a:extLst>
                  <a:ext uri="{FF2B5EF4-FFF2-40B4-BE49-F238E27FC236}">
                    <a16:creationId xmlns:a16="http://schemas.microsoft.com/office/drawing/2014/main" id="{8AE0112F-2A86-46F9-9063-D1C9D2122CA0}"/>
                  </a:ext>
                </a:extLst>
              </p:cNvPr>
              <p:cNvGrpSpPr/>
              <p:nvPr/>
            </p:nvGrpSpPr>
            <p:grpSpPr>
              <a:xfrm>
                <a:off x="2547147" y="3604805"/>
                <a:ext cx="229773" cy="174919"/>
                <a:chOff x="2421061" y="2643553"/>
                <a:chExt cx="3651737" cy="2779942"/>
              </a:xfrm>
            </p:grpSpPr>
            <p:cxnSp>
              <p:nvCxnSpPr>
                <p:cNvPr id="167" name="Straight Connector 166">
                  <a:extLst>
                    <a:ext uri="{FF2B5EF4-FFF2-40B4-BE49-F238E27FC236}">
                      <a16:creationId xmlns:a16="http://schemas.microsoft.com/office/drawing/2014/main" id="{51AE51AB-E10C-4E5C-B152-B62799640A9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FA2090-1F49-477A-B9E3-23D1E8E78519}"/>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5BC1737-FA42-4991-8ED5-A969251E1BD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7B58AF1-0C3F-4695-A0C9-F823C80576D6}"/>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1" name="Freeform: Shape 581">
                  <a:extLst>
                    <a:ext uri="{FF2B5EF4-FFF2-40B4-BE49-F238E27FC236}">
                      <a16:creationId xmlns:a16="http://schemas.microsoft.com/office/drawing/2014/main" id="{80D51C22-5154-419C-A1B2-E62643C0AAF7}"/>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Connector 164">
                <a:extLst>
                  <a:ext uri="{FF2B5EF4-FFF2-40B4-BE49-F238E27FC236}">
                    <a16:creationId xmlns:a16="http://schemas.microsoft.com/office/drawing/2014/main" id="{5930AB49-39BE-435F-9CEE-C1483E0982EB}"/>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356B63B6-7D46-45B9-8E41-69F6F3646473}"/>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2" name="Arrow: Right 171">
              <a:extLst>
                <a:ext uri="{FF2B5EF4-FFF2-40B4-BE49-F238E27FC236}">
                  <a16:creationId xmlns:a16="http://schemas.microsoft.com/office/drawing/2014/main" id="{947D1FCA-35E8-42E2-B925-7C384FCFCA04}"/>
                </a:ext>
              </a:extLst>
            </p:cNvPr>
            <p:cNvSpPr/>
            <p:nvPr/>
          </p:nvSpPr>
          <p:spPr bwMode="auto">
            <a:xfrm rot="10800000">
              <a:off x="1621737" y="3894305"/>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 name="Graphic 79" descr="Gauge">
              <a:extLst>
                <a:ext uri="{FF2B5EF4-FFF2-40B4-BE49-F238E27FC236}">
                  <a16:creationId xmlns:a16="http://schemas.microsoft.com/office/drawing/2014/main" id="{82025B93-26A5-4DE0-AB06-3A0E536DC365}"/>
                </a:ext>
              </a:extLst>
            </p:cNvPr>
            <p:cNvGrpSpPr/>
            <p:nvPr/>
          </p:nvGrpSpPr>
          <p:grpSpPr>
            <a:xfrm>
              <a:off x="2197087" y="3651076"/>
              <a:ext cx="578531" cy="406644"/>
              <a:chOff x="4912500" y="4593222"/>
              <a:chExt cx="838200" cy="589164"/>
            </a:xfrm>
          </p:grpSpPr>
          <p:sp>
            <p:nvSpPr>
              <p:cNvPr id="174" name="Freeform: Shape 173">
                <a:extLst>
                  <a:ext uri="{FF2B5EF4-FFF2-40B4-BE49-F238E27FC236}">
                    <a16:creationId xmlns:a16="http://schemas.microsoft.com/office/drawing/2014/main" id="{12DD1C21-0ECD-4210-99A1-3B99571D4A4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5" name="Freeform: Shape 174">
                <a:extLst>
                  <a:ext uri="{FF2B5EF4-FFF2-40B4-BE49-F238E27FC236}">
                    <a16:creationId xmlns:a16="http://schemas.microsoft.com/office/drawing/2014/main" id="{578A1479-3716-480A-9EC6-34B49BD39FAD}"/>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176" name="Freeform: Shape 175">
                <a:extLst>
                  <a:ext uri="{FF2B5EF4-FFF2-40B4-BE49-F238E27FC236}">
                    <a16:creationId xmlns:a16="http://schemas.microsoft.com/office/drawing/2014/main" id="{E777551C-201D-4CFF-A087-12E3EF644B64}"/>
                  </a:ext>
                </a:extLst>
              </p:cNvPr>
              <p:cNvSpPr/>
              <p:nvPr/>
            </p:nvSpPr>
            <p:spPr>
              <a:xfrm rot="13854299">
                <a:off x="5039186" y="4820436"/>
                <a:ext cx="361949" cy="361951"/>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grpSp>
          <p:nvGrpSpPr>
            <p:cNvPr id="177" name="Graphic 9" descr="Database">
              <a:extLst>
                <a:ext uri="{FF2B5EF4-FFF2-40B4-BE49-F238E27FC236}">
                  <a16:creationId xmlns:a16="http://schemas.microsoft.com/office/drawing/2014/main" id="{DE56AEF1-8EC8-4C6B-8841-75D189ED549B}"/>
                </a:ext>
              </a:extLst>
            </p:cNvPr>
            <p:cNvGrpSpPr/>
            <p:nvPr/>
          </p:nvGrpSpPr>
          <p:grpSpPr>
            <a:xfrm>
              <a:off x="3411491" y="3894305"/>
              <a:ext cx="508266" cy="566726"/>
              <a:chOff x="9418332" y="1246885"/>
              <a:chExt cx="508266" cy="566726"/>
            </a:xfrm>
          </p:grpSpPr>
          <p:sp>
            <p:nvSpPr>
              <p:cNvPr id="178" name="Freeform: Shape 177">
                <a:extLst>
                  <a:ext uri="{FF2B5EF4-FFF2-40B4-BE49-F238E27FC236}">
                    <a16:creationId xmlns:a16="http://schemas.microsoft.com/office/drawing/2014/main" id="{2783B424-30FB-4EFC-A36D-E286F569E1E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79" name="Freeform: Shape 178">
                <a:extLst>
                  <a:ext uri="{FF2B5EF4-FFF2-40B4-BE49-F238E27FC236}">
                    <a16:creationId xmlns:a16="http://schemas.microsoft.com/office/drawing/2014/main" id="{D0D99226-005D-4116-8C0D-15E322FC67AF}"/>
                  </a:ext>
                </a:extLst>
              </p:cNvPr>
              <p:cNvSpPr/>
              <p:nvPr/>
            </p:nvSpPr>
            <p:spPr>
              <a:xfrm>
                <a:off x="9524221" y="1376760"/>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rgbClr val="7030A0"/>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0" name="Freeform: Shape 179">
                <a:extLst>
                  <a:ext uri="{FF2B5EF4-FFF2-40B4-BE49-F238E27FC236}">
                    <a16:creationId xmlns:a16="http://schemas.microsoft.com/office/drawing/2014/main" id="{9872E0A0-29D5-41DA-A856-7EEF6B233F75}"/>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81" name="Freeform: Shape 180">
                <a:extLst>
                  <a:ext uri="{FF2B5EF4-FFF2-40B4-BE49-F238E27FC236}">
                    <a16:creationId xmlns:a16="http://schemas.microsoft.com/office/drawing/2014/main" id="{5671FC03-9545-406C-AC9F-D8E3332C0F0F}"/>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sp>
          <p:nvSpPr>
            <p:cNvPr id="182" name="Arrow: Right 181">
              <a:extLst>
                <a:ext uri="{FF2B5EF4-FFF2-40B4-BE49-F238E27FC236}">
                  <a16:creationId xmlns:a16="http://schemas.microsoft.com/office/drawing/2014/main" id="{3FBAC070-3571-407E-BCD3-8042804BD5D0}"/>
                </a:ext>
              </a:extLst>
            </p:cNvPr>
            <p:cNvSpPr/>
            <p:nvPr/>
          </p:nvSpPr>
          <p:spPr bwMode="auto">
            <a:xfrm>
              <a:off x="2893488" y="4207419"/>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Arrow: Right 182">
              <a:extLst>
                <a:ext uri="{FF2B5EF4-FFF2-40B4-BE49-F238E27FC236}">
                  <a16:creationId xmlns:a16="http://schemas.microsoft.com/office/drawing/2014/main" id="{7A6808D6-6BED-4C5F-A103-C199095F97AE}"/>
                </a:ext>
              </a:extLst>
            </p:cNvPr>
            <p:cNvSpPr/>
            <p:nvPr/>
          </p:nvSpPr>
          <p:spPr bwMode="auto">
            <a:xfrm rot="10800000">
              <a:off x="2862846" y="3904898"/>
              <a:ext cx="454430" cy="239584"/>
            </a:xfrm>
            <a:prstGeom prst="righ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Text Placeholder 5">
              <a:extLst>
                <a:ext uri="{FF2B5EF4-FFF2-40B4-BE49-F238E27FC236}">
                  <a16:creationId xmlns:a16="http://schemas.microsoft.com/office/drawing/2014/main" id="{F7F9E155-2B51-4C57-ADA3-9EEB6837EB86}"/>
                </a:ext>
              </a:extLst>
            </p:cNvPr>
            <p:cNvSpPr txBox="1">
              <a:spLocks/>
            </p:cNvSpPr>
            <p:nvPr/>
          </p:nvSpPr>
          <p:spPr>
            <a:xfrm>
              <a:off x="1573731" y="3578513"/>
              <a:ext cx="607272" cy="26030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800">
                  <a:solidFill>
                    <a:srgbClr val="7030A0"/>
                  </a:solidFill>
                  <a:latin typeface="Segoe UI"/>
                </a:rPr>
                <a:t>01010100010100101010</a:t>
              </a:r>
            </a:p>
          </p:txBody>
        </p:sp>
      </p:grpSp>
      <p:grpSp>
        <p:nvGrpSpPr>
          <p:cNvPr id="6" name="Group 5">
            <a:extLst>
              <a:ext uri="{FF2B5EF4-FFF2-40B4-BE49-F238E27FC236}">
                <a16:creationId xmlns:a16="http://schemas.microsoft.com/office/drawing/2014/main" id="{6B8DAC47-95A3-49B9-BDA4-54191A3B2BBE}"/>
              </a:ext>
            </a:extLst>
          </p:cNvPr>
          <p:cNvGrpSpPr/>
          <p:nvPr/>
        </p:nvGrpSpPr>
        <p:grpSpPr>
          <a:xfrm>
            <a:off x="4089095" y="3722208"/>
            <a:ext cx="3998370" cy="1793604"/>
            <a:chOff x="3349292" y="4149376"/>
            <a:chExt cx="3998938" cy="1793859"/>
          </a:xfrm>
        </p:grpSpPr>
        <p:sp>
          <p:nvSpPr>
            <p:cNvPr id="92" name="Text Placeholder 5">
              <a:extLst>
                <a:ext uri="{FF2B5EF4-FFF2-40B4-BE49-F238E27FC236}">
                  <a16:creationId xmlns:a16="http://schemas.microsoft.com/office/drawing/2014/main" id="{6CEDC796-020A-4E10-86B4-B566D89CD582}"/>
                </a:ext>
              </a:extLst>
            </p:cNvPr>
            <p:cNvSpPr txBox="1">
              <a:spLocks/>
            </p:cNvSpPr>
            <p:nvPr/>
          </p:nvSpPr>
          <p:spPr>
            <a:xfrm>
              <a:off x="3765273" y="5250768"/>
              <a:ext cx="3582957" cy="6924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Remote storage cache is evicted regularly based on time, cache usage, and any modifications to underlying table data. </a:t>
              </a:r>
            </a:p>
          </p:txBody>
        </p:sp>
        <p:grpSp>
          <p:nvGrpSpPr>
            <p:cNvPr id="185" name="Group 184">
              <a:extLst>
                <a:ext uri="{FF2B5EF4-FFF2-40B4-BE49-F238E27FC236}">
                  <a16:creationId xmlns:a16="http://schemas.microsoft.com/office/drawing/2014/main" id="{189C7A86-4A29-428B-A526-3E818077C069}"/>
                </a:ext>
              </a:extLst>
            </p:cNvPr>
            <p:cNvGrpSpPr/>
            <p:nvPr/>
          </p:nvGrpSpPr>
          <p:grpSpPr>
            <a:xfrm>
              <a:off x="3349292" y="5250768"/>
              <a:ext cx="290475" cy="290475"/>
              <a:chOff x="1359413" y="3286137"/>
              <a:chExt cx="332509" cy="332509"/>
            </a:xfrm>
          </p:grpSpPr>
          <p:sp>
            <p:nvSpPr>
              <p:cNvPr id="186" name="Oval 185">
                <a:extLst>
                  <a:ext uri="{FF2B5EF4-FFF2-40B4-BE49-F238E27FC236}">
                    <a16:creationId xmlns:a16="http://schemas.microsoft.com/office/drawing/2014/main" id="{EE1E708D-CC59-4004-B4D7-0E49A9CBE255}"/>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Text Placeholder 5">
                <a:extLst>
                  <a:ext uri="{FF2B5EF4-FFF2-40B4-BE49-F238E27FC236}">
                    <a16:creationId xmlns:a16="http://schemas.microsoft.com/office/drawing/2014/main" id="{9EA95BCD-E40E-4B29-A7EF-BAF781FDC9ED}"/>
                  </a:ext>
                </a:extLst>
              </p:cNvPr>
              <p:cNvSpPr txBox="1">
                <a:spLocks/>
              </p:cNvSpPr>
              <p:nvPr/>
            </p:nvSpPr>
            <p:spPr>
              <a:xfrm>
                <a:off x="1460763"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4</a:t>
                </a:r>
              </a:p>
            </p:txBody>
          </p:sp>
        </p:grpSp>
        <p:pic>
          <p:nvPicPr>
            <p:cNvPr id="188" name="Graphic 187" descr="Hourglass">
              <a:extLst>
                <a:ext uri="{FF2B5EF4-FFF2-40B4-BE49-F238E27FC236}">
                  <a16:creationId xmlns:a16="http://schemas.microsoft.com/office/drawing/2014/main" id="{4C65D253-0BC4-42C5-973B-2DD455BFAA9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7672" y="4149376"/>
              <a:ext cx="379422" cy="379422"/>
            </a:xfrm>
            <a:prstGeom prst="rect">
              <a:avLst/>
            </a:prstGeom>
          </p:spPr>
        </p:pic>
        <p:grpSp>
          <p:nvGrpSpPr>
            <p:cNvPr id="189" name="Graphic 9" descr="Database">
              <a:extLst>
                <a:ext uri="{FF2B5EF4-FFF2-40B4-BE49-F238E27FC236}">
                  <a16:creationId xmlns:a16="http://schemas.microsoft.com/office/drawing/2014/main" id="{F0CD6C86-3630-438E-801A-3334C9C82D77}"/>
                </a:ext>
              </a:extLst>
            </p:cNvPr>
            <p:cNvGrpSpPr/>
            <p:nvPr/>
          </p:nvGrpSpPr>
          <p:grpSpPr>
            <a:xfrm>
              <a:off x="5733242" y="4400216"/>
              <a:ext cx="379422" cy="574157"/>
              <a:chOff x="9524221" y="1305919"/>
              <a:chExt cx="296489" cy="448659"/>
            </a:xfrm>
          </p:grpSpPr>
          <p:sp>
            <p:nvSpPr>
              <p:cNvPr id="190" name="Freeform: Shape 189">
                <a:extLst>
                  <a:ext uri="{FF2B5EF4-FFF2-40B4-BE49-F238E27FC236}">
                    <a16:creationId xmlns:a16="http://schemas.microsoft.com/office/drawing/2014/main" id="{04B44EDD-A9C0-4BC9-8D36-A82D6D19086F}"/>
                  </a:ext>
                </a:extLst>
              </p:cNvPr>
              <p:cNvSpPr/>
              <p:nvPr/>
            </p:nvSpPr>
            <p:spPr>
              <a:xfrm>
                <a:off x="9524221" y="1305919"/>
                <a:ext cx="296489" cy="94454"/>
              </a:xfrm>
              <a:custGeom>
                <a:avLst/>
                <a:gdLst>
                  <a:gd name="connsiteX0" fmla="*/ 296489 w 296488"/>
                  <a:gd name="connsiteY0" fmla="*/ 47227 h 94454"/>
                  <a:gd name="connsiteX1" fmla="*/ 148244 w 296488"/>
                  <a:gd name="connsiteY1" fmla="*/ 94454 h 94454"/>
                  <a:gd name="connsiteX2" fmla="*/ 0 w 296488"/>
                  <a:gd name="connsiteY2" fmla="*/ 47227 h 94454"/>
                  <a:gd name="connsiteX3" fmla="*/ 148244 w 296488"/>
                  <a:gd name="connsiteY3" fmla="*/ 0 h 94454"/>
                  <a:gd name="connsiteX4" fmla="*/ 296489 w 296488"/>
                  <a:gd name="connsiteY4" fmla="*/ 47227 h 9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488" h="94454">
                    <a:moveTo>
                      <a:pt x="296489" y="47227"/>
                    </a:moveTo>
                    <a:cubicBezTo>
                      <a:pt x="296489" y="73310"/>
                      <a:pt x="230117" y="94454"/>
                      <a:pt x="148244" y="94454"/>
                    </a:cubicBezTo>
                    <a:cubicBezTo>
                      <a:pt x="66371" y="94454"/>
                      <a:pt x="0" y="73310"/>
                      <a:pt x="0" y="47227"/>
                    </a:cubicBezTo>
                    <a:cubicBezTo>
                      <a:pt x="0" y="21144"/>
                      <a:pt x="66371" y="0"/>
                      <a:pt x="148244" y="0"/>
                    </a:cubicBezTo>
                    <a:cubicBezTo>
                      <a:pt x="230117" y="0"/>
                      <a:pt x="296489" y="21144"/>
                      <a:pt x="296489"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2" name="Freeform: Shape 191">
                <a:extLst>
                  <a:ext uri="{FF2B5EF4-FFF2-40B4-BE49-F238E27FC236}">
                    <a16:creationId xmlns:a16="http://schemas.microsoft.com/office/drawing/2014/main" id="{D09275C6-0245-4BC2-9EFC-7993C44258B0}"/>
                  </a:ext>
                </a:extLst>
              </p:cNvPr>
              <p:cNvSpPr/>
              <p:nvPr/>
            </p:nvSpPr>
            <p:spPr>
              <a:xfrm>
                <a:off x="9524221" y="1494828"/>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sp>
            <p:nvSpPr>
              <p:cNvPr id="193" name="Freeform: Shape 192">
                <a:extLst>
                  <a:ext uri="{FF2B5EF4-FFF2-40B4-BE49-F238E27FC236}">
                    <a16:creationId xmlns:a16="http://schemas.microsoft.com/office/drawing/2014/main" id="{B22208E6-C039-45D8-998A-2C08753452CC}"/>
                  </a:ext>
                </a:extLst>
              </p:cNvPr>
              <p:cNvSpPr/>
              <p:nvPr/>
            </p:nvSpPr>
            <p:spPr>
              <a:xfrm>
                <a:off x="9524221" y="1612896"/>
                <a:ext cx="296489" cy="141682"/>
              </a:xfrm>
              <a:custGeom>
                <a:avLst/>
                <a:gdLst>
                  <a:gd name="connsiteX0" fmla="*/ 254133 w 296488"/>
                  <a:gd name="connsiteY0" fmla="*/ 94454 h 141681"/>
                  <a:gd name="connsiteX1" fmla="*/ 243544 w 296488"/>
                  <a:gd name="connsiteY1" fmla="*/ 82648 h 141681"/>
                  <a:gd name="connsiteX2" fmla="*/ 254133 w 296488"/>
                  <a:gd name="connsiteY2" fmla="*/ 70841 h 141681"/>
                  <a:gd name="connsiteX3" fmla="*/ 264722 w 296488"/>
                  <a:gd name="connsiteY3" fmla="*/ 82648 h 141681"/>
                  <a:gd name="connsiteX4" fmla="*/ 254133 w 296488"/>
                  <a:gd name="connsiteY4" fmla="*/ 94454 h 141681"/>
                  <a:gd name="connsiteX5" fmla="*/ 148244 w 296488"/>
                  <a:gd name="connsiteY5" fmla="*/ 47227 h 141681"/>
                  <a:gd name="connsiteX6" fmla="*/ 0 w 296488"/>
                  <a:gd name="connsiteY6" fmla="*/ 0 h 141681"/>
                  <a:gd name="connsiteX7" fmla="*/ 0 w 296488"/>
                  <a:gd name="connsiteY7" fmla="*/ 94454 h 141681"/>
                  <a:gd name="connsiteX8" fmla="*/ 148244 w 296488"/>
                  <a:gd name="connsiteY8" fmla="*/ 141682 h 141681"/>
                  <a:gd name="connsiteX9" fmla="*/ 296489 w 296488"/>
                  <a:gd name="connsiteY9" fmla="*/ 94454 h 141681"/>
                  <a:gd name="connsiteX10" fmla="*/ 296489 w 296488"/>
                  <a:gd name="connsiteY10" fmla="*/ 0 h 141681"/>
                  <a:gd name="connsiteX11" fmla="*/ 148244 w 296488"/>
                  <a:gd name="connsiteY11" fmla="*/ 47227 h 14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488" h="141681">
                    <a:moveTo>
                      <a:pt x="254133" y="94454"/>
                    </a:moveTo>
                    <a:cubicBezTo>
                      <a:pt x="247780" y="94454"/>
                      <a:pt x="243544" y="89732"/>
                      <a:pt x="243544" y="82648"/>
                    </a:cubicBezTo>
                    <a:cubicBezTo>
                      <a:pt x="243544" y="75563"/>
                      <a:pt x="247780" y="70841"/>
                      <a:pt x="254133" y="70841"/>
                    </a:cubicBezTo>
                    <a:cubicBezTo>
                      <a:pt x="260486" y="70841"/>
                      <a:pt x="264722" y="75563"/>
                      <a:pt x="264722" y="82648"/>
                    </a:cubicBezTo>
                    <a:cubicBezTo>
                      <a:pt x="264722" y="89732"/>
                      <a:pt x="260486" y="94454"/>
                      <a:pt x="254133" y="94454"/>
                    </a:cubicBezTo>
                    <a:close/>
                    <a:moveTo>
                      <a:pt x="148244" y="47227"/>
                    </a:moveTo>
                    <a:cubicBezTo>
                      <a:pt x="66710" y="47227"/>
                      <a:pt x="0" y="25975"/>
                      <a:pt x="0" y="0"/>
                    </a:cubicBezTo>
                    <a:lnTo>
                      <a:pt x="0" y="94454"/>
                    </a:lnTo>
                    <a:cubicBezTo>
                      <a:pt x="0" y="120429"/>
                      <a:pt x="66710" y="141682"/>
                      <a:pt x="148244" y="141682"/>
                    </a:cubicBezTo>
                    <a:cubicBezTo>
                      <a:pt x="229779" y="141682"/>
                      <a:pt x="296489" y="120429"/>
                      <a:pt x="296489" y="94454"/>
                    </a:cubicBezTo>
                    <a:lnTo>
                      <a:pt x="296489" y="0"/>
                    </a:lnTo>
                    <a:cubicBezTo>
                      <a:pt x="296489" y="25975"/>
                      <a:pt x="229779" y="47227"/>
                      <a:pt x="148244" y="47227"/>
                    </a:cubicBezTo>
                    <a:close/>
                  </a:path>
                </a:pathLst>
              </a:custGeom>
              <a:solidFill>
                <a:schemeClr val="tx1">
                  <a:lumMod val="65000"/>
                  <a:lumOff val="35000"/>
                </a:schemeClr>
              </a:solidFill>
              <a:ln w="5259" cap="flat">
                <a:noFill/>
                <a:prstDash val="solid"/>
                <a:miter/>
              </a:ln>
            </p:spPr>
            <p:txBody>
              <a:bodyPr rtlCol="0" anchor="ctr"/>
              <a:lstStyle/>
              <a:p>
                <a:pPr defTabSz="914225">
                  <a:defRPr/>
                </a:pPr>
                <a:endParaRPr lang="en-US">
                  <a:solidFill>
                    <a:srgbClr val="000000"/>
                  </a:solidFill>
                  <a:latin typeface="Segoe UI"/>
                </a:endParaRPr>
              </a:p>
            </p:txBody>
          </p:sp>
        </p:grpSp>
        <p:cxnSp>
          <p:nvCxnSpPr>
            <p:cNvPr id="204" name="Straight Connector 203">
              <a:extLst>
                <a:ext uri="{FF2B5EF4-FFF2-40B4-BE49-F238E27FC236}">
                  <a16:creationId xmlns:a16="http://schemas.microsoft.com/office/drawing/2014/main" id="{6CB6959A-602E-45F2-B613-E9E20B5A8FA1}"/>
                </a:ext>
              </a:extLst>
            </p:cNvPr>
            <p:cNvCxnSpPr/>
            <p:nvPr/>
          </p:nvCxnSpPr>
          <p:spPr>
            <a:xfrm>
              <a:off x="4316290" y="4589916"/>
              <a:ext cx="52300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5" name="Arrow: Right 204">
              <a:extLst>
                <a:ext uri="{FF2B5EF4-FFF2-40B4-BE49-F238E27FC236}">
                  <a16:creationId xmlns:a16="http://schemas.microsoft.com/office/drawing/2014/main" id="{95399119-21F4-4A02-87E8-66E7FC17AD2C}"/>
                </a:ext>
              </a:extLst>
            </p:cNvPr>
            <p:cNvSpPr/>
            <p:nvPr/>
          </p:nvSpPr>
          <p:spPr bwMode="auto">
            <a:xfrm>
              <a:off x="5060126" y="4543880"/>
              <a:ext cx="454430" cy="23958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Text Placeholder 5">
            <a:extLst>
              <a:ext uri="{FF2B5EF4-FFF2-40B4-BE49-F238E27FC236}">
                <a16:creationId xmlns:a16="http://schemas.microsoft.com/office/drawing/2014/main" id="{C414141F-A9CC-448E-A2E5-06CC6D570CC9}"/>
              </a:ext>
            </a:extLst>
          </p:cNvPr>
          <p:cNvSpPr txBox="1">
            <a:spLocks/>
          </p:cNvSpPr>
          <p:nvPr/>
        </p:nvSpPr>
        <p:spPr>
          <a:xfrm>
            <a:off x="8628319" y="4817755"/>
            <a:ext cx="2546365" cy="69236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a:rPr>
              <a:t>Cache will need to be regenerated if query results have been evicted from cache</a:t>
            </a:r>
          </a:p>
        </p:txBody>
      </p:sp>
      <p:grpSp>
        <p:nvGrpSpPr>
          <p:cNvPr id="207" name="Group 206">
            <a:extLst>
              <a:ext uri="{FF2B5EF4-FFF2-40B4-BE49-F238E27FC236}">
                <a16:creationId xmlns:a16="http://schemas.microsoft.com/office/drawing/2014/main" id="{6A5186A1-D3BB-422E-A3A0-E7D8E9E23B94}"/>
              </a:ext>
            </a:extLst>
          </p:cNvPr>
          <p:cNvGrpSpPr/>
          <p:nvPr/>
        </p:nvGrpSpPr>
        <p:grpSpPr>
          <a:xfrm>
            <a:off x="8212397" y="4831033"/>
            <a:ext cx="290434" cy="290434"/>
            <a:chOff x="1359413" y="3286137"/>
            <a:chExt cx="332509" cy="332509"/>
          </a:xfrm>
        </p:grpSpPr>
        <p:sp>
          <p:nvSpPr>
            <p:cNvPr id="208" name="Oval 207">
              <a:extLst>
                <a:ext uri="{FF2B5EF4-FFF2-40B4-BE49-F238E27FC236}">
                  <a16:creationId xmlns:a16="http://schemas.microsoft.com/office/drawing/2014/main" id="{A5318720-0CB9-42EC-A632-41E4D600B9DF}"/>
                </a:ext>
              </a:extLst>
            </p:cNvPr>
            <p:cNvSpPr/>
            <p:nvPr/>
          </p:nvSpPr>
          <p:spPr bwMode="auto">
            <a:xfrm>
              <a:off x="1359413" y="3286137"/>
              <a:ext cx="332509" cy="33250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Text Placeholder 5">
              <a:extLst>
                <a:ext uri="{FF2B5EF4-FFF2-40B4-BE49-F238E27FC236}">
                  <a16:creationId xmlns:a16="http://schemas.microsoft.com/office/drawing/2014/main" id="{943035CC-E6DA-43FC-A457-DDE836D71A3A}"/>
                </a:ext>
              </a:extLst>
            </p:cNvPr>
            <p:cNvSpPr txBox="1">
              <a:spLocks/>
            </p:cNvSpPr>
            <p:nvPr/>
          </p:nvSpPr>
          <p:spPr>
            <a:xfrm>
              <a:off x="1471666" y="3322662"/>
              <a:ext cx="119447" cy="25003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solidFill>
                    <a:srgbClr val="FFFFFF"/>
                  </a:solidFill>
                  <a:latin typeface="Segoe UI Semibold"/>
                </a:rPr>
                <a:t>5</a:t>
              </a:r>
            </a:p>
          </p:txBody>
        </p:sp>
      </p:grpSp>
      <p:sp>
        <p:nvSpPr>
          <p:cNvPr id="220" name="Arrow: Right 219">
            <a:extLst>
              <a:ext uri="{FF2B5EF4-FFF2-40B4-BE49-F238E27FC236}">
                <a16:creationId xmlns:a16="http://schemas.microsoft.com/office/drawing/2014/main" id="{415D9824-1F72-4A6E-99D5-F02280B74D8C}"/>
              </a:ext>
            </a:extLst>
          </p:cNvPr>
          <p:cNvSpPr/>
          <p:nvPr/>
        </p:nvSpPr>
        <p:spPr bwMode="auto">
          <a:xfrm>
            <a:off x="9231436" y="4177218"/>
            <a:ext cx="454366" cy="239550"/>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1" name="Group 220">
            <a:extLst>
              <a:ext uri="{FF2B5EF4-FFF2-40B4-BE49-F238E27FC236}">
                <a16:creationId xmlns:a16="http://schemas.microsoft.com/office/drawing/2014/main" id="{722D7297-905D-45D5-BA2F-45888EE4D05D}"/>
              </a:ext>
            </a:extLst>
          </p:cNvPr>
          <p:cNvGrpSpPr/>
          <p:nvPr/>
        </p:nvGrpSpPr>
        <p:grpSpPr>
          <a:xfrm>
            <a:off x="8730199" y="3872473"/>
            <a:ext cx="352265" cy="750988"/>
            <a:chOff x="2484021" y="3604805"/>
            <a:chExt cx="352315" cy="751095"/>
          </a:xfrm>
        </p:grpSpPr>
        <p:sp>
          <p:nvSpPr>
            <p:cNvPr id="222" name="Freeform 448">
              <a:extLst>
                <a:ext uri="{FF2B5EF4-FFF2-40B4-BE49-F238E27FC236}">
                  <a16:creationId xmlns:a16="http://schemas.microsoft.com/office/drawing/2014/main" id="{2905E822-6553-4871-9C0D-CD9126EFC72F}"/>
                </a:ext>
              </a:extLst>
            </p:cNvPr>
            <p:cNvSpPr>
              <a:spLocks noEditPoints="1"/>
            </p:cNvSpPr>
            <p:nvPr/>
          </p:nvSpPr>
          <p:spPr bwMode="auto">
            <a:xfrm>
              <a:off x="2519711" y="3916679"/>
              <a:ext cx="285514" cy="163066"/>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23" name="Freeform 5">
              <a:extLst>
                <a:ext uri="{FF2B5EF4-FFF2-40B4-BE49-F238E27FC236}">
                  <a16:creationId xmlns:a16="http://schemas.microsoft.com/office/drawing/2014/main" id="{20DE3AA4-E072-4279-8CFC-EE176D57FBF6}"/>
                </a:ext>
              </a:extLst>
            </p:cNvPr>
            <p:cNvSpPr>
              <a:spLocks noEditPoints="1"/>
            </p:cNvSpPr>
            <p:nvPr/>
          </p:nvSpPr>
          <p:spPr bwMode="auto">
            <a:xfrm>
              <a:off x="2615409" y="4200796"/>
              <a:ext cx="93248" cy="15510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nvGrpSpPr>
            <p:cNvPr id="224" name="Group 223">
              <a:extLst>
                <a:ext uri="{FF2B5EF4-FFF2-40B4-BE49-F238E27FC236}">
                  <a16:creationId xmlns:a16="http://schemas.microsoft.com/office/drawing/2014/main" id="{D182DBF1-6E6C-4926-BD41-7E4101EEDE66}"/>
                </a:ext>
              </a:extLst>
            </p:cNvPr>
            <p:cNvGrpSpPr/>
            <p:nvPr/>
          </p:nvGrpSpPr>
          <p:grpSpPr>
            <a:xfrm>
              <a:off x="2547147" y="3604805"/>
              <a:ext cx="229773" cy="174919"/>
              <a:chOff x="2421061" y="2643553"/>
              <a:chExt cx="3651737" cy="2779942"/>
            </a:xfrm>
          </p:grpSpPr>
          <p:cxnSp>
            <p:nvCxnSpPr>
              <p:cNvPr id="227" name="Straight Connector 226">
                <a:extLst>
                  <a:ext uri="{FF2B5EF4-FFF2-40B4-BE49-F238E27FC236}">
                    <a16:creationId xmlns:a16="http://schemas.microsoft.com/office/drawing/2014/main" id="{FE96DEAD-EB14-4180-8B55-0B8AA87EA67D}"/>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F23C95D-A268-4625-83C7-6D19BC414A0F}"/>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FAD2BE2F-AAEA-45FF-A532-F2907746865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49F1CDD-C4EC-4AAE-8DDB-42C5F283FE21}"/>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Freeform: Shape 581">
                <a:extLst>
                  <a:ext uri="{FF2B5EF4-FFF2-40B4-BE49-F238E27FC236}">
                    <a16:creationId xmlns:a16="http://schemas.microsoft.com/office/drawing/2014/main" id="{B4944DB3-F309-4FE0-B150-B1C69AA30B40}"/>
                  </a:ext>
                </a:extLst>
              </p:cNvPr>
              <p:cNvSpPr/>
              <p:nvPr/>
            </p:nvSpPr>
            <p:spPr bwMode="auto">
              <a:xfrm>
                <a:off x="2421061" y="2643553"/>
                <a:ext cx="3651737" cy="2288929"/>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25" name="Straight Connector 224">
              <a:extLst>
                <a:ext uri="{FF2B5EF4-FFF2-40B4-BE49-F238E27FC236}">
                  <a16:creationId xmlns:a16="http://schemas.microsoft.com/office/drawing/2014/main" id="{8355C001-8092-46DC-BE09-DF51E9568321}"/>
                </a:ext>
              </a:extLst>
            </p:cNvPr>
            <p:cNvCxnSpPr>
              <a:cxnSpLocks/>
            </p:cNvCxnSpPr>
            <p:nvPr/>
          </p:nvCxnSpPr>
          <p:spPr>
            <a:xfrm>
              <a:off x="2484021" y="3834581"/>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D70ECAD6-F370-46DF-A831-91333A457F78}"/>
                </a:ext>
              </a:extLst>
            </p:cNvPr>
            <p:cNvCxnSpPr>
              <a:cxnSpLocks/>
            </p:cNvCxnSpPr>
            <p:nvPr/>
          </p:nvCxnSpPr>
          <p:spPr>
            <a:xfrm>
              <a:off x="2484021" y="4149177"/>
              <a:ext cx="35231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2" name="Graphic 231" descr="Arrow circle">
            <a:extLst>
              <a:ext uri="{FF2B5EF4-FFF2-40B4-BE49-F238E27FC236}">
                <a16:creationId xmlns:a16="http://schemas.microsoft.com/office/drawing/2014/main" id="{5744B2BB-E11C-46A9-B0B4-73122EDA1E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47276" y="4060391"/>
            <a:ext cx="522927" cy="522927"/>
          </a:xfrm>
          <a:prstGeom prst="rect">
            <a:avLst/>
          </a:prstGeom>
        </p:spPr>
      </p:pic>
      <p:grpSp>
        <p:nvGrpSpPr>
          <p:cNvPr id="233" name="Graphic 79" descr="Gauge">
            <a:extLst>
              <a:ext uri="{FF2B5EF4-FFF2-40B4-BE49-F238E27FC236}">
                <a16:creationId xmlns:a16="http://schemas.microsoft.com/office/drawing/2014/main" id="{6C10A44C-59FB-4575-B980-32547EC12662}"/>
              </a:ext>
            </a:extLst>
          </p:cNvPr>
          <p:cNvGrpSpPr/>
          <p:nvPr/>
        </p:nvGrpSpPr>
        <p:grpSpPr>
          <a:xfrm>
            <a:off x="9848496" y="3639197"/>
            <a:ext cx="631035" cy="631035"/>
            <a:chOff x="4874400" y="4364622"/>
            <a:chExt cx="914400" cy="914400"/>
          </a:xfrm>
        </p:grpSpPr>
        <p:sp>
          <p:nvSpPr>
            <p:cNvPr id="234" name="Freeform: Shape 233">
              <a:extLst>
                <a:ext uri="{FF2B5EF4-FFF2-40B4-BE49-F238E27FC236}">
                  <a16:creationId xmlns:a16="http://schemas.microsoft.com/office/drawing/2014/main" id="{4EB92FCD-7A04-434A-82C6-7523B1F6396C}"/>
                </a:ext>
              </a:extLst>
            </p:cNvPr>
            <p:cNvSpPr/>
            <p:nvPr/>
          </p:nvSpPr>
          <p:spPr>
            <a:xfrm>
              <a:off x="4912500" y="4593222"/>
              <a:ext cx="666750" cy="457200"/>
            </a:xfrm>
            <a:custGeom>
              <a:avLst/>
              <a:gdLst>
                <a:gd name="connsiteX0" fmla="*/ 400050 w 666750"/>
                <a:gd name="connsiteY0" fmla="*/ 58103 h 457200"/>
                <a:gd name="connsiteX1" fmla="*/ 400050 w 666750"/>
                <a:gd name="connsiteY1" fmla="*/ 96202 h 457200"/>
                <a:gd name="connsiteX2" fmla="*/ 419100 w 666750"/>
                <a:gd name="connsiteY2" fmla="*/ 95250 h 457200"/>
                <a:gd name="connsiteX3" fmla="*/ 438150 w 666750"/>
                <a:gd name="connsiteY3" fmla="*/ 96202 h 457200"/>
                <a:gd name="connsiteX4" fmla="*/ 438150 w 666750"/>
                <a:gd name="connsiteY4" fmla="*/ 58103 h 457200"/>
                <a:gd name="connsiteX5" fmla="*/ 542925 w 666750"/>
                <a:gd name="connsiteY5" fmla="*/ 80010 h 457200"/>
                <a:gd name="connsiteX6" fmla="*/ 528638 w 666750"/>
                <a:gd name="connsiteY6" fmla="*/ 114300 h 457200"/>
                <a:gd name="connsiteX7" fmla="*/ 563880 w 666750"/>
                <a:gd name="connsiteY7" fmla="*/ 129540 h 457200"/>
                <a:gd name="connsiteX8" fmla="*/ 578168 w 666750"/>
                <a:gd name="connsiteY8" fmla="*/ 94298 h 457200"/>
                <a:gd name="connsiteX9" fmla="*/ 628650 w 666750"/>
                <a:gd name="connsiteY9" fmla="*/ 124777 h 457200"/>
                <a:gd name="connsiteX10" fmla="*/ 669608 w 666750"/>
                <a:gd name="connsiteY10" fmla="*/ 83820 h 457200"/>
                <a:gd name="connsiteX11" fmla="*/ 419100 w 666750"/>
                <a:gd name="connsiteY11" fmla="*/ 0 h 457200"/>
                <a:gd name="connsiteX12" fmla="*/ 0 w 666750"/>
                <a:gd name="connsiteY12" fmla="*/ 419100 h 457200"/>
                <a:gd name="connsiteX13" fmla="*/ 0 w 666750"/>
                <a:gd name="connsiteY13" fmla="*/ 457200 h 457200"/>
                <a:gd name="connsiteX14" fmla="*/ 57150 w 666750"/>
                <a:gd name="connsiteY14" fmla="*/ 457200 h 457200"/>
                <a:gd name="connsiteX15" fmla="*/ 57150 w 666750"/>
                <a:gd name="connsiteY15" fmla="*/ 419100 h 457200"/>
                <a:gd name="connsiteX16" fmla="*/ 75248 w 666750"/>
                <a:gd name="connsiteY16" fmla="*/ 306705 h 457200"/>
                <a:gd name="connsiteX17" fmla="*/ 110490 w 666750"/>
                <a:gd name="connsiteY17" fmla="*/ 320993 h 457200"/>
                <a:gd name="connsiteX18" fmla="*/ 123825 w 666750"/>
                <a:gd name="connsiteY18" fmla="*/ 285750 h 457200"/>
                <a:gd name="connsiteX19" fmla="*/ 88583 w 666750"/>
                <a:gd name="connsiteY19" fmla="*/ 271463 h 457200"/>
                <a:gd name="connsiteX20" fmla="*/ 145733 w 666750"/>
                <a:gd name="connsiteY20" fmla="*/ 182880 h 457200"/>
                <a:gd name="connsiteX21" fmla="*/ 172403 w 666750"/>
                <a:gd name="connsiteY21" fmla="*/ 209550 h 457200"/>
                <a:gd name="connsiteX22" fmla="*/ 199073 w 666750"/>
                <a:gd name="connsiteY22" fmla="*/ 181927 h 457200"/>
                <a:gd name="connsiteX23" fmla="*/ 172403 w 666750"/>
                <a:gd name="connsiteY23" fmla="*/ 155258 h 457200"/>
                <a:gd name="connsiteX24" fmla="*/ 260033 w 666750"/>
                <a:gd name="connsiteY24" fmla="*/ 94298 h 457200"/>
                <a:gd name="connsiteX25" fmla="*/ 274320 w 666750"/>
                <a:gd name="connsiteY25" fmla="*/ 129540 h 457200"/>
                <a:gd name="connsiteX26" fmla="*/ 309563 w 666750"/>
                <a:gd name="connsiteY26" fmla="*/ 114300 h 457200"/>
                <a:gd name="connsiteX27" fmla="*/ 295275 w 666750"/>
                <a:gd name="connsiteY27" fmla="*/ 79057 h 457200"/>
                <a:gd name="connsiteX28" fmla="*/ 400050 w 666750"/>
                <a:gd name="connsiteY28" fmla="*/ 5810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6750" h="457200">
                  <a:moveTo>
                    <a:pt x="400050" y="58103"/>
                  </a:moveTo>
                  <a:lnTo>
                    <a:pt x="400050" y="96202"/>
                  </a:lnTo>
                  <a:cubicBezTo>
                    <a:pt x="406718" y="96202"/>
                    <a:pt x="412433" y="95250"/>
                    <a:pt x="419100" y="95250"/>
                  </a:cubicBezTo>
                  <a:cubicBezTo>
                    <a:pt x="425768" y="95250"/>
                    <a:pt x="431483" y="95250"/>
                    <a:pt x="438150" y="96202"/>
                  </a:cubicBezTo>
                  <a:lnTo>
                    <a:pt x="438150" y="58103"/>
                  </a:lnTo>
                  <a:cubicBezTo>
                    <a:pt x="475298" y="60007"/>
                    <a:pt x="510540" y="67628"/>
                    <a:pt x="542925" y="80010"/>
                  </a:cubicBezTo>
                  <a:lnTo>
                    <a:pt x="528638" y="114300"/>
                  </a:lnTo>
                  <a:cubicBezTo>
                    <a:pt x="541020" y="119063"/>
                    <a:pt x="552450" y="123825"/>
                    <a:pt x="563880" y="129540"/>
                  </a:cubicBezTo>
                  <a:lnTo>
                    <a:pt x="578168" y="94298"/>
                  </a:lnTo>
                  <a:cubicBezTo>
                    <a:pt x="596265" y="102870"/>
                    <a:pt x="612458" y="113348"/>
                    <a:pt x="628650" y="124777"/>
                  </a:cubicBezTo>
                  <a:lnTo>
                    <a:pt x="669608" y="83820"/>
                  </a:lnTo>
                  <a:cubicBezTo>
                    <a:pt x="600075" y="31432"/>
                    <a:pt x="513398" y="0"/>
                    <a:pt x="419100" y="0"/>
                  </a:cubicBezTo>
                  <a:cubicBezTo>
                    <a:pt x="187643" y="0"/>
                    <a:pt x="0" y="187643"/>
                    <a:pt x="0" y="419100"/>
                  </a:cubicBezTo>
                  <a:lnTo>
                    <a:pt x="0" y="457200"/>
                  </a:lnTo>
                  <a:lnTo>
                    <a:pt x="57150" y="457200"/>
                  </a:lnTo>
                  <a:lnTo>
                    <a:pt x="57150" y="419100"/>
                  </a:lnTo>
                  <a:cubicBezTo>
                    <a:pt x="57150" y="380048"/>
                    <a:pt x="63818" y="341948"/>
                    <a:pt x="75248" y="306705"/>
                  </a:cubicBezTo>
                  <a:lnTo>
                    <a:pt x="110490" y="320993"/>
                  </a:lnTo>
                  <a:cubicBezTo>
                    <a:pt x="114300" y="308610"/>
                    <a:pt x="119063" y="297180"/>
                    <a:pt x="123825" y="285750"/>
                  </a:cubicBezTo>
                  <a:lnTo>
                    <a:pt x="88583" y="271463"/>
                  </a:lnTo>
                  <a:cubicBezTo>
                    <a:pt x="102870" y="239077"/>
                    <a:pt x="122873" y="208598"/>
                    <a:pt x="145733" y="182880"/>
                  </a:cubicBezTo>
                  <a:lnTo>
                    <a:pt x="172403" y="209550"/>
                  </a:lnTo>
                  <a:cubicBezTo>
                    <a:pt x="180975" y="200025"/>
                    <a:pt x="189548" y="190500"/>
                    <a:pt x="199073" y="181927"/>
                  </a:cubicBezTo>
                  <a:lnTo>
                    <a:pt x="172403" y="155258"/>
                  </a:lnTo>
                  <a:cubicBezTo>
                    <a:pt x="198120" y="131445"/>
                    <a:pt x="227648" y="110490"/>
                    <a:pt x="260033" y="94298"/>
                  </a:cubicBezTo>
                  <a:lnTo>
                    <a:pt x="274320" y="129540"/>
                  </a:lnTo>
                  <a:cubicBezTo>
                    <a:pt x="285750" y="123825"/>
                    <a:pt x="297180" y="119063"/>
                    <a:pt x="309563" y="114300"/>
                  </a:cubicBezTo>
                  <a:lnTo>
                    <a:pt x="295275" y="79057"/>
                  </a:lnTo>
                  <a:cubicBezTo>
                    <a:pt x="327660" y="66675"/>
                    <a:pt x="362903" y="60007"/>
                    <a:pt x="400050" y="58103"/>
                  </a:cubicBez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5" name="Freeform: Shape 234">
              <a:extLst>
                <a:ext uri="{FF2B5EF4-FFF2-40B4-BE49-F238E27FC236}">
                  <a16:creationId xmlns:a16="http://schemas.microsoft.com/office/drawing/2014/main" id="{01CAAEB1-48A3-4FC2-83BC-687FCB3A9A29}"/>
                </a:ext>
              </a:extLst>
            </p:cNvPr>
            <p:cNvSpPr/>
            <p:nvPr/>
          </p:nvSpPr>
          <p:spPr>
            <a:xfrm>
              <a:off x="5626875" y="4772292"/>
              <a:ext cx="123825" cy="276225"/>
            </a:xfrm>
            <a:custGeom>
              <a:avLst/>
              <a:gdLst>
                <a:gd name="connsiteX0" fmla="*/ 48577 w 123825"/>
                <a:gd name="connsiteY0" fmla="*/ 0 h 276225"/>
                <a:gd name="connsiteX1" fmla="*/ 7620 w 123825"/>
                <a:gd name="connsiteY1" fmla="*/ 40957 h 276225"/>
                <a:gd name="connsiteX2" fmla="*/ 35242 w 123825"/>
                <a:gd name="connsiteY2" fmla="*/ 91440 h 276225"/>
                <a:gd name="connsiteX3" fmla="*/ 0 w 123825"/>
                <a:gd name="connsiteY3" fmla="*/ 106680 h 276225"/>
                <a:gd name="connsiteX4" fmla="*/ 13335 w 123825"/>
                <a:gd name="connsiteY4" fmla="*/ 141923 h 276225"/>
                <a:gd name="connsiteX5" fmla="*/ 48577 w 123825"/>
                <a:gd name="connsiteY5" fmla="*/ 127635 h 276225"/>
                <a:gd name="connsiteX6" fmla="*/ 66675 w 123825"/>
                <a:gd name="connsiteY6" fmla="*/ 240030 h 276225"/>
                <a:gd name="connsiteX7" fmla="*/ 66675 w 123825"/>
                <a:gd name="connsiteY7" fmla="*/ 278130 h 276225"/>
                <a:gd name="connsiteX8" fmla="*/ 123825 w 123825"/>
                <a:gd name="connsiteY8" fmla="*/ 278130 h 276225"/>
                <a:gd name="connsiteX9" fmla="*/ 123825 w 123825"/>
                <a:gd name="connsiteY9" fmla="*/ 240030 h 276225"/>
                <a:gd name="connsiteX10" fmla="*/ 48577 w 123825"/>
                <a:gd name="connsiteY10"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 h="276225">
                  <a:moveTo>
                    <a:pt x="48577" y="0"/>
                  </a:moveTo>
                  <a:lnTo>
                    <a:pt x="7620" y="40957"/>
                  </a:lnTo>
                  <a:cubicBezTo>
                    <a:pt x="18098" y="57150"/>
                    <a:pt x="27623" y="74295"/>
                    <a:pt x="35242" y="91440"/>
                  </a:cubicBezTo>
                  <a:lnTo>
                    <a:pt x="0" y="106680"/>
                  </a:lnTo>
                  <a:cubicBezTo>
                    <a:pt x="4763" y="118110"/>
                    <a:pt x="9525" y="130493"/>
                    <a:pt x="13335" y="141923"/>
                  </a:cubicBezTo>
                  <a:lnTo>
                    <a:pt x="48577" y="127635"/>
                  </a:lnTo>
                  <a:cubicBezTo>
                    <a:pt x="60008" y="162878"/>
                    <a:pt x="66675" y="200978"/>
                    <a:pt x="66675" y="240030"/>
                  </a:cubicBezTo>
                  <a:lnTo>
                    <a:pt x="66675" y="278130"/>
                  </a:lnTo>
                  <a:lnTo>
                    <a:pt x="123825" y="278130"/>
                  </a:lnTo>
                  <a:lnTo>
                    <a:pt x="123825" y="240030"/>
                  </a:lnTo>
                  <a:cubicBezTo>
                    <a:pt x="123825" y="150495"/>
                    <a:pt x="96202" y="68580"/>
                    <a:pt x="48577" y="0"/>
                  </a:cubicBezTo>
                  <a:close/>
                </a:path>
              </a:pathLst>
            </a:custGeom>
            <a:solidFill>
              <a:srgbClr val="FF0000"/>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sp>
          <p:nvSpPr>
            <p:cNvPr id="236" name="Freeform: Shape 235">
              <a:extLst>
                <a:ext uri="{FF2B5EF4-FFF2-40B4-BE49-F238E27FC236}">
                  <a16:creationId xmlns:a16="http://schemas.microsoft.com/office/drawing/2014/main" id="{9167B3C3-C1DB-423D-83F8-3A4E66EF73C6}"/>
                </a:ext>
              </a:extLst>
            </p:cNvPr>
            <p:cNvSpPr/>
            <p:nvPr/>
          </p:nvSpPr>
          <p:spPr>
            <a:xfrm>
              <a:off x="5291335" y="4697997"/>
              <a:ext cx="361950" cy="361950"/>
            </a:xfrm>
            <a:custGeom>
              <a:avLst/>
              <a:gdLst>
                <a:gd name="connsiteX0" fmla="*/ 13595 w 361950"/>
                <a:gd name="connsiteY0" fmla="*/ 297180 h 361950"/>
                <a:gd name="connsiteX1" fmla="*/ 8833 w 361950"/>
                <a:gd name="connsiteY1" fmla="*/ 301942 h 361950"/>
                <a:gd name="connsiteX2" fmla="*/ 13595 w 361950"/>
                <a:gd name="connsiteY2" fmla="*/ 356235 h 361950"/>
                <a:gd name="connsiteX3" fmla="*/ 67888 w 361950"/>
                <a:gd name="connsiteY3" fmla="*/ 351473 h 361950"/>
                <a:gd name="connsiteX4" fmla="*/ 364115 w 361950"/>
                <a:gd name="connsiteY4" fmla="*/ 0 h 361950"/>
                <a:gd name="connsiteX5" fmla="*/ 13595 w 361950"/>
                <a:gd name="connsiteY5" fmla="*/ 29718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361950">
                  <a:moveTo>
                    <a:pt x="13595" y="297180"/>
                  </a:moveTo>
                  <a:cubicBezTo>
                    <a:pt x="11690" y="298133"/>
                    <a:pt x="10738" y="300038"/>
                    <a:pt x="8833" y="301942"/>
                  </a:cubicBezTo>
                  <a:cubicBezTo>
                    <a:pt x="-4502" y="318135"/>
                    <a:pt x="-2597" y="341948"/>
                    <a:pt x="13595" y="356235"/>
                  </a:cubicBezTo>
                  <a:cubicBezTo>
                    <a:pt x="29788" y="369570"/>
                    <a:pt x="53600" y="367665"/>
                    <a:pt x="67888" y="351473"/>
                  </a:cubicBezTo>
                  <a:lnTo>
                    <a:pt x="364115" y="0"/>
                  </a:lnTo>
                  <a:lnTo>
                    <a:pt x="13595" y="297180"/>
                  </a:lnTo>
                  <a:close/>
                </a:path>
              </a:pathLst>
            </a:custGeom>
            <a:solidFill>
              <a:schemeClr val="tx1">
                <a:lumMod val="65000"/>
                <a:lumOff val="35000"/>
              </a:schemeClr>
            </a:solidFill>
            <a:ln w="9525" cap="flat">
              <a:noFill/>
              <a:prstDash val="solid"/>
              <a:miter/>
            </a:ln>
          </p:spPr>
          <p:txBody>
            <a:bodyPr rtlCol="0" anchor="ctr"/>
            <a:lstStyle/>
            <a:p>
              <a:pPr defTabSz="914225">
                <a:defRPr/>
              </a:pPr>
              <a:endParaRPr lang="en-US">
                <a:solidFill>
                  <a:srgbClr val="D2D2D2">
                    <a:lumMod val="75000"/>
                  </a:srgbClr>
                </a:solidFill>
                <a:latin typeface="Segoe UI"/>
              </a:endParaRPr>
            </a:p>
          </p:txBody>
        </p:sp>
      </p:grpSp>
      <p:sp>
        <p:nvSpPr>
          <p:cNvPr id="11" name="Plus Sign 10">
            <a:extLst>
              <a:ext uri="{FF2B5EF4-FFF2-40B4-BE49-F238E27FC236}">
                <a16:creationId xmlns:a16="http://schemas.microsoft.com/office/drawing/2014/main" id="{0FCC0A0F-42DB-415F-8733-EC874A3DF35F}"/>
              </a:ext>
            </a:extLst>
          </p:cNvPr>
          <p:cNvSpPr/>
          <p:nvPr/>
        </p:nvSpPr>
        <p:spPr bwMode="auto">
          <a:xfrm>
            <a:off x="8043470" y="2559973"/>
            <a:ext cx="371308" cy="384263"/>
          </a:xfrm>
          <a:prstGeom prst="mathPlus">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Picture 19" descr="A picture containing drawing, clock&#10;&#10;Description automatically generated">
            <a:extLst>
              <a:ext uri="{FF2B5EF4-FFF2-40B4-BE49-F238E27FC236}">
                <a16:creationId xmlns:a16="http://schemas.microsoft.com/office/drawing/2014/main" id="{BE01B93C-55F2-4C34-87A8-45BD004A99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1597" y="1764035"/>
            <a:ext cx="405140" cy="405140"/>
          </a:xfrm>
          <a:prstGeom prst="rect">
            <a:avLst/>
          </a:prstGeom>
        </p:spPr>
      </p:pic>
      <p:pic>
        <p:nvPicPr>
          <p:cNvPr id="191" name="Picture 190" descr="A picture containing drawing, clock&#10;&#10;Description automatically generated">
            <a:extLst>
              <a:ext uri="{FF2B5EF4-FFF2-40B4-BE49-F238E27FC236}">
                <a16:creationId xmlns:a16="http://schemas.microsoft.com/office/drawing/2014/main" id="{0106C03A-600B-41EC-873F-CD9FB72AC4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9821" y="4101576"/>
            <a:ext cx="405140" cy="405140"/>
          </a:xfrm>
          <a:prstGeom prst="rect">
            <a:avLst/>
          </a:prstGeom>
        </p:spPr>
      </p:pic>
      <p:pic>
        <p:nvPicPr>
          <p:cNvPr id="203" name="Picture 202" descr="A picture containing drawing, clock&#10;&#10;Description automatically generated">
            <a:extLst>
              <a:ext uri="{FF2B5EF4-FFF2-40B4-BE49-F238E27FC236}">
                <a16:creationId xmlns:a16="http://schemas.microsoft.com/office/drawing/2014/main" id="{80025DDF-38F0-4F0B-AF41-5663110324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1326" y="4217197"/>
            <a:ext cx="405140" cy="405140"/>
          </a:xfrm>
          <a:prstGeom prst="rect">
            <a:avLst/>
          </a:prstGeom>
        </p:spPr>
      </p:pic>
      <p:pic>
        <p:nvPicPr>
          <p:cNvPr id="210" name="Picture 209" descr="A picture containing drawing, clock&#10;&#10;Description automatically generated">
            <a:extLst>
              <a:ext uri="{FF2B5EF4-FFF2-40B4-BE49-F238E27FC236}">
                <a16:creationId xmlns:a16="http://schemas.microsoft.com/office/drawing/2014/main" id="{9C7E8048-51B4-49B6-BE29-D597B5A90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166" y="1747684"/>
            <a:ext cx="405140" cy="405140"/>
          </a:xfrm>
          <a:prstGeom prst="rect">
            <a:avLst/>
          </a:prstGeom>
        </p:spPr>
      </p:pic>
      <p:pic>
        <p:nvPicPr>
          <p:cNvPr id="237" name="Picture 236" descr="A picture containing drawing, clock&#10;&#10;Description automatically generated">
            <a:extLst>
              <a:ext uri="{FF2B5EF4-FFF2-40B4-BE49-F238E27FC236}">
                <a16:creationId xmlns:a16="http://schemas.microsoft.com/office/drawing/2014/main" id="{94EFF5E8-BA60-4DD2-9F95-9A88A1ACB2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1459" y="1886463"/>
            <a:ext cx="405140" cy="405140"/>
          </a:xfrm>
          <a:prstGeom prst="rect">
            <a:avLst/>
          </a:prstGeom>
        </p:spPr>
      </p:pic>
      <p:pic>
        <p:nvPicPr>
          <p:cNvPr id="238" name="Picture 237" descr="A picture containing drawing, clock&#10;&#10;Description automatically generated">
            <a:extLst>
              <a:ext uri="{FF2B5EF4-FFF2-40B4-BE49-F238E27FC236}">
                <a16:creationId xmlns:a16="http://schemas.microsoft.com/office/drawing/2014/main" id="{FC41287B-3468-4F8E-BB4D-57E716A4A3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42135" y="4155316"/>
            <a:ext cx="405140" cy="405140"/>
          </a:xfrm>
          <a:prstGeom prst="rect">
            <a:avLst/>
          </a:prstGeom>
        </p:spPr>
      </p:pic>
    </p:spTree>
    <p:extLst>
      <p:ext uri="{BB962C8B-B14F-4D97-AF65-F5344CB8AC3E}">
        <p14:creationId xmlns:p14="http://schemas.microsoft.com/office/powerpoint/2010/main" val="2679927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par>
                                <p:cTn id="20" presetID="10" presetClass="entr" presetSubtype="0" fill="hold"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7"/>
                                        </p:tgtEl>
                                        <p:attrNameLst>
                                          <p:attrName>style.visibility</p:attrName>
                                        </p:attrNameLst>
                                      </p:cBhvr>
                                      <p:to>
                                        <p:strVal val="visible"/>
                                      </p:to>
                                    </p:set>
                                    <p:animEffect transition="in" filter="fade">
                                      <p:cBhvr>
                                        <p:cTn id="46" dur="500"/>
                                        <p:tgtEl>
                                          <p:spTgt spid="1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nodeType="withEffect">
                                  <p:stCondLst>
                                    <p:cond delay="0"/>
                                  </p:stCondLst>
                                  <p:childTnLst>
                                    <p:set>
                                      <p:cBhvr>
                                        <p:cTn id="51" dur="1" fill="hold">
                                          <p:stCondLst>
                                            <p:cond delay="0"/>
                                          </p:stCondLst>
                                        </p:cTn>
                                        <p:tgtEl>
                                          <p:spTgt spid="210"/>
                                        </p:tgtEl>
                                        <p:attrNameLst>
                                          <p:attrName>style.visibility</p:attrName>
                                        </p:attrNameLst>
                                      </p:cBhvr>
                                      <p:to>
                                        <p:strVal val="visible"/>
                                      </p:to>
                                    </p:set>
                                    <p:animEffect transition="in" filter="fade">
                                      <p:cBhvr>
                                        <p:cTn id="52" dur="500"/>
                                        <p:tgtEl>
                                          <p:spTgt spid="210"/>
                                        </p:tgtEl>
                                      </p:cBhvr>
                                    </p:animEffect>
                                  </p:childTnLst>
                                </p:cTn>
                              </p:par>
                              <p:par>
                                <p:cTn id="53" presetID="10" presetClass="entr" presetSubtype="0" fill="hold" nodeType="withEffect">
                                  <p:stCondLst>
                                    <p:cond delay="0"/>
                                  </p:stCondLst>
                                  <p:childTnLst>
                                    <p:set>
                                      <p:cBhvr>
                                        <p:cTn id="54" dur="1" fill="hold">
                                          <p:stCondLst>
                                            <p:cond delay="0"/>
                                          </p:stCondLst>
                                        </p:cTn>
                                        <p:tgtEl>
                                          <p:spTgt spid="237"/>
                                        </p:tgtEl>
                                        <p:attrNameLst>
                                          <p:attrName>style.visibility</p:attrName>
                                        </p:attrNameLst>
                                      </p:cBhvr>
                                      <p:to>
                                        <p:strVal val="visible"/>
                                      </p:to>
                                    </p:set>
                                    <p:animEffect transition="in" filter="fade">
                                      <p:cBhvr>
                                        <p:cTn id="55" dur="500"/>
                                        <p:tgtEl>
                                          <p:spTgt spid="2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nodeType="withEffect">
                                  <p:stCondLst>
                                    <p:cond delay="0"/>
                                  </p:stCondLst>
                                  <p:childTnLst>
                                    <p:set>
                                      <p:cBhvr>
                                        <p:cTn id="62" dur="1" fill="hold">
                                          <p:stCondLst>
                                            <p:cond delay="0"/>
                                          </p:stCondLst>
                                        </p:cTn>
                                        <p:tgtEl>
                                          <p:spTgt spid="148"/>
                                        </p:tgtEl>
                                        <p:attrNameLst>
                                          <p:attrName>style.visibility</p:attrName>
                                        </p:attrNameLst>
                                      </p:cBhvr>
                                      <p:to>
                                        <p:strVal val="visible"/>
                                      </p:to>
                                    </p:set>
                                    <p:animEffect transition="in" filter="fade">
                                      <p:cBhvr>
                                        <p:cTn id="63" dur="500"/>
                                        <p:tgtEl>
                                          <p:spTgt spid="148"/>
                                        </p:tgtEl>
                                      </p:cBhvr>
                                    </p:animEffect>
                                  </p:childTnLst>
                                </p:cTn>
                              </p:par>
                              <p:par>
                                <p:cTn id="64" presetID="10" presetClass="entr" presetSubtype="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nodeType="withEffect">
                                  <p:stCondLst>
                                    <p:cond delay="0"/>
                                  </p:stCondLst>
                                  <p:childTnLst>
                                    <p:set>
                                      <p:cBhvr>
                                        <p:cTn id="68" dur="1" fill="hold">
                                          <p:stCondLst>
                                            <p:cond delay="0"/>
                                          </p:stCondLst>
                                        </p:cTn>
                                        <p:tgtEl>
                                          <p:spTgt spid="191"/>
                                        </p:tgtEl>
                                        <p:attrNameLst>
                                          <p:attrName>style.visibility</p:attrName>
                                        </p:attrNameLst>
                                      </p:cBhvr>
                                      <p:to>
                                        <p:strVal val="visible"/>
                                      </p:to>
                                    </p:set>
                                    <p:animEffect transition="in" filter="fade">
                                      <p:cBhvr>
                                        <p:cTn id="69" dur="500"/>
                                        <p:tgtEl>
                                          <p:spTgt spid="19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par>
                                <p:cTn id="75" presetID="10" presetClass="entr" presetSubtype="0" fill="hold" nodeType="withEffect">
                                  <p:stCondLst>
                                    <p:cond delay="0"/>
                                  </p:stCondLst>
                                  <p:childTnLst>
                                    <p:set>
                                      <p:cBhvr>
                                        <p:cTn id="76" dur="1" fill="hold">
                                          <p:stCondLst>
                                            <p:cond delay="0"/>
                                          </p:stCondLst>
                                        </p:cTn>
                                        <p:tgtEl>
                                          <p:spTgt spid="203"/>
                                        </p:tgtEl>
                                        <p:attrNameLst>
                                          <p:attrName>style.visibility</p:attrName>
                                        </p:attrNameLst>
                                      </p:cBhvr>
                                      <p:to>
                                        <p:strVal val="visible"/>
                                      </p:to>
                                    </p:set>
                                    <p:animEffect transition="in" filter="fade">
                                      <p:cBhvr>
                                        <p:cTn id="77" dur="500"/>
                                        <p:tgtEl>
                                          <p:spTgt spid="20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06"/>
                                        </p:tgtEl>
                                        <p:attrNameLst>
                                          <p:attrName>style.visibility</p:attrName>
                                        </p:attrNameLst>
                                      </p:cBhvr>
                                      <p:to>
                                        <p:strVal val="visible"/>
                                      </p:to>
                                    </p:set>
                                    <p:animEffect transition="in" filter="fade">
                                      <p:cBhvr>
                                        <p:cTn id="82" dur="500"/>
                                        <p:tgtEl>
                                          <p:spTgt spid="206"/>
                                        </p:tgtEl>
                                      </p:cBhvr>
                                    </p:animEffect>
                                  </p:childTnLst>
                                </p:cTn>
                              </p:par>
                              <p:par>
                                <p:cTn id="83" presetID="10" presetClass="entr" presetSubtype="0" fill="hold" nodeType="withEffect">
                                  <p:stCondLst>
                                    <p:cond delay="0"/>
                                  </p:stCondLst>
                                  <p:childTnLst>
                                    <p:set>
                                      <p:cBhvr>
                                        <p:cTn id="84" dur="1" fill="hold">
                                          <p:stCondLst>
                                            <p:cond delay="0"/>
                                          </p:stCondLst>
                                        </p:cTn>
                                        <p:tgtEl>
                                          <p:spTgt spid="207"/>
                                        </p:tgtEl>
                                        <p:attrNameLst>
                                          <p:attrName>style.visibility</p:attrName>
                                        </p:attrNameLst>
                                      </p:cBhvr>
                                      <p:to>
                                        <p:strVal val="visible"/>
                                      </p:to>
                                    </p:set>
                                    <p:animEffect transition="in" filter="fade">
                                      <p:cBhvr>
                                        <p:cTn id="85" dur="500"/>
                                        <p:tgtEl>
                                          <p:spTgt spid="20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0"/>
                                        </p:tgtEl>
                                        <p:attrNameLst>
                                          <p:attrName>style.visibility</p:attrName>
                                        </p:attrNameLst>
                                      </p:cBhvr>
                                      <p:to>
                                        <p:strVal val="visible"/>
                                      </p:to>
                                    </p:set>
                                    <p:animEffect transition="in" filter="fade">
                                      <p:cBhvr>
                                        <p:cTn id="88" dur="500"/>
                                        <p:tgtEl>
                                          <p:spTgt spid="220"/>
                                        </p:tgtEl>
                                      </p:cBhvr>
                                    </p:animEffect>
                                  </p:childTnLst>
                                </p:cTn>
                              </p:par>
                              <p:par>
                                <p:cTn id="89" presetID="10" presetClass="entr" presetSubtype="0" fill="hold" nodeType="withEffect">
                                  <p:stCondLst>
                                    <p:cond delay="0"/>
                                  </p:stCondLst>
                                  <p:childTnLst>
                                    <p:set>
                                      <p:cBhvr>
                                        <p:cTn id="90" dur="1" fill="hold">
                                          <p:stCondLst>
                                            <p:cond delay="0"/>
                                          </p:stCondLst>
                                        </p:cTn>
                                        <p:tgtEl>
                                          <p:spTgt spid="221"/>
                                        </p:tgtEl>
                                        <p:attrNameLst>
                                          <p:attrName>style.visibility</p:attrName>
                                        </p:attrNameLst>
                                      </p:cBhvr>
                                      <p:to>
                                        <p:strVal val="visible"/>
                                      </p:to>
                                    </p:set>
                                    <p:animEffect transition="in" filter="fade">
                                      <p:cBhvr>
                                        <p:cTn id="91" dur="500"/>
                                        <p:tgtEl>
                                          <p:spTgt spid="221"/>
                                        </p:tgtEl>
                                      </p:cBhvr>
                                    </p:animEffect>
                                  </p:childTnLst>
                                </p:cTn>
                              </p:par>
                              <p:par>
                                <p:cTn id="92" presetID="10" presetClass="entr" presetSubtype="0" fill="hold"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fade">
                                      <p:cBhvr>
                                        <p:cTn id="94" dur="500"/>
                                        <p:tgtEl>
                                          <p:spTgt spid="232"/>
                                        </p:tgtEl>
                                      </p:cBhvr>
                                    </p:animEffect>
                                  </p:childTnLst>
                                </p:cTn>
                              </p:par>
                              <p:par>
                                <p:cTn id="95" presetID="10" presetClass="entr" presetSubtype="0" fill="hold" nodeType="withEffect">
                                  <p:stCondLst>
                                    <p:cond delay="0"/>
                                  </p:stCondLst>
                                  <p:childTnLst>
                                    <p:set>
                                      <p:cBhvr>
                                        <p:cTn id="96" dur="1" fill="hold">
                                          <p:stCondLst>
                                            <p:cond delay="0"/>
                                          </p:stCondLst>
                                        </p:cTn>
                                        <p:tgtEl>
                                          <p:spTgt spid="233"/>
                                        </p:tgtEl>
                                        <p:attrNameLst>
                                          <p:attrName>style.visibility</p:attrName>
                                        </p:attrNameLst>
                                      </p:cBhvr>
                                      <p:to>
                                        <p:strVal val="visible"/>
                                      </p:to>
                                    </p:set>
                                    <p:animEffect transition="in" filter="fade">
                                      <p:cBhvr>
                                        <p:cTn id="97" dur="500"/>
                                        <p:tgtEl>
                                          <p:spTgt spid="233"/>
                                        </p:tgtEl>
                                      </p:cBhvr>
                                    </p:animEffect>
                                  </p:childTnLst>
                                </p:cTn>
                              </p:par>
                              <p:par>
                                <p:cTn id="98" presetID="10" presetClass="entr" presetSubtype="0" fill="hold" nodeType="withEffect">
                                  <p:stCondLst>
                                    <p:cond delay="0"/>
                                  </p:stCondLst>
                                  <p:childTnLst>
                                    <p:set>
                                      <p:cBhvr>
                                        <p:cTn id="99" dur="1" fill="hold">
                                          <p:stCondLst>
                                            <p:cond delay="0"/>
                                          </p:stCondLst>
                                        </p:cTn>
                                        <p:tgtEl>
                                          <p:spTgt spid="238"/>
                                        </p:tgtEl>
                                        <p:attrNameLst>
                                          <p:attrName>style.visibility</p:attrName>
                                        </p:attrNameLst>
                                      </p:cBhvr>
                                      <p:to>
                                        <p:strVal val="visible"/>
                                      </p:to>
                                    </p:set>
                                    <p:animEffect transition="in" filter="fade">
                                      <p:cBhvr>
                                        <p:cTn id="100"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52" grpId="0" animBg="1"/>
      <p:bldP spid="58" grpId="0"/>
      <p:bldP spid="87" grpId="0"/>
      <p:bldP spid="117" grpId="0" animBg="1"/>
      <p:bldP spid="146" grpId="0"/>
      <p:bldP spid="116" grpId="0" animBg="1"/>
      <p:bldP spid="147" grpId="0"/>
      <p:bldP spid="91" grpId="0"/>
      <p:bldP spid="206" grpId="0"/>
      <p:bldP spid="22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190392"/>
            <a:ext cx="6271639" cy="5615640"/>
          </a:xfrm>
        </p:spPr>
        <p:txBody>
          <a:bodyPr/>
          <a:lstStyle/>
          <a:p>
            <a:r>
              <a:rPr lang="en-US" sz="1961" dirty="0">
                <a:solidFill>
                  <a:schemeClr val="tx2"/>
                </a:solidFill>
              </a:rPr>
              <a:t>Overview</a:t>
            </a:r>
          </a:p>
          <a:p>
            <a:pPr>
              <a:spcBef>
                <a:spcPts val="600"/>
              </a:spcBef>
            </a:pPr>
            <a:r>
              <a:rPr lang="en-US" sz="1765" dirty="0">
                <a:latin typeface="+mn-lt"/>
              </a:rPr>
              <a:t>A materialized view pre-computes, stores, and maintains its data like a table. </a:t>
            </a:r>
          </a:p>
          <a:p>
            <a:pPr>
              <a:spcBef>
                <a:spcPts val="600"/>
              </a:spcBef>
            </a:pPr>
            <a:r>
              <a:rPr lang="en-US" sz="1765" dirty="0">
                <a:latin typeface="+mn-lt"/>
              </a:rPr>
              <a:t>Materialized views are automatically updated when data in underlying tables are changed. This is a synchronous operation that occurs as soon as the data is changed.</a:t>
            </a:r>
          </a:p>
          <a:p>
            <a:pPr>
              <a:spcBef>
                <a:spcPts val="600"/>
              </a:spcBef>
            </a:pPr>
            <a:r>
              <a:rPr lang="en-US" sz="1765" dirty="0">
                <a:latin typeface="+mn-lt"/>
              </a:rPr>
              <a:t>The auto caching functionality allows Azure Synapse Analytics Query Optimizer to consider using indexed view even if the view is not referenced in the query. </a:t>
            </a:r>
          </a:p>
          <a:p>
            <a:pPr defTabSz="914225">
              <a:lnSpc>
                <a:spcPct val="100000"/>
              </a:lnSpc>
              <a:spcAft>
                <a:spcPts val="0"/>
              </a:spcAft>
              <a:buSzTx/>
            </a:pPr>
            <a:r>
              <a:rPr lang="en-US" sz="1765" dirty="0">
                <a:solidFill>
                  <a:prstClr val="black"/>
                </a:solidFill>
                <a:latin typeface="+mn-lt"/>
              </a:rPr>
              <a:t>Supported aggregations: MAX, MIN, AVG, COUNT, COUNT_BIG, SUM, VAR, STDEV</a:t>
            </a:r>
          </a:p>
          <a:p>
            <a:pPr>
              <a:spcBef>
                <a:spcPts val="600"/>
              </a:spcBef>
            </a:pPr>
            <a:endParaRPr lang="en-US" sz="1765" dirty="0">
              <a:latin typeface="+mn-lt"/>
            </a:endParaRPr>
          </a:p>
          <a:p>
            <a:r>
              <a:rPr lang="en-US" sz="1961" dirty="0">
                <a:solidFill>
                  <a:schemeClr val="tx2"/>
                </a:solidFill>
              </a:rPr>
              <a:t>Benefits</a:t>
            </a:r>
          </a:p>
          <a:p>
            <a:pPr marL="280121" indent="-280121">
              <a:buFont typeface="Arial" panose="020B0604020202020204" pitchFamily="34" charset="0"/>
              <a:buChar char="•"/>
            </a:pPr>
            <a:r>
              <a:rPr lang="en-US" sz="1765" dirty="0">
                <a:latin typeface="+mn-lt"/>
              </a:rPr>
              <a:t>Automatic and synchronous data refresh with data changes in base tables. No user action is required.</a:t>
            </a:r>
          </a:p>
          <a:p>
            <a:pPr marL="280121" indent="-280121">
              <a:buFont typeface="Arial" panose="020B0604020202020204" pitchFamily="34" charset="0"/>
              <a:buChar char="•"/>
            </a:pPr>
            <a:r>
              <a:rPr lang="en-US" sz="1765" dirty="0">
                <a:latin typeface="+mn-lt"/>
              </a:rPr>
              <a:t>High availability and resiliency as regular tables</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a:t>
            </a:r>
          </a:p>
        </p:txBody>
      </p:sp>
      <p:sp>
        <p:nvSpPr>
          <p:cNvPr id="9" name="Rectangle 8">
            <a:extLst>
              <a:ext uri="{FF2B5EF4-FFF2-40B4-BE49-F238E27FC236}">
                <a16:creationId xmlns:a16="http://schemas.microsoft.com/office/drawing/2014/main" id="{660A19E2-2191-462A-818B-B5638294454C}"/>
              </a:ext>
            </a:extLst>
          </p:cNvPr>
          <p:cNvSpPr/>
          <p:nvPr/>
        </p:nvSpPr>
        <p:spPr>
          <a:xfrm>
            <a:off x="7177380" y="1031768"/>
            <a:ext cx="4809697" cy="4525894"/>
          </a:xfrm>
          <a:prstGeom prst="rect">
            <a:avLst/>
          </a:prstGeom>
          <a:ln>
            <a:solidFill>
              <a:schemeClr val="bg2">
                <a:lumMod val="50000"/>
              </a:schemeClr>
            </a:solidFill>
          </a:ln>
        </p:spPr>
        <p:txBody>
          <a:bodyPr wrap="square">
            <a:spAutoFit/>
          </a:bodyPr>
          <a:lstStyle/>
          <a:p>
            <a:pPr defTabSz="914225">
              <a:defRPr/>
            </a:pPr>
            <a:r>
              <a:rPr lang="en-US" sz="1372" kern="0">
                <a:solidFill>
                  <a:srgbClr val="008000"/>
                </a:solidFill>
                <a:latin typeface="Calibri" panose="020F0502020204030204" pitchFamily="34" charset="0"/>
                <a:cs typeface="Calibri" panose="020F0502020204030204" pitchFamily="34" charset="0"/>
              </a:rPr>
              <a:t>-- Create indexed view</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FF"/>
                </a:solidFill>
                <a:latin typeface="Calibri" panose="020F0502020204030204" pitchFamily="34" charset="0"/>
                <a:cs typeface="Calibri" panose="020F0502020204030204" pitchFamily="34" charset="0"/>
              </a:rPr>
              <a:t>CREATE</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MATERIALIZED VIEW</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vw_Orders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WITH</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   DISTRIBUTION = ROUND_ROBIN </a:t>
            </a:r>
            <a:r>
              <a:rPr lang="en-US" sz="1372" kern="0">
                <a:solidFill>
                  <a:srgbClr val="FFFFFF">
                    <a:lumMod val="75000"/>
                  </a:srgbClr>
                </a:solidFill>
                <a:latin typeface="Calibri" panose="020F0502020204030204" pitchFamily="34" charset="0"/>
                <a:cs typeface="Calibri" panose="020F0502020204030204" pitchFamily="34" charset="0"/>
              </a:rPr>
              <a:t>|</a:t>
            </a:r>
            <a:endParaRPr lang="en-US" sz="1372" kern="0">
              <a:solidFill>
                <a:srgbClr val="FFFFFF">
                  <a:lumMod val="65000"/>
                </a:srgbClr>
              </a:solidFill>
              <a:latin typeface="Calibri" panose="020F0502020204030204" pitchFamily="34" charset="0"/>
              <a:cs typeface="Calibri" panose="020F0502020204030204" pitchFamily="34" charset="0"/>
            </a:endParaRPr>
          </a:p>
          <a:p>
            <a:pPr defTabSz="914225">
              <a:defRPr/>
            </a:pPr>
            <a:r>
              <a:rPr lang="en-US" sz="1372" kern="0">
                <a:solidFill>
                  <a:srgbClr val="FFFFFF">
                    <a:lumMod val="65000"/>
                  </a:srgbClr>
                </a:solidFill>
                <a:latin typeface="Calibri" panose="020F0502020204030204" pitchFamily="34" charset="0"/>
                <a:cs typeface="Calibri" panose="020F0502020204030204" pitchFamily="34" charset="0"/>
              </a:rPr>
              <a:t>   HASH(</a:t>
            </a:r>
            <a:r>
              <a:rPr lang="en-US" sz="1372" kern="0" err="1">
                <a:solidFill>
                  <a:srgbClr val="FFFFFF">
                    <a:lumMod val="65000"/>
                  </a:srgbClr>
                </a:solidFill>
                <a:latin typeface="Calibri" panose="020F0502020204030204" pitchFamily="34" charset="0"/>
                <a:cs typeface="Calibri" panose="020F0502020204030204" pitchFamily="34" charset="0"/>
              </a:rPr>
              <a:t>ProductID</a:t>
            </a:r>
            <a:r>
              <a:rPr lang="en-US" sz="1372" kern="0">
                <a:solidFill>
                  <a:srgbClr val="FFFFFF">
                    <a:lumMod val="65000"/>
                  </a:srgbClr>
                </a:solidFill>
                <a:latin typeface="Calibri" panose="020F0502020204030204" pitchFamily="34" charset="0"/>
                <a:cs typeface="Calibri" panose="020F0502020204030204" pitchFamily="34" charset="0"/>
              </a:rPr>
              <a:t>)</a:t>
            </a:r>
          </a:p>
          <a:p>
            <a:pPr defTabSz="914225">
              <a:defRPr/>
            </a:pPr>
            <a:r>
              <a:rPr lang="en-US" sz="1372" kern="0">
                <a:solidFill>
                  <a:srgbClr val="494949"/>
                </a:solidFill>
                <a:latin typeface="Calibri" panose="020F0502020204030204" pitchFamily="34" charset="0"/>
                <a:cs typeface="Calibri" panose="020F0502020204030204" pitchFamily="34" charset="0"/>
              </a:rPr>
              <a:t>)</a:t>
            </a:r>
          </a:p>
          <a:p>
            <a:pPr defTabSz="914225">
              <a:defRPr/>
            </a:pPr>
            <a:r>
              <a:rPr lang="en-US" sz="1372" kern="0">
                <a:solidFill>
                  <a:srgbClr val="0000FF"/>
                </a:solidFill>
                <a:latin typeface="Calibri" panose="020F0502020204030204" pitchFamily="34" charset="0"/>
                <a:cs typeface="Calibri" panose="020F0502020204030204" pitchFamily="34" charset="0"/>
              </a:rPr>
              <a:t>AS</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    SELECT</a:t>
            </a: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SUM(</a:t>
            </a:r>
            <a:r>
              <a:rPr lang="en-US" sz="1372" kern="0" err="1">
                <a:solidFill>
                  <a:srgbClr val="000000"/>
                </a:solidFill>
                <a:latin typeface="Calibri" panose="020F0502020204030204" pitchFamily="34" charset="0"/>
                <a:cs typeface="Calibri" panose="020F0502020204030204" pitchFamily="34" charset="0"/>
              </a:rPr>
              <a:t>UnitPrice</a:t>
            </a:r>
            <a:r>
              <a:rPr lang="en-US" sz="1372" kern="0">
                <a:solidFill>
                  <a:srgbClr val="00000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OrderQty</a:t>
            </a:r>
            <a:r>
              <a:rPr lang="en-US" sz="1372" kern="0">
                <a:solidFill>
                  <a:srgbClr val="000000"/>
                </a:solidFill>
                <a:latin typeface="Calibri" panose="020F0502020204030204" pitchFamily="34" charset="0"/>
                <a:cs typeface="Calibri" panose="020F0502020204030204" pitchFamily="34" charset="0"/>
              </a:rPr>
              <a:t>) AS Revenue</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000000"/>
                </a:solidFill>
                <a:latin typeface="Calibri" panose="020F0502020204030204" pitchFamily="34" charset="0"/>
                <a:cs typeface="Calibri" panose="020F0502020204030204" pitchFamily="34" charset="0"/>
              </a:rPr>
              <a:t>,</a:t>
            </a:r>
          </a:p>
          <a:p>
            <a:pPr defTabSz="914225">
              <a:defRPr/>
            </a:pPr>
            <a:r>
              <a:rPr lang="en-US" sz="1372" kern="0">
                <a:solidFill>
                  <a:srgbClr val="000000"/>
                </a:solidFill>
                <a:latin typeface="Calibri" panose="020F0502020204030204" pitchFamily="34" charset="0"/>
                <a:cs typeface="Calibri" panose="020F0502020204030204" pitchFamily="34" charset="0"/>
              </a:rPr>
              <a:t>           COUNT_BIG(*) AS </a:t>
            </a:r>
            <a:r>
              <a:rPr lang="en-US" sz="1372" kern="0" err="1">
                <a:solidFill>
                  <a:srgbClr val="000000"/>
                </a:solidFill>
                <a:latin typeface="Calibri" panose="020F0502020204030204" pitchFamily="34" charset="0"/>
                <a:cs typeface="Calibri" panose="020F0502020204030204" pitchFamily="34" charset="0"/>
              </a:rPr>
              <a:t>OrderCount</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FROM</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Sales</a:t>
            </a:r>
            <a:r>
              <a:rPr lang="en-US" sz="1372" kern="0" err="1">
                <a:solidFill>
                  <a:srgbClr val="808080"/>
                </a:solidFill>
                <a:latin typeface="Calibri" panose="020F0502020204030204" pitchFamily="34" charset="0"/>
                <a:cs typeface="Calibri" panose="020F0502020204030204" pitchFamily="34" charset="0"/>
              </a:rPr>
              <a:t>.</a:t>
            </a:r>
            <a:r>
              <a:rPr lang="en-US" sz="1372" kern="0" err="1">
                <a:solidFill>
                  <a:srgbClr val="000000"/>
                </a:solidFill>
                <a:latin typeface="Calibri" panose="020F0502020204030204" pitchFamily="34" charset="0"/>
                <a:cs typeface="Calibri" panose="020F0502020204030204" pitchFamily="34" charset="0"/>
              </a:rPr>
              <a:t>SalesOrderDetail</a:t>
            </a: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0000"/>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GROUP  BY </a:t>
            </a:r>
            <a:r>
              <a:rPr lang="en-US" sz="1372" kern="0" err="1">
                <a:solidFill>
                  <a:srgbClr val="000000"/>
                </a:solidFill>
                <a:latin typeface="Calibri" panose="020F0502020204030204" pitchFamily="34" charset="0"/>
                <a:cs typeface="Calibri" panose="020F0502020204030204" pitchFamily="34" charset="0"/>
              </a:rPr>
              <a:t>OrderDate</a:t>
            </a:r>
            <a:r>
              <a:rPr lang="en-US" sz="1372" kern="0">
                <a:solidFill>
                  <a:srgbClr val="000000"/>
                </a:solidFill>
                <a:latin typeface="Calibri" panose="020F0502020204030204" pitchFamily="34" charset="0"/>
                <a:cs typeface="Calibri" panose="020F0502020204030204" pitchFamily="34" charset="0"/>
              </a:rPr>
              <a:t>, </a:t>
            </a:r>
            <a:r>
              <a:rPr lang="en-US" sz="1372" kern="0" err="1">
                <a:solidFill>
                  <a:srgbClr val="000000"/>
                </a:solidFill>
                <a:latin typeface="Calibri" panose="020F0502020204030204" pitchFamily="34" charset="0"/>
                <a:cs typeface="Calibri" panose="020F0502020204030204" pitchFamily="34" charset="0"/>
              </a:rPr>
              <a:t>ProductID</a:t>
            </a:r>
            <a:r>
              <a:rPr lang="en-US" sz="1372" kern="0">
                <a:solidFill>
                  <a:srgbClr val="808080"/>
                </a:solidFill>
                <a:latin typeface="Calibri" panose="020F0502020204030204" pitchFamily="34" charset="0"/>
                <a:cs typeface="Calibri" panose="020F0502020204030204" pitchFamily="34" charset="0"/>
              </a:rPr>
              <a:t>;</a:t>
            </a:r>
            <a:r>
              <a:rPr lang="en-US" sz="1372" kern="0">
                <a:solidFill>
                  <a:srgbClr val="000000"/>
                </a:solidFill>
                <a:latin typeface="Calibri" panose="020F0502020204030204" pitchFamily="34" charset="0"/>
                <a:cs typeface="Calibri" panose="020F0502020204030204" pitchFamily="34" charset="0"/>
              </a:rPr>
              <a:t>  </a:t>
            </a:r>
          </a:p>
          <a:p>
            <a:pPr defTabSz="914225">
              <a:defRPr/>
            </a:pPr>
            <a:r>
              <a:rPr lang="en-US" sz="1372" kern="0">
                <a:solidFill>
                  <a:srgbClr val="0000FF"/>
                </a:solidFill>
                <a:latin typeface="Calibri" panose="020F0502020204030204" pitchFamily="34" charset="0"/>
                <a:cs typeface="Calibri" panose="020F0502020204030204" pitchFamily="34" charset="0"/>
              </a:rPr>
              <a:t>GO</a:t>
            </a:r>
            <a:r>
              <a:rPr lang="en-US" sz="1372" kern="0">
                <a:solidFill>
                  <a:srgbClr val="000000"/>
                </a:solidFill>
                <a:latin typeface="Calibri" panose="020F0502020204030204" pitchFamily="34" charset="0"/>
                <a:cs typeface="Calibri" panose="020F0502020204030204" pitchFamily="34" charset="0"/>
              </a:rPr>
              <a:t>  </a:t>
            </a: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Disable index view and put it in suspended mode</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DISABLE;</a:t>
            </a:r>
            <a:endParaRPr lang="en-US" sz="1372" kern="0">
              <a:solidFill>
                <a:srgbClr val="000000"/>
              </a:solidFill>
              <a:latin typeface="Calibri" panose="020F0502020204030204" pitchFamily="34" charset="0"/>
              <a:cs typeface="Calibri" panose="020F0502020204030204" pitchFamily="34" charset="0"/>
            </a:endParaRPr>
          </a:p>
          <a:p>
            <a:pPr defTabSz="914225">
              <a:defRPr/>
            </a:pPr>
            <a:endParaRPr lang="en-US" sz="1372" kern="0">
              <a:solidFill>
                <a:srgbClr val="000000"/>
              </a:solidFill>
              <a:latin typeface="Calibri" panose="020F0502020204030204" pitchFamily="34" charset="0"/>
              <a:cs typeface="Calibri" panose="020F0502020204030204" pitchFamily="34" charset="0"/>
            </a:endParaRPr>
          </a:p>
          <a:p>
            <a:pPr defTabSz="914225">
              <a:defRPr/>
            </a:pPr>
            <a:r>
              <a:rPr lang="en-US" sz="1372" kern="0">
                <a:solidFill>
                  <a:srgbClr val="008000"/>
                </a:solidFill>
                <a:latin typeface="Calibri" panose="020F0502020204030204" pitchFamily="34" charset="0"/>
                <a:cs typeface="Calibri" panose="020F0502020204030204" pitchFamily="34" charset="0"/>
              </a:rPr>
              <a:t>-- Re-enable index view by rebuilding it</a:t>
            </a:r>
          </a:p>
          <a:p>
            <a:pPr defTabSz="914225">
              <a:defRPr/>
            </a:pPr>
            <a:r>
              <a:rPr lang="en-US" sz="1372" kern="0">
                <a:solidFill>
                  <a:srgbClr val="0000FF"/>
                </a:solidFill>
                <a:latin typeface="Calibri" panose="020F0502020204030204" pitchFamily="34" charset="0"/>
                <a:cs typeface="Calibri" panose="020F0502020204030204" pitchFamily="34" charset="0"/>
              </a:rPr>
              <a:t>ALTER INDEX ALL ON </a:t>
            </a:r>
            <a:r>
              <a:rPr lang="en-US" sz="1372" kern="0" err="1">
                <a:solidFill>
                  <a:srgbClr val="494949"/>
                </a:solidFill>
                <a:latin typeface="Calibri" panose="020F0502020204030204" pitchFamily="34" charset="0"/>
                <a:cs typeface="Calibri" panose="020F0502020204030204" pitchFamily="34" charset="0"/>
              </a:rPr>
              <a:t>Sales.vw_Orders</a:t>
            </a:r>
            <a:r>
              <a:rPr lang="en-US" sz="1372" kern="0">
                <a:solidFill>
                  <a:srgbClr val="494949"/>
                </a:solidFill>
                <a:latin typeface="Calibri" panose="020F0502020204030204" pitchFamily="34" charset="0"/>
                <a:cs typeface="Calibri" panose="020F0502020204030204" pitchFamily="34" charset="0"/>
              </a:rPr>
              <a:t> </a:t>
            </a:r>
            <a:r>
              <a:rPr lang="en-US" sz="1372" kern="0">
                <a:solidFill>
                  <a:srgbClr val="0000FF"/>
                </a:solidFill>
                <a:latin typeface="Calibri" panose="020F0502020204030204" pitchFamily="34" charset="0"/>
                <a:cs typeface="Calibri" panose="020F0502020204030204" pitchFamily="34" charset="0"/>
              </a:rPr>
              <a:t>REBUILD;</a:t>
            </a:r>
            <a:endParaRPr lang="en-US" sz="1372" kern="0">
              <a:solidFill>
                <a:srgbClr val="50505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8261166"/>
      </p:ext>
    </p:extLst>
  </p:cSld>
  <p:clrMapOvr>
    <a:masterClrMapping/>
  </p:clrMapOvr>
  <p:transition>
    <p:fade/>
  </p:transition>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8" y="1001607"/>
            <a:ext cx="9628018" cy="574132"/>
          </a:xfrm>
        </p:spPr>
        <p:txBody>
          <a:bodyPr/>
          <a:lstStyle/>
          <a:p>
            <a:pPr>
              <a:spcBef>
                <a:spcPts val="600"/>
              </a:spcBef>
            </a:pPr>
            <a:r>
              <a:rPr lang="en-US" sz="1765">
                <a:latin typeface="+mn-lt"/>
              </a:rPr>
              <a:t>In this example, a query to get the year total sales per customer is shown to have a lot of data shuffles and joins that contribute to slow performance:</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pic>
        <p:nvPicPr>
          <p:cNvPr id="16" name="Picture 2">
            <a:extLst>
              <a:ext uri="{FF2B5EF4-FFF2-40B4-BE49-F238E27FC236}">
                <a16:creationId xmlns:a16="http://schemas.microsoft.com/office/drawing/2014/main" id="{FF47EBC3-BF97-456D-A9DB-9CEEA5E52E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
          <a:stretch/>
        </p:blipFill>
        <p:spPr bwMode="auto">
          <a:xfrm>
            <a:off x="5567754" y="2412476"/>
            <a:ext cx="6451955" cy="3193373"/>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05BB1B61-BFA8-4FAE-A444-A82D2E90C5FD}"/>
              </a:ext>
            </a:extLst>
          </p:cNvPr>
          <p:cNvSpPr txBox="1">
            <a:spLocks/>
          </p:cNvSpPr>
          <p:nvPr/>
        </p:nvSpPr>
        <p:spPr>
          <a:xfrm>
            <a:off x="5567756" y="1770054"/>
            <a:ext cx="4882477" cy="510232"/>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bold"/>
                <a:cs typeface="Segoe UI Semilight" panose="020B0402040204020203" pitchFamily="34" charset="0"/>
              </a:rPr>
              <a:t>Execution time</a:t>
            </a:r>
            <a:r>
              <a:rPr lang="en-US" sz="1568">
                <a:latin typeface="Segoe UI Semilight" panose="020B0402040204020203" pitchFamily="34" charset="0"/>
                <a:cs typeface="Segoe UI Semilight" panose="020B0402040204020203" pitchFamily="34" charset="0"/>
              </a:rPr>
              <a:t>: 103 seconds</a:t>
            </a:r>
            <a:br>
              <a:rPr lang="en-US" sz="1568">
                <a:latin typeface="Segoe UI Semilight" panose="020B0402040204020203" pitchFamily="34" charset="0"/>
                <a:cs typeface="Segoe UI Semilight" panose="020B0402040204020203" pitchFamily="34" charset="0"/>
              </a:rPr>
            </a:br>
            <a:r>
              <a:rPr lang="en-US" sz="1568">
                <a:latin typeface="Segoe UI Semilight" panose="020B0402040204020203" pitchFamily="34" charset="0"/>
                <a:cs typeface="Segoe UI Semilight" panose="020B0402040204020203" pitchFamily="34" charset="0"/>
              </a:rPr>
              <a:t>Lots of data shuffles and joins needed to complete query</a:t>
            </a:r>
            <a:endParaRPr lang="en-US" sz="1765">
              <a:latin typeface="Segoe UI Semilight" panose="020B0402040204020203" pitchFamily="34" charset="0"/>
              <a:cs typeface="Segoe UI Semilight" panose="020B0402040204020203" pitchFamily="34" charset="0"/>
            </a:endParaRPr>
          </a:p>
        </p:txBody>
      </p:sp>
      <p:sp>
        <p:nvSpPr>
          <p:cNvPr id="21" name="Text Placeholder 5">
            <a:extLst>
              <a:ext uri="{FF2B5EF4-FFF2-40B4-BE49-F238E27FC236}">
                <a16:creationId xmlns:a16="http://schemas.microsoft.com/office/drawing/2014/main" id="{A758E157-1077-4B90-BC9C-A55C37C0BCBC}"/>
              </a:ext>
            </a:extLst>
          </p:cNvPr>
          <p:cNvSpPr txBox="1">
            <a:spLocks/>
          </p:cNvSpPr>
          <p:nvPr/>
        </p:nvSpPr>
        <p:spPr>
          <a:xfrm>
            <a:off x="427227" y="1874289"/>
            <a:ext cx="4882477" cy="510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568">
                <a:latin typeface="Segoe UI Semilight" panose="020B0402040204020203" pitchFamily="34" charset="0"/>
                <a:cs typeface="Segoe UI Semilight" panose="020B0402040204020203" pitchFamily="34" charset="0"/>
              </a:rPr>
              <a:t>No relevant indexed views created on the data warehouse</a:t>
            </a:r>
            <a:endParaRPr lang="en-US" sz="1765">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000885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Data </a:t>
            </a:r>
            <a:r>
              <a:rPr lang="en-US" sz="1372" b="1">
                <a:gradFill>
                  <a:gsLst>
                    <a:gs pos="2917">
                      <a:prstClr val="black"/>
                    </a:gs>
                    <a:gs pos="30000">
                      <a:prstClr val="black"/>
                    </a:gs>
                  </a:gsLst>
                  <a:lin ang="5400000" scaled="0"/>
                </a:gradFill>
                <a:latin typeface="Segoe UI"/>
              </a:rPr>
              <a:t>lake integrated </a:t>
            </a:r>
            <a:r>
              <a:rPr lang="en-US" sz="1372">
                <a:gradFill>
                  <a:gsLst>
                    <a:gs pos="2917">
                      <a:prstClr val="black"/>
                    </a:gs>
                    <a:gs pos="30000">
                      <a:prstClr val="black"/>
                    </a:gs>
                  </a:gsLst>
                  <a:lin ang="5400000" scaled="0"/>
                </a:gradFill>
                <a:latin typeface="Segoe UI"/>
              </a:rPr>
              <a:t>and Common Data Model aware</a:t>
            </a:r>
            <a:endParaRPr lang="en-US" sz="1372" b="1">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Designed for analytics </a:t>
            </a:r>
            <a:r>
              <a:rPr lang="en-US" sz="1372" b="1">
                <a:gradFill>
                  <a:gsLst>
                    <a:gs pos="2917">
                      <a:prstClr val="black"/>
                    </a:gs>
                    <a:gs pos="30000">
                      <a:prstClr val="black"/>
                    </a:gs>
                  </a:gsLst>
                  <a:lin ang="5400000" scaled="0"/>
                </a:gradFill>
                <a:latin typeface="Segoe UI"/>
              </a:rPr>
              <a:t>workloads at any scale</a:t>
            </a:r>
            <a:endParaRPr lang="en-US" sz="2745" b="1">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161912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60038"/>
            <a:ext cx="9801745" cy="574132"/>
          </a:xfrm>
        </p:spPr>
        <p:txBody>
          <a:bodyPr/>
          <a:lstStyle/>
          <a:p>
            <a:pPr>
              <a:spcBef>
                <a:spcPts val="600"/>
              </a:spcBef>
            </a:pPr>
            <a:r>
              <a:rPr lang="en-US" sz="1765">
                <a:latin typeface="+mn-lt"/>
              </a:rPr>
              <a:t>Now, we add an indexed view to the data warehouse to increase the performance of the previous query. This view can be leveraged by the query even though it is not directly referenced.</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dirty="0"/>
              <a:t>Indexed Materialized views - example</a:t>
            </a:r>
          </a:p>
        </p:txBody>
      </p:sp>
      <p:sp>
        <p:nvSpPr>
          <p:cNvPr id="13" name="Rectangle 12">
            <a:extLst>
              <a:ext uri="{FF2B5EF4-FFF2-40B4-BE49-F238E27FC236}">
                <a16:creationId xmlns:a16="http://schemas.microsoft.com/office/drawing/2014/main" id="{3EF9CBA0-5F9B-4A07-B080-A237306A3E3A}"/>
              </a:ext>
            </a:extLst>
          </p:cNvPr>
          <p:cNvSpPr/>
          <p:nvPr/>
        </p:nvSpPr>
        <p:spPr>
          <a:xfrm>
            <a:off x="5645033" y="2407062"/>
            <a:ext cx="6116627" cy="323165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Create indexed view for query</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CREATE INDEXED VIEW </a:t>
            </a:r>
            <a:r>
              <a:rPr lang="en-US" sz="1200" err="1">
                <a:solidFill>
                  <a:srgbClr val="000000"/>
                </a:solidFill>
                <a:latin typeface="Calibri" panose="020F0502020204030204" pitchFamily="34" charset="0"/>
                <a:cs typeface="Calibri" panose="020F0502020204030204" pitchFamily="34" charset="0"/>
              </a:rPr>
              <a:t>nbViewCS</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DISTRIBUTION</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HASH</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cust.sk = sales.sk</a:t>
            </a:r>
          </a:p>
          <a:p>
            <a:pPr defTabSz="914225" fontAlgn="base">
              <a:defRPr/>
            </a:pPr>
            <a:r>
              <a:rPr lang="en-US" sz="1200">
                <a:solidFill>
                  <a:srgbClr val="0000FF"/>
                </a:solidFill>
                <a:latin typeface="Calibri" panose="020F0502020204030204" pitchFamily="34" charset="0"/>
                <a:cs typeface="Calibri" panose="020F0502020204030204" pitchFamily="34" charset="0"/>
              </a:rPr>
              <a:t>JOIN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ON</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p:txBody>
      </p:sp>
      <p:sp>
        <p:nvSpPr>
          <p:cNvPr id="10" name="Text Placeholder 5">
            <a:extLst>
              <a:ext uri="{FF2B5EF4-FFF2-40B4-BE49-F238E27FC236}">
                <a16:creationId xmlns:a16="http://schemas.microsoft.com/office/drawing/2014/main" id="{F7777D86-A38B-4B50-8E9F-EF344A2A3529}"/>
              </a:ext>
            </a:extLst>
          </p:cNvPr>
          <p:cNvSpPr txBox="1">
            <a:spLocks/>
          </p:cNvSpPr>
          <p:nvPr/>
        </p:nvSpPr>
        <p:spPr>
          <a:xfrm>
            <a:off x="5645032" y="2188700"/>
            <a:ext cx="5668773"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Create indexed view with hash distribution on </a:t>
            </a:r>
            <a:r>
              <a:rPr lang="en-US" sz="1400" err="1">
                <a:latin typeface="Segoe UI Semilight" panose="020B0402040204020203" pitchFamily="34" charset="0"/>
                <a:cs typeface="Segoe UI Semilight" panose="020B0402040204020203" pitchFamily="34" charset="0"/>
              </a:rPr>
              <a:t>customer_id</a:t>
            </a:r>
            <a:r>
              <a:rPr lang="en-US" sz="1400">
                <a:latin typeface="Segoe UI Semilight" panose="020B0402040204020203" pitchFamily="34" charset="0"/>
                <a:cs typeface="Segoe UI Semilight" panose="020B0402040204020203" pitchFamily="34" charset="0"/>
              </a:rPr>
              <a:t> column</a:t>
            </a:r>
            <a:endParaRPr lang="en-US" sz="1600">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7CF71836-4050-4DA1-98A5-55DEA72B1221}"/>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A72EF15-B46E-4FE9-906E-1D0BFD94E5C0}"/>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get year total sales per customer</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241249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EE837E0-6E4D-4D17-970F-7495754CF0C8}"/>
              </a:ext>
            </a:extLst>
          </p:cNvPr>
          <p:cNvSpPr>
            <a:spLocks noGrp="1"/>
          </p:cNvSpPr>
          <p:nvPr>
            <p:ph type="body" sz="quarter" idx="10"/>
          </p:nvPr>
        </p:nvSpPr>
        <p:spPr>
          <a:xfrm>
            <a:off x="427227" y="1058749"/>
            <a:ext cx="10363932" cy="573972"/>
          </a:xfrm>
        </p:spPr>
        <p:txBody>
          <a:bodyPr/>
          <a:lstStyle/>
          <a:p>
            <a:pPr>
              <a:spcBef>
                <a:spcPts val="600"/>
              </a:spcBef>
            </a:pPr>
            <a:r>
              <a:rPr lang="en-US" sz="1765">
                <a:latin typeface="+mn-lt"/>
              </a:rPr>
              <a:t>SQL pool query optimizer automatically leverages the indexed view to speed up the same query. Notice that the query does not need to reference the view directly</a:t>
            </a:r>
          </a:p>
        </p:txBody>
      </p:sp>
      <p:sp>
        <p:nvSpPr>
          <p:cNvPr id="5" name="Title 4">
            <a:extLst>
              <a:ext uri="{FF2B5EF4-FFF2-40B4-BE49-F238E27FC236}">
                <a16:creationId xmlns:a16="http://schemas.microsoft.com/office/drawing/2014/main" id="{015E709C-6200-42FB-8AEB-8E9643EAE24D}"/>
              </a:ext>
            </a:extLst>
          </p:cNvPr>
          <p:cNvSpPr>
            <a:spLocks noGrp="1"/>
          </p:cNvSpPr>
          <p:nvPr>
            <p:ph type="title"/>
          </p:nvPr>
        </p:nvSpPr>
        <p:spPr/>
        <p:txBody>
          <a:bodyPr/>
          <a:lstStyle/>
          <a:p>
            <a:r>
              <a:rPr lang="en-US"/>
              <a:t>Indexed (materialized) views - example</a:t>
            </a:r>
          </a:p>
        </p:txBody>
      </p:sp>
      <p:pic>
        <p:nvPicPr>
          <p:cNvPr id="10" name="Picture 4">
            <a:extLst>
              <a:ext uri="{FF2B5EF4-FFF2-40B4-BE49-F238E27FC236}">
                <a16:creationId xmlns:a16="http://schemas.microsoft.com/office/drawing/2014/main" id="{8EC8EF7C-CC92-4A3E-8DA2-3C787F64D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7756" y="2412475"/>
            <a:ext cx="6537667" cy="2535887"/>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4DF70D-8F05-4535-8CDC-7A98F06DB660}"/>
              </a:ext>
            </a:extLst>
          </p:cNvPr>
          <p:cNvSpPr/>
          <p:nvPr/>
        </p:nvSpPr>
        <p:spPr>
          <a:xfrm>
            <a:off x="427228" y="2412475"/>
            <a:ext cx="4882476" cy="4154984"/>
          </a:xfrm>
          <a:prstGeom prst="rect">
            <a:avLst/>
          </a:prstGeom>
          <a:ln>
            <a:solidFill>
              <a:schemeClr val="bg1">
                <a:lumMod val="85000"/>
              </a:schemeClr>
            </a:solidFill>
          </a:ln>
        </p:spPr>
        <p:txBody>
          <a:bodyPr wrap="square">
            <a:spAutoFit/>
          </a:bodyPr>
          <a:lstStyle/>
          <a:p>
            <a:pPr defTabSz="914225" fontAlgn="base">
              <a:defRPr/>
            </a:pPr>
            <a:r>
              <a:rPr lang="en-US" sz="1200" kern="0">
                <a:solidFill>
                  <a:srgbClr val="008000"/>
                </a:solidFill>
                <a:latin typeface="Calibri" panose="020F0502020204030204" pitchFamily="34" charset="0"/>
                <a:cs typeface="Calibri" panose="020F0502020204030204" pitchFamily="34" charset="0"/>
              </a:rPr>
              <a:t>-- Get year total sales per customer</a:t>
            </a:r>
            <a:endParaRPr lang="en-US" sz="1200" kern="0">
              <a:solidFill>
                <a:srgbClr val="000000"/>
              </a:solidFill>
              <a:latin typeface="Calibri" panose="020F0502020204030204" pitchFamily="34" charset="0"/>
              <a:cs typeface="Calibri" panose="020F0502020204030204" pitchFamily="34" charset="0"/>
            </a:endParaRPr>
          </a:p>
          <a:p>
            <a:pPr defTabSz="914225" fontAlgn="base">
              <a:defRPr/>
            </a:pP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WITH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SELECT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 </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SUM</a:t>
            </a:r>
            <a:r>
              <a:rPr lang="en-US" sz="1200">
                <a:solidFill>
                  <a:srgbClr val="000000"/>
                </a:solidFill>
                <a:latin typeface="Calibri" panose="020F0502020204030204" pitchFamily="34" charset="0"/>
                <a:cs typeface="Calibri" panose="020F0502020204030204" pitchFamily="34" charset="0"/>
              </a:rPr>
              <a:t>(</a:t>
            </a:r>
            <a:r>
              <a:rPr lang="en-US" sz="1200">
                <a:solidFill>
                  <a:srgbClr val="0000FF"/>
                </a:solidFill>
                <a:latin typeface="Calibri" panose="020F0502020204030204" pitchFamily="34" charset="0"/>
                <a:cs typeface="Calibri" panose="020F0502020204030204" pitchFamily="34" charset="0"/>
              </a:rPr>
              <a:t>ISNULL</a:t>
            </a:r>
            <a:r>
              <a:rPr lang="en-US" sz="1200">
                <a:solidFill>
                  <a:srgbClr val="00000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list_price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wholesale_cost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br>
              <a:rPr lang="en-US" sz="1200">
                <a:solidFill>
                  <a:srgbClr val="808080"/>
                </a:solidFill>
                <a:latin typeface="Calibri" panose="020F0502020204030204" pitchFamily="34" charset="0"/>
                <a:cs typeface="Calibri" panose="020F0502020204030204" pitchFamily="34" charset="0"/>
              </a:rPr>
            </a:b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discount_amt</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sales_price</a:t>
            </a:r>
            <a:r>
              <a:rPr lang="en-US" sz="1200">
                <a:solidFill>
                  <a:srgbClr val="808080"/>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0</a:t>
            </a:r>
            <a:r>
              <a:rPr lang="en-US" sz="1200">
                <a:solidFill>
                  <a:srgbClr val="808080"/>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2</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a:t>
            </a: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customer </a:t>
            </a:r>
            <a:r>
              <a:rPr lang="en-US" sz="1200" err="1">
                <a:solidFill>
                  <a:srgbClr val="000000"/>
                </a:solidFill>
                <a:latin typeface="Calibri" panose="020F0502020204030204" pitchFamily="34" charset="0"/>
                <a:cs typeface="Calibri" panose="020F0502020204030204" pitchFamily="34" charset="0"/>
              </a:rPr>
              <a:t>cust</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catalog_sales</a:t>
            </a:r>
            <a:r>
              <a:rPr lang="en-US" sz="1200">
                <a:solidFill>
                  <a:srgbClr val="000000"/>
                </a:solidFill>
                <a:latin typeface="Calibri" panose="020F0502020204030204" pitchFamily="34" charset="0"/>
                <a:cs typeface="Calibri" panose="020F0502020204030204" pitchFamily="34" charset="0"/>
              </a:rPr>
              <a:t> sales ON cust.sk = sales.sk</a:t>
            </a:r>
          </a:p>
          <a:p>
            <a:pPr marL="457112" lvl="1" defTabSz="914225" fontAlgn="base">
              <a:defRPr/>
            </a:pPr>
            <a:r>
              <a:rPr lang="en-US" sz="1200">
                <a:solidFill>
                  <a:srgbClr val="000000"/>
                </a:solidFill>
                <a:latin typeface="Calibri" panose="020F0502020204030204" pitchFamily="34" charset="0"/>
                <a:cs typeface="Calibri" panose="020F0502020204030204" pitchFamily="34" charset="0"/>
              </a:rPr>
              <a:t>JOIN   </a:t>
            </a:r>
            <a:r>
              <a:rPr lang="en-US" sz="1200" err="1">
                <a:solidFill>
                  <a:srgbClr val="000000"/>
                </a:solidFill>
                <a:latin typeface="Calibri" panose="020F0502020204030204" pitchFamily="34" charset="0"/>
                <a:cs typeface="Calibri" panose="020F0502020204030204" pitchFamily="34" charset="0"/>
              </a:rPr>
              <a:t>date_dim</a:t>
            </a:r>
            <a:r>
              <a:rPr lang="en-US" sz="1200">
                <a:solidFill>
                  <a:srgbClr val="000000"/>
                </a:solidFill>
                <a:latin typeface="Calibri" panose="020F0502020204030204" pitchFamily="34" charset="0"/>
                <a:cs typeface="Calibri" panose="020F0502020204030204" pitchFamily="34" charset="0"/>
              </a:rPr>
              <a:t> ON </a:t>
            </a:r>
            <a:r>
              <a:rPr lang="en-US" sz="1200" err="1">
                <a:solidFill>
                  <a:srgbClr val="000000"/>
                </a:solidFill>
                <a:latin typeface="Calibri" panose="020F0502020204030204" pitchFamily="34" charset="0"/>
                <a:cs typeface="Calibri" panose="020F0502020204030204" pitchFamily="34" charset="0"/>
              </a:rPr>
              <a:t>sales.sold_date</a:t>
            </a:r>
            <a:r>
              <a:rPr lang="en-US" sz="1200">
                <a:solidFill>
                  <a:srgbClr val="000000"/>
                </a:solidFill>
                <a:latin typeface="Calibri" panose="020F0502020204030204" pitchFamily="34" charset="0"/>
                <a:cs typeface="Calibri" panose="020F0502020204030204" pitchFamily="34" charset="0"/>
              </a:rPr>
              <a:t> = </a:t>
            </a:r>
            <a:r>
              <a:rPr lang="en-US" sz="1200" err="1">
                <a:solidFill>
                  <a:srgbClr val="000000"/>
                </a:solidFill>
                <a:latin typeface="Calibri" panose="020F0502020204030204" pitchFamily="34" charset="0"/>
                <a:cs typeface="Calibri" panose="020F0502020204030204" pitchFamily="34" charset="0"/>
              </a:rPr>
              <a:t>date_dim.date</a:t>
            </a:r>
            <a:endParaRPr lang="en-US" sz="1200">
              <a:solidFill>
                <a:srgbClr val="000000"/>
              </a:solidFill>
              <a:latin typeface="Calibri" panose="020F0502020204030204" pitchFamily="34" charset="0"/>
              <a:cs typeface="Calibri" panose="020F0502020204030204" pitchFamily="34" charset="0"/>
            </a:endParaRPr>
          </a:p>
          <a:p>
            <a:pPr marL="457112" lvl="1" defTabSz="914225" fontAlgn="base">
              <a:defRPr/>
            </a:pPr>
            <a:r>
              <a:rPr lang="en-US" sz="1200">
                <a:solidFill>
                  <a:srgbClr val="0000FF"/>
                </a:solidFill>
                <a:latin typeface="Calibri" panose="020F0502020204030204" pitchFamily="34" charset="0"/>
                <a:cs typeface="Calibri" panose="020F0502020204030204" pitchFamily="34" charset="0"/>
              </a:rPr>
              <a:t>GROUP</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customer_id</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first_name</a:t>
            </a:r>
            <a:r>
              <a:rPr lang="en-US" sz="1200">
                <a:solidFill>
                  <a:srgbClr val="000000"/>
                </a:solidFill>
                <a:latin typeface="Calibri" panose="020F0502020204030204" pitchFamily="34" charset="0"/>
                <a:cs typeface="Calibri" panose="020F0502020204030204" pitchFamily="34" charset="0"/>
              </a:rPr>
              <a:t>​,</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last_name</a:t>
            </a:r>
            <a:r>
              <a:rPr lang="en-US" sz="1200">
                <a:solidFill>
                  <a:srgbClr val="000000"/>
                </a:solidFill>
                <a:latin typeface="Calibri" panose="020F0502020204030204" pitchFamily="34" charset="0"/>
                <a:cs typeface="Calibri" panose="020F0502020204030204" pitchFamily="34" charset="0"/>
              </a:rPr>
              <a:t>​</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birth_country</a:t>
            </a:r>
            <a:r>
              <a:rPr lang="en-US" sz="1200">
                <a:solidFill>
                  <a:srgbClr val="000000"/>
                </a:solidFill>
                <a:latin typeface="Calibri" panose="020F0502020204030204" pitchFamily="34" charset="0"/>
                <a:cs typeface="Calibri" panose="020F0502020204030204" pitchFamily="34" charset="0"/>
              </a:rPr>
              <a:t>​, </a:t>
            </a:r>
            <a:br>
              <a:rPr lang="en-US" sz="1200">
                <a:solidFill>
                  <a:srgbClr val="000000"/>
                </a:solidFill>
                <a:latin typeface="Calibri" panose="020F0502020204030204" pitchFamily="34" charset="0"/>
                <a:cs typeface="Calibri" panose="020F0502020204030204" pitchFamily="34" charset="0"/>
              </a:rPr>
            </a:br>
            <a:r>
              <a:rPr lang="en-US" sz="1200">
                <a:solidFill>
                  <a:srgbClr val="000000"/>
                </a:solidFill>
                <a:latin typeface="Calibri" panose="020F0502020204030204" pitchFamily="34" charset="0"/>
                <a:cs typeface="Calibri" panose="020F0502020204030204" pitchFamily="34" charset="0"/>
              </a:rPr>
              <a:t>      login​</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email_address</a:t>
            </a:r>
            <a:r>
              <a:rPr lang="en-US" sz="1200">
                <a:solidFill>
                  <a:srgbClr val="000000"/>
                </a:solidFill>
                <a:latin typeface="Calibri" panose="020F0502020204030204" pitchFamily="34" charset="0"/>
                <a:cs typeface="Calibri" panose="020F0502020204030204" pitchFamily="34" charset="0"/>
              </a:rPr>
              <a:t>​ </a:t>
            </a:r>
            <a:r>
              <a:rPr lang="en-US" sz="1200">
                <a:solidFill>
                  <a:srgbClr val="808080"/>
                </a:solidFill>
                <a:latin typeface="Calibri" panose="020F0502020204030204" pitchFamily="34" charset="0"/>
                <a:cs typeface="Calibri" panose="020F0502020204030204" pitchFamily="34" charset="0"/>
              </a:rPr>
              <a:t>,</a:t>
            </a:r>
            <a:r>
              <a:rPr lang="en-US" sz="1200" err="1">
                <a:solidFill>
                  <a:srgbClr val="000000"/>
                </a:solidFill>
                <a:latin typeface="Calibri" panose="020F0502020204030204" pitchFamily="34" charset="0"/>
                <a:cs typeface="Calibri" panose="020F0502020204030204" pitchFamily="34" charset="0"/>
              </a:rPr>
              <a:t>d_year</a:t>
            </a: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00"/>
                </a:solidFill>
                <a:latin typeface="Calibri" panose="020F0502020204030204" pitchFamily="34" charset="0"/>
                <a:cs typeface="Calibri" panose="020F0502020204030204" pitchFamily="34" charset="0"/>
              </a:rPr>
              <a:t>)</a:t>
            </a:r>
          </a:p>
          <a:p>
            <a:pPr defTabSz="914225" fontAlgn="base">
              <a:defRPr/>
            </a:pPr>
            <a:r>
              <a:rPr lang="en-US" sz="1200">
                <a:solidFill>
                  <a:srgbClr val="0000FF"/>
                </a:solidFill>
                <a:latin typeface="Calibri" panose="020F0502020204030204" pitchFamily="34" charset="0"/>
                <a:cs typeface="Calibri" panose="020F0502020204030204" pitchFamily="34" charset="0"/>
              </a:rPr>
              <a:t>SELECT TOP </a:t>
            </a:r>
            <a:r>
              <a:rPr lang="en-US" sz="1200">
                <a:solidFill>
                  <a:srgbClr val="000000"/>
                </a:solidFill>
                <a:latin typeface="Calibri" panose="020F0502020204030204" pitchFamily="34" charset="0"/>
                <a:cs typeface="Calibri" panose="020F0502020204030204" pitchFamily="34" charset="0"/>
              </a:rPr>
              <a:t>100 …</a:t>
            </a:r>
          </a:p>
          <a:p>
            <a:pPr defTabSz="914225" fontAlgn="base">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000000"/>
                </a:solidFill>
                <a:latin typeface="Calibri" panose="020F0502020204030204" pitchFamily="34" charset="0"/>
                <a:cs typeface="Calibri" panose="020F0502020204030204" pitchFamily="34" charset="0"/>
              </a:rPr>
              <a:t>   </a:t>
            </a:r>
            <a:r>
              <a:rPr lang="en-US" sz="1200" err="1">
                <a:solidFill>
                  <a:srgbClr val="000000"/>
                </a:solidFill>
                <a:latin typeface="Calibri" panose="020F0502020204030204" pitchFamily="34" charset="0"/>
                <a:cs typeface="Calibri" panose="020F0502020204030204" pitchFamily="34" charset="0"/>
              </a:rPr>
              <a:t>year_total</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000000"/>
                </a:solidFill>
                <a:latin typeface="Calibri" panose="020F0502020204030204" pitchFamily="34" charset="0"/>
                <a:cs typeface="Calibri" panose="020F0502020204030204" pitchFamily="34" charset="0"/>
              </a:rPr>
              <a:t>  …</a:t>
            </a:r>
          </a:p>
          <a:p>
            <a:pPr defTabSz="914225" fontAlgn="base">
              <a:defRPr/>
            </a:pPr>
            <a:r>
              <a:rPr lang="en-US" sz="1200">
                <a:solidFill>
                  <a:srgbClr val="0000FF"/>
                </a:solidFill>
                <a:latin typeface="Calibri" panose="020F0502020204030204" pitchFamily="34" charset="0"/>
                <a:cs typeface="Calibri" panose="020F0502020204030204" pitchFamily="34" charset="0"/>
              </a:rPr>
              <a:t>ORDER</a:t>
            </a:r>
            <a:r>
              <a:rPr lang="en-US" sz="1200">
                <a:solidFill>
                  <a:srgbClr val="000000"/>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BY</a:t>
            </a:r>
            <a:r>
              <a:rPr lang="en-US" sz="1200">
                <a:solidFill>
                  <a:srgbClr val="000000"/>
                </a:solidFill>
                <a:latin typeface="Calibri" panose="020F0502020204030204" pitchFamily="34" charset="0"/>
                <a:cs typeface="Calibri" panose="020F0502020204030204" pitchFamily="34" charset="0"/>
              </a:rPr>
              <a:t> …</a:t>
            </a:r>
          </a:p>
        </p:txBody>
      </p:sp>
      <p:sp>
        <p:nvSpPr>
          <p:cNvPr id="12" name="Text Placeholder 5">
            <a:extLst>
              <a:ext uri="{FF2B5EF4-FFF2-40B4-BE49-F238E27FC236}">
                <a16:creationId xmlns:a16="http://schemas.microsoft.com/office/drawing/2014/main" id="{C704811B-02BE-491A-B4B8-0FAF6DE6FA7A}"/>
              </a:ext>
            </a:extLst>
          </p:cNvPr>
          <p:cNvSpPr txBox="1">
            <a:spLocks/>
          </p:cNvSpPr>
          <p:nvPr/>
        </p:nvSpPr>
        <p:spPr>
          <a:xfrm>
            <a:off x="427227" y="2191375"/>
            <a:ext cx="4882477" cy="218393"/>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light" panose="020B0402040204020203" pitchFamily="34" charset="0"/>
                <a:cs typeface="Segoe UI Semilight" panose="020B0402040204020203" pitchFamily="34" charset="0"/>
              </a:rPr>
              <a:t>Original query – no changes have been made to query</a:t>
            </a:r>
            <a:endParaRPr lang="en-US" sz="1600">
              <a:latin typeface="Segoe UI Semilight" panose="020B0402040204020203" pitchFamily="34" charset="0"/>
              <a:cs typeface="Segoe UI Semilight" panose="020B0402040204020203" pitchFamily="34" charset="0"/>
            </a:endParaRPr>
          </a:p>
        </p:txBody>
      </p:sp>
      <p:sp>
        <p:nvSpPr>
          <p:cNvPr id="15" name="Text Placeholder 5">
            <a:extLst>
              <a:ext uri="{FF2B5EF4-FFF2-40B4-BE49-F238E27FC236}">
                <a16:creationId xmlns:a16="http://schemas.microsoft.com/office/drawing/2014/main" id="{9650E43B-FADD-45E5-819F-1CEF26C809B4}"/>
              </a:ext>
            </a:extLst>
          </p:cNvPr>
          <p:cNvSpPr txBox="1">
            <a:spLocks/>
          </p:cNvSpPr>
          <p:nvPr/>
        </p:nvSpPr>
        <p:spPr>
          <a:xfrm>
            <a:off x="5567755" y="1963719"/>
            <a:ext cx="6537666" cy="45538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400">
                <a:latin typeface="Segoe UI Semibold"/>
                <a:cs typeface="Segoe UI Semilight" panose="020B0402040204020203" pitchFamily="34" charset="0"/>
              </a:rPr>
              <a:t>Execution time</a:t>
            </a:r>
            <a:r>
              <a:rPr lang="en-US" sz="1400">
                <a:latin typeface="Segoe UI Semilight" panose="020B0402040204020203" pitchFamily="34" charset="0"/>
                <a:cs typeface="Segoe UI Semilight" panose="020B0402040204020203" pitchFamily="34" charset="0"/>
              </a:rPr>
              <a:t>: 6 seconds</a:t>
            </a:r>
            <a:br>
              <a:rPr lang="en-US" sz="1400">
                <a:latin typeface="Segoe UI Semilight" panose="020B0402040204020203" pitchFamily="34" charset="0"/>
                <a:cs typeface="Segoe UI Semilight" panose="020B0402040204020203" pitchFamily="34" charset="0"/>
              </a:rPr>
            </a:br>
            <a:r>
              <a:rPr lang="en-US" sz="1400">
                <a:latin typeface="Segoe UI Semilight" panose="020B0402040204020203" pitchFamily="34" charset="0"/>
                <a:cs typeface="Segoe UI Semilight" panose="020B0402040204020203" pitchFamily="34" charset="0"/>
              </a:rPr>
              <a:t>Optimizer leverages materialized view to reduce data shuffles and joins needed</a:t>
            </a:r>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85853142"/>
      </p:ext>
    </p:extLst>
  </p:cSld>
  <p:clrMapOvr>
    <a:masterClrMapping/>
  </p:clrMapOvr>
  <p:transition>
    <p:fade/>
  </p:transition>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2285C9-E362-4F0E-A8F5-62ECCF4DF0B3}"/>
              </a:ext>
            </a:extLst>
          </p:cNvPr>
          <p:cNvSpPr>
            <a:spLocks noGrp="1"/>
          </p:cNvSpPr>
          <p:nvPr>
            <p:ph type="body" sz="quarter" idx="10"/>
          </p:nvPr>
        </p:nvSpPr>
        <p:spPr>
          <a:xfrm>
            <a:off x="427229" y="2120646"/>
            <a:ext cx="5848418" cy="3670123"/>
          </a:xfrm>
        </p:spPr>
        <p:txBody>
          <a:bodyPr/>
          <a:lstStyle/>
          <a:p>
            <a:r>
              <a:rPr lang="en-US" sz="1961">
                <a:solidFill>
                  <a:srgbClr val="0073FF"/>
                </a:solidFill>
                <a:latin typeface="+mn-lt"/>
              </a:rPr>
              <a:t>EXPLAIN - </a:t>
            </a:r>
            <a:r>
              <a:rPr lang="en-US" sz="1961">
                <a:latin typeface="+mn-lt"/>
              </a:rPr>
              <a:t>provides query plan for SQL statement without running the statement; view estimated cost of the query operations.</a:t>
            </a:r>
          </a:p>
          <a:p>
            <a:endParaRPr lang="en-US" sz="1961">
              <a:solidFill>
                <a:srgbClr val="0073FF"/>
              </a:solidFill>
              <a:latin typeface="+mn-lt"/>
            </a:endParaRPr>
          </a:p>
          <a:p>
            <a:endParaRPr lang="en-US" sz="1961">
              <a:solidFill>
                <a:srgbClr val="0073FF"/>
              </a:solidFill>
              <a:latin typeface="+mn-lt"/>
            </a:endParaRPr>
          </a:p>
          <a:p>
            <a:r>
              <a:rPr lang="en-US" sz="1961">
                <a:solidFill>
                  <a:srgbClr val="0073FF"/>
                </a:solidFill>
                <a:latin typeface="+mn-lt"/>
              </a:rPr>
              <a:t>EXPLAIN WITH_RECOMMENDATIONS - </a:t>
            </a:r>
            <a:r>
              <a:rPr lang="en-US" sz="1961">
                <a:latin typeface="+mn-lt"/>
              </a:rPr>
              <a:t>provides query plan with recommendations to optimize the SQL statement performance.</a:t>
            </a:r>
            <a:endParaRPr lang="en-US" sz="1961"/>
          </a:p>
          <a:p>
            <a:endParaRPr lang="en-US" sz="1961"/>
          </a:p>
          <a:p>
            <a:endParaRPr lang="en-US" sz="1961"/>
          </a:p>
        </p:txBody>
      </p:sp>
      <p:sp>
        <p:nvSpPr>
          <p:cNvPr id="3" name="Title 2">
            <a:extLst>
              <a:ext uri="{FF2B5EF4-FFF2-40B4-BE49-F238E27FC236}">
                <a16:creationId xmlns:a16="http://schemas.microsoft.com/office/drawing/2014/main" id="{F0E7FC7C-6E5D-4EEB-90EE-A6E90DF0D88B}"/>
              </a:ext>
            </a:extLst>
          </p:cNvPr>
          <p:cNvSpPr>
            <a:spLocks noGrp="1"/>
          </p:cNvSpPr>
          <p:nvPr>
            <p:ph type="title"/>
          </p:nvPr>
        </p:nvSpPr>
        <p:spPr>
          <a:xfrm>
            <a:off x="430963" y="286974"/>
            <a:ext cx="11334431" cy="739238"/>
          </a:xfrm>
        </p:spPr>
        <p:txBody>
          <a:bodyPr/>
          <a:lstStyle/>
          <a:p>
            <a:r>
              <a:rPr lang="en-US"/>
              <a:t>Materialized views- Recommendations</a:t>
            </a:r>
          </a:p>
        </p:txBody>
      </p:sp>
      <p:sp>
        <p:nvSpPr>
          <p:cNvPr id="6" name="Rectangle 5">
            <a:extLst>
              <a:ext uri="{FF2B5EF4-FFF2-40B4-BE49-F238E27FC236}">
                <a16:creationId xmlns:a16="http://schemas.microsoft.com/office/drawing/2014/main" id="{63815BE3-AA1F-4AFA-9528-C6649AF92E17}"/>
              </a:ext>
            </a:extLst>
          </p:cNvPr>
          <p:cNvSpPr/>
          <p:nvPr/>
        </p:nvSpPr>
        <p:spPr>
          <a:xfrm>
            <a:off x="6630047" y="2231830"/>
            <a:ext cx="5489126" cy="3258644"/>
          </a:xfrm>
          <a:prstGeom prst="rect">
            <a:avLst/>
          </a:prstGeom>
          <a:ln>
            <a:solidFill>
              <a:schemeClr val="bg2">
                <a:lumMod val="50000"/>
              </a:schemeClr>
            </a:solidFill>
          </a:ln>
        </p:spPr>
        <p:txBody>
          <a:bodyPr wrap="square">
            <a:spAutoFit/>
          </a:bodyPr>
          <a:lstStyle/>
          <a:p>
            <a:pPr lvl="0">
              <a:defRPr/>
            </a:pPr>
            <a:r>
              <a:rPr lang="en-US" sz="1372">
                <a:solidFill>
                  <a:srgbClr val="0101FD"/>
                </a:solidFill>
                <a:latin typeface="Calibri" panose="020F0502020204030204" pitchFamily="34" charset="0"/>
                <a:cs typeface="Calibri" panose="020F0502020204030204" pitchFamily="34" charset="0"/>
              </a:rPr>
              <a:t>EXPLAIN</a:t>
            </a:r>
            <a:r>
              <a:rPr lang="en-US" sz="1372">
                <a:solidFill>
                  <a:srgbClr val="171717"/>
                </a:solidFill>
                <a:latin typeface="Calibri" panose="020F0502020204030204" pitchFamily="34" charset="0"/>
                <a:cs typeface="Calibri" panose="020F0502020204030204" pitchFamily="34" charset="0"/>
              </a:rPr>
              <a:t> WITH_RECOMMENDATIONS </a:t>
            </a:r>
          </a:p>
          <a:p>
            <a:pPr lvl="0">
              <a:defRPr/>
            </a:pP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count</a:t>
            </a:r>
            <a:r>
              <a:rPr lang="en-US" sz="1372">
                <a:solidFill>
                  <a:srgbClr val="171717"/>
                </a:solidFill>
                <a:latin typeface="Calibri" panose="020F0502020204030204" pitchFamily="34" charset="0"/>
                <a:cs typeface="Calibri" panose="020F0502020204030204" pitchFamily="34" charset="0"/>
              </a:rPr>
              <a:t>(*) </a:t>
            </a:r>
          </a:p>
          <a:p>
            <a:pPr lvl="0">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store_sales.ss_customer_sk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0101FD"/>
                </a:solidFill>
                <a:latin typeface="Calibri" panose="020F0502020204030204" pitchFamily="34" charset="0"/>
                <a:cs typeface="Calibri" panose="020F0502020204030204" pitchFamily="34" charset="0"/>
              </a:rPr>
              <a:t>except</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171717"/>
                </a:solidFill>
                <a:latin typeface="Calibri" panose="020F0502020204030204" pitchFamily="34" charset="0"/>
                <a:cs typeface="Calibri" panose="020F0502020204030204" pitchFamily="34" charset="0"/>
              </a:rPr>
              <a:t>(</a:t>
            </a:r>
            <a:r>
              <a:rPr lang="en-US" sz="1372">
                <a:solidFill>
                  <a:srgbClr val="0101FD"/>
                </a:solidFill>
                <a:latin typeface="Calibri" panose="020F0502020204030204" pitchFamily="34" charset="0"/>
                <a:cs typeface="Calibri" panose="020F0502020204030204" pitchFamily="34" charset="0"/>
              </a:rPr>
              <a:t>select</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distinct</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c_last_name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c_first_name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d_date</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from</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date_dim</a:t>
            </a:r>
            <a:r>
              <a:rPr lang="en-US" sz="1372">
                <a:solidFill>
                  <a:srgbClr val="171717"/>
                </a:solidFill>
                <a:latin typeface="Calibri" panose="020F0502020204030204" pitchFamily="34" charset="0"/>
                <a:cs typeface="Calibri" panose="020F0502020204030204" pitchFamily="34" charset="0"/>
              </a:rPr>
              <a:t>, customer </a:t>
            </a:r>
          </a:p>
          <a:p>
            <a:pPr lvl="1">
              <a:defRPr/>
            </a:pPr>
            <a:r>
              <a:rPr lang="en-US" sz="1372">
                <a:solidFill>
                  <a:srgbClr val="0101FD"/>
                </a:solidFill>
                <a:latin typeface="Calibri" panose="020F0502020204030204" pitchFamily="34" charset="0"/>
                <a:cs typeface="Calibri" panose="020F0502020204030204" pitchFamily="34" charset="0"/>
              </a:rPr>
              <a:t>where</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catalog_sales.cs_sold_date_sk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date_dim.d_date_sk</a:t>
            </a:r>
            <a:r>
              <a:rPr lang="en-US" sz="1372">
                <a:solidFill>
                  <a:srgbClr val="171717"/>
                </a:solidFill>
                <a:latin typeface="Calibri" panose="020F0502020204030204" pitchFamily="34" charset="0"/>
                <a:cs typeface="Calibri" panose="020F0502020204030204" pitchFamily="34" charset="0"/>
              </a:rPr>
              <a:t> </a:t>
            </a:r>
          </a:p>
          <a:p>
            <a:pPr lvl="1">
              <a:defRPr/>
            </a:pP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catalog_sales.cs_bill_customer_sk</a:t>
            </a:r>
            <a:r>
              <a:rPr lang="en-US" sz="1372">
                <a:solidFill>
                  <a:srgbClr val="171717"/>
                </a:solidFill>
                <a:latin typeface="Calibri" panose="020F0502020204030204" pitchFamily="34" charset="0"/>
                <a:cs typeface="Calibri" panose="020F0502020204030204" pitchFamily="34" charset="0"/>
              </a:rPr>
              <a:t> = </a:t>
            </a:r>
            <a:r>
              <a:rPr lang="en-US" sz="1372" err="1">
                <a:solidFill>
                  <a:srgbClr val="171717"/>
                </a:solidFill>
                <a:latin typeface="Calibri" panose="020F0502020204030204" pitchFamily="34" charset="0"/>
                <a:cs typeface="Calibri" panose="020F0502020204030204" pitchFamily="34" charset="0"/>
              </a:rPr>
              <a:t>customer.c_customer_sk</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d_month_seq</a:t>
            </a:r>
            <a:r>
              <a:rPr lang="en-US" sz="1372">
                <a:solidFill>
                  <a:srgbClr val="171717"/>
                </a:solidFill>
                <a:latin typeface="Calibri" panose="020F0502020204030204" pitchFamily="34" charset="0"/>
                <a:cs typeface="Calibri" panose="020F0502020204030204" pitchFamily="34" charset="0"/>
              </a:rPr>
              <a:t> </a:t>
            </a:r>
            <a:r>
              <a:rPr lang="en-US" sz="1372">
                <a:solidFill>
                  <a:srgbClr val="0101FD"/>
                </a:solidFill>
                <a:latin typeface="Calibri" panose="020F0502020204030204" pitchFamily="34" charset="0"/>
                <a:cs typeface="Calibri" panose="020F0502020204030204" pitchFamily="34" charset="0"/>
              </a:rPr>
              <a:t>between</a:t>
            </a:r>
            <a:r>
              <a:rPr lang="en-US" sz="1372">
                <a:solidFill>
                  <a:srgbClr val="171717"/>
                </a:solidFill>
                <a:latin typeface="Calibri" panose="020F0502020204030204" pitchFamily="34" charset="0"/>
                <a:cs typeface="Calibri" panose="020F0502020204030204" pitchFamily="34" charset="0"/>
              </a:rPr>
              <a:t> 1194 </a:t>
            </a:r>
            <a:r>
              <a:rPr lang="en-US" sz="1372">
                <a:solidFill>
                  <a:srgbClr val="0101FD"/>
                </a:solidFill>
                <a:latin typeface="Calibri" panose="020F0502020204030204" pitchFamily="34" charset="0"/>
                <a:cs typeface="Calibri" panose="020F0502020204030204" pitchFamily="34" charset="0"/>
              </a:rPr>
              <a:t>and</a:t>
            </a:r>
            <a:r>
              <a:rPr lang="en-US" sz="1372">
                <a:solidFill>
                  <a:srgbClr val="171717"/>
                </a:solidFill>
                <a:latin typeface="Calibri" panose="020F0502020204030204" pitchFamily="34" charset="0"/>
                <a:cs typeface="Calibri" panose="020F0502020204030204" pitchFamily="34" charset="0"/>
              </a:rPr>
              <a:t> 1194+11) </a:t>
            </a:r>
          </a:p>
          <a:p>
            <a:pPr lvl="0">
              <a:defRPr/>
            </a:pPr>
            <a:r>
              <a:rPr lang="en-US" sz="1372">
                <a:solidFill>
                  <a:srgbClr val="171717"/>
                </a:solidFill>
                <a:latin typeface="Calibri" panose="020F0502020204030204" pitchFamily="34" charset="0"/>
                <a:cs typeface="Calibri" panose="020F0502020204030204" pitchFamily="34" charset="0"/>
              </a:rPr>
              <a:t>) </a:t>
            </a:r>
            <a:r>
              <a:rPr lang="en-US" sz="1372" err="1">
                <a:solidFill>
                  <a:srgbClr val="171717"/>
                </a:solidFill>
                <a:latin typeface="Calibri" panose="020F0502020204030204" pitchFamily="34" charset="0"/>
                <a:cs typeface="Calibri" panose="020F0502020204030204" pitchFamily="34" charset="0"/>
              </a:rPr>
              <a:t>top_customers</a:t>
            </a:r>
            <a:endParaRPr lang="en-US" sz="3529">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6344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Indexed Materialized Views</a:t>
            </a:r>
          </a:p>
        </p:txBody>
      </p:sp>
      <p:sp>
        <p:nvSpPr>
          <p:cNvPr id="8" name="Text Placeholder 7">
            <a:extLst>
              <a:ext uri="{FF2B5EF4-FFF2-40B4-BE49-F238E27FC236}">
                <a16:creationId xmlns:a16="http://schemas.microsoft.com/office/drawing/2014/main" id="{17D355DE-D2C8-462B-962D-652F2A3CA014}"/>
              </a:ext>
            </a:extLst>
          </p:cNvPr>
          <p:cNvSpPr>
            <a:spLocks noGrp="1"/>
          </p:cNvSpPr>
          <p:nvPr>
            <p:ph type="body" sz="quarter" idx="10"/>
          </p:nvPr>
        </p:nvSpPr>
        <p:spPr>
          <a:xfrm>
            <a:off x="584201" y="1435780"/>
            <a:ext cx="11018520" cy="4760235"/>
          </a:xfrm>
        </p:spPr>
        <p:txBody>
          <a:bodyPr/>
          <a:lstStyle/>
          <a:p>
            <a:pPr marL="241254" marR="296488" indent="-229191" algn="just">
              <a:lnSpc>
                <a:spcPct val="80000"/>
              </a:lnSpc>
              <a:spcBef>
                <a:spcPts val="765"/>
              </a:spcBef>
              <a:buFont typeface="Arial"/>
              <a:buChar char="•"/>
              <a:tabLst>
                <a:tab pos="241889" algn="l"/>
              </a:tabLst>
            </a:pPr>
            <a:r>
              <a:rPr lang="en-US" sz="2353" spc="-25" dirty="0">
                <a:latin typeface="+mn-lt"/>
                <a:cs typeface="Calibri"/>
              </a:rPr>
              <a:t>Indexed </a:t>
            </a:r>
            <a:r>
              <a:rPr lang="en-US" sz="2353" spc="-15" dirty="0">
                <a:latin typeface="+mn-lt"/>
                <a:cs typeface="Calibri"/>
              </a:rPr>
              <a:t>views </a:t>
            </a:r>
            <a:r>
              <a:rPr lang="en-US" sz="2353" spc="-10" dirty="0">
                <a:latin typeface="+mn-lt"/>
                <a:cs typeface="Calibri"/>
              </a:rPr>
              <a:t>cache </a:t>
            </a:r>
            <a:r>
              <a:rPr lang="en-US" sz="2353" spc="-5" dirty="0">
                <a:latin typeface="+mn-lt"/>
                <a:cs typeface="Calibri"/>
              </a:rPr>
              <a:t>the </a:t>
            </a:r>
            <a:r>
              <a:rPr lang="en-US" sz="2353" spc="-10" dirty="0">
                <a:latin typeface="+mn-lt"/>
                <a:cs typeface="Calibri"/>
              </a:rPr>
              <a:t>schema </a:t>
            </a:r>
            <a:r>
              <a:rPr lang="en-US" sz="2353" spc="-5" dirty="0">
                <a:latin typeface="+mn-lt"/>
                <a:cs typeface="Calibri"/>
              </a:rPr>
              <a:t>and </a:t>
            </a:r>
            <a:r>
              <a:rPr lang="en-US" sz="2353" spc="-20" dirty="0">
                <a:latin typeface="+mn-lt"/>
                <a:cs typeface="Calibri"/>
              </a:rPr>
              <a:t>data </a:t>
            </a:r>
            <a:r>
              <a:rPr lang="en-US" sz="2353" spc="-25" dirty="0">
                <a:latin typeface="+mn-lt"/>
                <a:cs typeface="Calibri"/>
              </a:rPr>
              <a:t>for </a:t>
            </a:r>
            <a:r>
              <a:rPr lang="en-US" sz="2353" spc="-5" dirty="0">
                <a:latin typeface="+mn-lt"/>
                <a:cs typeface="Calibri"/>
              </a:rPr>
              <a:t>a </a:t>
            </a:r>
            <a:r>
              <a:rPr lang="en-US" sz="2353" spc="-10" dirty="0">
                <a:latin typeface="+mn-lt"/>
                <a:cs typeface="Calibri"/>
              </a:rPr>
              <a:t>view </a:t>
            </a:r>
            <a:r>
              <a:rPr lang="en-US" sz="2353" spc="-5" dirty="0">
                <a:latin typeface="+mn-lt"/>
                <a:cs typeface="Calibri"/>
              </a:rPr>
              <a:t>in </a:t>
            </a:r>
            <a:r>
              <a:rPr lang="en-US" sz="2353" spc="-20" dirty="0">
                <a:latin typeface="+mn-lt"/>
                <a:cs typeface="Calibri"/>
              </a:rPr>
              <a:t>DW </a:t>
            </a:r>
            <a:r>
              <a:rPr lang="en-US" sz="2353" spc="-15" dirty="0">
                <a:latin typeface="+mn-lt"/>
                <a:cs typeface="Calibri"/>
              </a:rPr>
              <a:t>remote  </a:t>
            </a:r>
            <a:r>
              <a:rPr lang="en-US" sz="2353" spc="-25" dirty="0">
                <a:latin typeface="+mn-lt"/>
                <a:cs typeface="Calibri"/>
              </a:rPr>
              <a:t>storage. </a:t>
            </a:r>
            <a:r>
              <a:rPr lang="en-US" sz="2353" spc="-10" dirty="0">
                <a:latin typeface="+mn-lt"/>
                <a:cs typeface="Calibri"/>
              </a:rPr>
              <a:t>They </a:t>
            </a:r>
            <a:r>
              <a:rPr lang="en-US" sz="2353" spc="-20" dirty="0">
                <a:latin typeface="+mn-lt"/>
                <a:cs typeface="Calibri"/>
              </a:rPr>
              <a:t>are </a:t>
            </a:r>
            <a:r>
              <a:rPr lang="en-US" sz="2353" spc="-10" dirty="0">
                <a:latin typeface="+mn-lt"/>
                <a:cs typeface="Calibri"/>
              </a:rPr>
              <a:t>useful </a:t>
            </a:r>
            <a:r>
              <a:rPr lang="en-US" sz="2353" spc="-25" dirty="0">
                <a:latin typeface="+mn-lt"/>
                <a:cs typeface="Calibri"/>
              </a:rPr>
              <a:t>for </a:t>
            </a:r>
            <a:r>
              <a:rPr lang="en-US" sz="2353" spc="-15" dirty="0">
                <a:latin typeface="+mn-lt"/>
                <a:cs typeface="Calibri"/>
              </a:rPr>
              <a:t>improving </a:t>
            </a:r>
            <a:r>
              <a:rPr lang="en-US" sz="2353" spc="-5" dirty="0">
                <a:latin typeface="+mn-lt"/>
                <a:cs typeface="Calibri"/>
              </a:rPr>
              <a:t>the </a:t>
            </a:r>
            <a:r>
              <a:rPr lang="en-US" sz="2353" spc="-15" dirty="0">
                <a:latin typeface="+mn-lt"/>
                <a:cs typeface="Calibri"/>
              </a:rPr>
              <a:t>performance </a:t>
            </a:r>
            <a:r>
              <a:rPr lang="en-US" sz="2353" spc="-5" dirty="0">
                <a:latin typeface="+mn-lt"/>
                <a:cs typeface="Calibri"/>
              </a:rPr>
              <a:t>of </a:t>
            </a:r>
            <a:r>
              <a:rPr lang="en-US" sz="2353" dirty="0">
                <a:latin typeface="+mn-lt"/>
                <a:cs typeface="Calibri"/>
              </a:rPr>
              <a:t>‘SELECT’  </a:t>
            </a:r>
            <a:r>
              <a:rPr lang="en-US" sz="2353" spc="-20" dirty="0">
                <a:latin typeface="+mn-lt"/>
                <a:cs typeface="Calibri"/>
              </a:rPr>
              <a:t>statement </a:t>
            </a:r>
            <a:r>
              <a:rPr lang="en-US" sz="2353" spc="-10" dirty="0">
                <a:latin typeface="+mn-lt"/>
                <a:cs typeface="Calibri"/>
              </a:rPr>
              <a:t>queries that </a:t>
            </a:r>
            <a:r>
              <a:rPr lang="en-US" sz="2353" spc="-5" dirty="0">
                <a:latin typeface="+mn-lt"/>
                <a:cs typeface="Calibri"/>
              </a:rPr>
              <a:t>include</a:t>
            </a:r>
            <a:r>
              <a:rPr lang="en-US" sz="2353" spc="105" dirty="0">
                <a:latin typeface="+mn-lt"/>
                <a:cs typeface="Calibri"/>
              </a:rPr>
              <a:t> </a:t>
            </a:r>
            <a:r>
              <a:rPr lang="en-US" sz="2353" spc="-15" dirty="0">
                <a:latin typeface="+mn-lt"/>
                <a:cs typeface="Calibri"/>
              </a:rPr>
              <a:t>aggregations</a:t>
            </a:r>
          </a:p>
          <a:p>
            <a:pPr marL="12063" marR="296488" indent="0" algn="just">
              <a:lnSpc>
                <a:spcPct val="80000"/>
              </a:lnSpc>
              <a:spcBef>
                <a:spcPts val="765"/>
              </a:spcBef>
              <a:buNone/>
              <a:tabLst>
                <a:tab pos="241889" algn="l"/>
              </a:tabLst>
            </a:pPr>
            <a:endParaRPr lang="en-US" sz="2353" dirty="0">
              <a:latin typeface="+mn-lt"/>
              <a:cs typeface="Calibri"/>
            </a:endParaRPr>
          </a:p>
          <a:p>
            <a:pPr marL="241254" marR="436796" indent="-229191" algn="just">
              <a:lnSpc>
                <a:spcPct val="80000"/>
              </a:lnSpc>
              <a:spcBef>
                <a:spcPts val="600"/>
              </a:spcBef>
              <a:buFont typeface="Arial"/>
              <a:buChar char="•"/>
              <a:tabLst>
                <a:tab pos="241889" algn="l"/>
              </a:tabLst>
            </a:pPr>
            <a:r>
              <a:rPr lang="en-US" sz="2353" spc="-25" dirty="0">
                <a:latin typeface="+mn-lt"/>
                <a:cs typeface="Calibri"/>
              </a:rPr>
              <a:t>Indexed </a:t>
            </a:r>
            <a:r>
              <a:rPr lang="en-US" sz="2353" spc="-15" dirty="0">
                <a:latin typeface="+mn-lt"/>
                <a:cs typeface="Calibri"/>
              </a:rPr>
              <a:t>views are automatically updated </a:t>
            </a:r>
            <a:r>
              <a:rPr lang="en-US" sz="2353" spc="-5" dirty="0">
                <a:latin typeface="+mn-lt"/>
                <a:cs typeface="Calibri"/>
              </a:rPr>
              <a:t>when </a:t>
            </a:r>
            <a:r>
              <a:rPr lang="en-US" sz="2353" spc="-20" dirty="0">
                <a:latin typeface="+mn-lt"/>
                <a:cs typeface="Calibri"/>
              </a:rPr>
              <a:t>data </a:t>
            </a:r>
            <a:r>
              <a:rPr lang="en-US" sz="2353" spc="-5" dirty="0">
                <a:latin typeface="+mn-lt"/>
                <a:cs typeface="Calibri"/>
              </a:rPr>
              <a:t>in </a:t>
            </a:r>
            <a:r>
              <a:rPr lang="en-US" sz="2353" spc="-10" dirty="0">
                <a:latin typeface="+mn-lt"/>
                <a:cs typeface="Calibri"/>
              </a:rPr>
              <a:t>underlying  tables </a:t>
            </a:r>
            <a:r>
              <a:rPr lang="en-US" sz="2353" spc="-15" dirty="0">
                <a:latin typeface="+mn-lt"/>
                <a:cs typeface="Calibri"/>
              </a:rPr>
              <a:t>are </a:t>
            </a:r>
            <a:r>
              <a:rPr lang="en-US" sz="2353" spc="-5" dirty="0">
                <a:latin typeface="+mn-lt"/>
                <a:cs typeface="Calibri"/>
              </a:rPr>
              <a:t>changed. This is a </a:t>
            </a:r>
            <a:r>
              <a:rPr lang="en-US" sz="2353" spc="-15" dirty="0">
                <a:latin typeface="+mn-lt"/>
                <a:cs typeface="Calibri"/>
              </a:rPr>
              <a:t>synchronous operation </a:t>
            </a:r>
            <a:r>
              <a:rPr lang="en-US" sz="2353" spc="-10" dirty="0">
                <a:latin typeface="+mn-lt"/>
                <a:cs typeface="Calibri"/>
              </a:rPr>
              <a:t>that </a:t>
            </a:r>
            <a:r>
              <a:rPr lang="en-US" sz="2353" spc="-15" dirty="0">
                <a:latin typeface="+mn-lt"/>
                <a:cs typeface="Calibri"/>
              </a:rPr>
              <a:t>occurs </a:t>
            </a:r>
            <a:r>
              <a:rPr lang="en-US" sz="2353" spc="-5" dirty="0">
                <a:latin typeface="+mn-lt"/>
                <a:cs typeface="Calibri"/>
              </a:rPr>
              <a:t>as  </a:t>
            </a:r>
            <a:r>
              <a:rPr lang="en-US" sz="2353" spc="-10" dirty="0">
                <a:latin typeface="+mn-lt"/>
                <a:cs typeface="Calibri"/>
              </a:rPr>
              <a:t>soon </a:t>
            </a:r>
            <a:r>
              <a:rPr lang="en-US" sz="2353" spc="-5" dirty="0">
                <a:latin typeface="+mn-lt"/>
                <a:cs typeface="Calibri"/>
              </a:rPr>
              <a:t>as the </a:t>
            </a:r>
            <a:r>
              <a:rPr lang="en-US" sz="2353" spc="-20" dirty="0">
                <a:latin typeface="+mn-lt"/>
                <a:cs typeface="Calibri"/>
              </a:rPr>
              <a:t>data </a:t>
            </a:r>
            <a:r>
              <a:rPr lang="en-US" sz="2353" spc="-5" dirty="0">
                <a:latin typeface="+mn-lt"/>
                <a:cs typeface="Calibri"/>
              </a:rPr>
              <a:t>is</a:t>
            </a:r>
            <a:r>
              <a:rPr lang="en-US" sz="2353" spc="65" dirty="0">
                <a:latin typeface="+mn-lt"/>
                <a:cs typeface="Calibri"/>
              </a:rPr>
              <a:t> </a:t>
            </a:r>
            <a:r>
              <a:rPr lang="en-US" sz="2353" spc="-10" dirty="0">
                <a:latin typeface="+mn-lt"/>
                <a:cs typeface="Calibri"/>
              </a:rPr>
              <a:t>changed.</a:t>
            </a:r>
          </a:p>
          <a:p>
            <a:pPr marL="12063" marR="436796" indent="0" algn="just">
              <a:lnSpc>
                <a:spcPct val="80000"/>
              </a:lnSpc>
              <a:spcBef>
                <a:spcPts val="600"/>
              </a:spcBef>
              <a:buNone/>
              <a:tabLst>
                <a:tab pos="241889" algn="l"/>
              </a:tabLst>
            </a:pPr>
            <a:endParaRPr lang="en-US" sz="2353" dirty="0">
              <a:latin typeface="+mn-lt"/>
              <a:cs typeface="Calibri"/>
            </a:endParaRPr>
          </a:p>
          <a:p>
            <a:pPr marL="241254" marR="98406" indent="-229191">
              <a:lnSpc>
                <a:spcPts val="2690"/>
              </a:lnSpc>
              <a:spcBef>
                <a:spcPts val="574"/>
              </a:spcBef>
              <a:buFont typeface="Arial"/>
              <a:buChar char="•"/>
              <a:tabLst>
                <a:tab pos="241889" algn="l"/>
              </a:tabLst>
            </a:pPr>
            <a:r>
              <a:rPr lang="en-US" sz="2353" spc="-10" dirty="0">
                <a:latin typeface="+mn-lt"/>
                <a:cs typeface="Calibri"/>
              </a:rPr>
              <a:t>The auto caching </a:t>
            </a:r>
            <a:r>
              <a:rPr lang="en-US" sz="2353" spc="-5" dirty="0">
                <a:latin typeface="+mn-lt"/>
                <a:cs typeface="Calibri"/>
              </a:rPr>
              <a:t>functionality </a:t>
            </a:r>
            <a:r>
              <a:rPr lang="en-US" sz="2353" spc="-10" dirty="0">
                <a:latin typeface="+mn-lt"/>
                <a:cs typeface="Calibri"/>
              </a:rPr>
              <a:t>allows Synapse </a:t>
            </a:r>
            <a:r>
              <a:rPr lang="en-US" sz="2353" spc="-5" dirty="0">
                <a:latin typeface="+mn-lt"/>
                <a:cs typeface="Calibri"/>
              </a:rPr>
              <a:t>Query </a:t>
            </a:r>
            <a:r>
              <a:rPr lang="en-US" sz="2353" spc="-15" dirty="0">
                <a:latin typeface="+mn-lt"/>
                <a:cs typeface="Calibri"/>
              </a:rPr>
              <a:t>Optimizer </a:t>
            </a:r>
            <a:r>
              <a:rPr lang="en-US" sz="2353" spc="-20" dirty="0">
                <a:latin typeface="+mn-lt"/>
                <a:cs typeface="Calibri"/>
              </a:rPr>
              <a:t>to  </a:t>
            </a:r>
            <a:r>
              <a:rPr lang="en-US" sz="2353" spc="-10" dirty="0">
                <a:latin typeface="+mn-lt"/>
                <a:cs typeface="Calibri"/>
              </a:rPr>
              <a:t>consider using </a:t>
            </a:r>
            <a:r>
              <a:rPr lang="en-US" sz="2353" spc="-25" dirty="0">
                <a:latin typeface="+mn-lt"/>
                <a:cs typeface="Calibri"/>
              </a:rPr>
              <a:t>indexed </a:t>
            </a:r>
            <a:r>
              <a:rPr lang="en-US" sz="2353" spc="-10" dirty="0">
                <a:latin typeface="+mn-lt"/>
                <a:cs typeface="Calibri"/>
              </a:rPr>
              <a:t>view </a:t>
            </a:r>
            <a:r>
              <a:rPr lang="en-US" sz="2353" spc="-15" dirty="0">
                <a:latin typeface="+mn-lt"/>
                <a:cs typeface="Calibri"/>
              </a:rPr>
              <a:t>even </a:t>
            </a:r>
            <a:r>
              <a:rPr lang="en-US" sz="2353" spc="-5" dirty="0">
                <a:latin typeface="+mn-lt"/>
                <a:cs typeface="Calibri"/>
              </a:rPr>
              <a:t>if </a:t>
            </a:r>
            <a:r>
              <a:rPr lang="en-US" sz="2353" spc="-10" dirty="0">
                <a:latin typeface="+mn-lt"/>
                <a:cs typeface="Calibri"/>
              </a:rPr>
              <a:t>the view </a:t>
            </a:r>
            <a:r>
              <a:rPr lang="en-US" sz="2353" spc="-5" dirty="0">
                <a:latin typeface="+mn-lt"/>
                <a:cs typeface="Calibri"/>
              </a:rPr>
              <a:t>is </a:t>
            </a:r>
            <a:r>
              <a:rPr lang="en-US" sz="2353" spc="-10" dirty="0">
                <a:latin typeface="+mn-lt"/>
                <a:cs typeface="Calibri"/>
              </a:rPr>
              <a:t>not </a:t>
            </a:r>
            <a:r>
              <a:rPr lang="en-US" sz="2353" spc="-20" dirty="0">
                <a:latin typeface="+mn-lt"/>
                <a:cs typeface="Calibri"/>
              </a:rPr>
              <a:t>referenced </a:t>
            </a:r>
            <a:r>
              <a:rPr lang="en-US" sz="2353" spc="-5" dirty="0">
                <a:latin typeface="+mn-lt"/>
                <a:cs typeface="Calibri"/>
              </a:rPr>
              <a:t>in the  </a:t>
            </a:r>
            <a:r>
              <a:rPr lang="en-US" sz="2353" spc="-35" dirty="0">
                <a:latin typeface="+mn-lt"/>
                <a:cs typeface="Calibri"/>
              </a:rPr>
              <a:t>query</a:t>
            </a:r>
          </a:p>
          <a:p>
            <a:pPr marL="12063" marR="98406" indent="0">
              <a:lnSpc>
                <a:spcPts val="2690"/>
              </a:lnSpc>
              <a:spcBef>
                <a:spcPts val="574"/>
              </a:spcBef>
              <a:buNone/>
              <a:tabLst>
                <a:tab pos="241889" algn="l"/>
              </a:tabLst>
            </a:pPr>
            <a:endParaRPr lang="en-US" sz="2353" dirty="0">
              <a:latin typeface="+mn-lt"/>
              <a:cs typeface="Calibri"/>
            </a:endParaRPr>
          </a:p>
          <a:p>
            <a:pPr marL="241254" marR="5079" indent="-229191">
              <a:lnSpc>
                <a:spcPts val="3019"/>
              </a:lnSpc>
              <a:spcBef>
                <a:spcPts val="1010"/>
              </a:spcBef>
              <a:buFont typeface="Arial"/>
              <a:buChar char="•"/>
              <a:tabLst>
                <a:tab pos="241889" algn="l"/>
              </a:tabLst>
            </a:pPr>
            <a:r>
              <a:rPr lang="en-US" sz="2353" spc="-10" dirty="0">
                <a:latin typeface="+mn-lt"/>
                <a:cs typeface="Calibri"/>
              </a:rPr>
              <a:t>Supported </a:t>
            </a:r>
            <a:r>
              <a:rPr lang="en-US" sz="2353" spc="-15" dirty="0">
                <a:latin typeface="+mn-lt"/>
                <a:cs typeface="Calibri"/>
              </a:rPr>
              <a:t>aggregations: </a:t>
            </a:r>
            <a:r>
              <a:rPr lang="en-US" sz="2353" spc="-5" dirty="0">
                <a:latin typeface="+mn-lt"/>
                <a:cs typeface="Calibri"/>
              </a:rPr>
              <a:t>MAX, MIN, </a:t>
            </a:r>
            <a:r>
              <a:rPr lang="en-US" sz="2353" spc="-45" dirty="0">
                <a:latin typeface="+mn-lt"/>
                <a:cs typeface="Calibri"/>
              </a:rPr>
              <a:t>AVG, </a:t>
            </a:r>
            <a:r>
              <a:rPr lang="en-US" sz="2353" spc="-60" dirty="0">
                <a:latin typeface="+mn-lt"/>
                <a:cs typeface="Calibri"/>
              </a:rPr>
              <a:t>COUNT, </a:t>
            </a:r>
            <a:r>
              <a:rPr lang="en-US" sz="2353" spc="-10" dirty="0">
                <a:latin typeface="+mn-lt"/>
                <a:cs typeface="Calibri"/>
              </a:rPr>
              <a:t>COUNT_BIG, SUM,  </a:t>
            </a:r>
            <a:r>
              <a:rPr lang="en-US" sz="2353" spc="-40" dirty="0">
                <a:latin typeface="+mn-lt"/>
                <a:cs typeface="Calibri"/>
              </a:rPr>
              <a:t>VAR,</a:t>
            </a:r>
            <a:r>
              <a:rPr lang="en-US" sz="2353" spc="10" dirty="0">
                <a:latin typeface="+mn-lt"/>
                <a:cs typeface="Calibri"/>
              </a:rPr>
              <a:t> </a:t>
            </a:r>
            <a:r>
              <a:rPr lang="en-US" sz="2353" spc="-15" dirty="0">
                <a:latin typeface="+mn-lt"/>
                <a:cs typeface="Calibri"/>
              </a:rPr>
              <a:t>STDEV</a:t>
            </a:r>
            <a:endParaRPr lang="en-US" sz="2353" dirty="0">
              <a:latin typeface="+mn-lt"/>
              <a:cs typeface="Calibri"/>
            </a:endParaRPr>
          </a:p>
          <a:p>
            <a:endParaRPr lang="en-US" sz="2353" dirty="0">
              <a:latin typeface="+mn-lt"/>
            </a:endParaRPr>
          </a:p>
        </p:txBody>
      </p:sp>
    </p:spTree>
  </p:cSld>
  <p:clrMapOvr>
    <a:masterClrMapping/>
  </p:clrMapOvr>
  <p:transition>
    <p:fade/>
  </p:transition>
  <p:extLst>
    <p:ext uri="{6950BFC3-D8DA-4A85-94F7-54DA5524770B}">
      <p188:commentRel xmlns:p188="http://schemas.microsoft.com/office/powerpoint/2018/8/main" r:id="rId2"/>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Index design</a:t>
            </a:r>
          </a:p>
        </p:txBody>
      </p:sp>
    </p:spTree>
    <p:extLst>
      <p:ext uri="{BB962C8B-B14F-4D97-AF65-F5344CB8AC3E}">
        <p14:creationId xmlns:p14="http://schemas.microsoft.com/office/powerpoint/2010/main" val="251180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782539" y="1120900"/>
            <a:ext cx="5246695" cy="4737103"/>
          </a:xfrm>
          <a:prstGeom prst="rect">
            <a:avLst/>
          </a:prstGeom>
          <a:ln>
            <a:solidFill>
              <a:schemeClr val="bg2">
                <a:lumMod val="50000"/>
              </a:schemeClr>
            </a:solidFill>
          </a:ln>
        </p:spPr>
        <p:txBody>
          <a:bodyPr wrap="square">
            <a:spAutoFit/>
          </a:bodyPr>
          <a:lstStyle/>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Create table with index</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TABLE</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OrderId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INT</a:t>
            </a:r>
            <a:r>
              <a:rPr lang="en-US" sz="1372">
                <a:solidFill>
                  <a:srgbClr val="000000"/>
                </a:solidFill>
                <a:latin typeface="Calibri" panose="020F0502020204030204" pitchFamily="34" charset="0"/>
                <a:cs typeface="Calibri" panose="020F0502020204030204" pitchFamily="34" charset="0"/>
              </a:rPr>
              <a:t> NOT NULL</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Date     </a:t>
            </a:r>
            <a:r>
              <a:rPr lang="en-US" sz="1372" err="1">
                <a:solidFill>
                  <a:srgbClr val="0000FF"/>
                </a:solidFill>
                <a:latin typeface="Calibri" panose="020F0502020204030204" pitchFamily="34" charset="0"/>
                <a:cs typeface="Calibri" panose="020F0502020204030204" pitchFamily="34" charset="0"/>
              </a:rPr>
              <a:t>DATE</a:t>
            </a:r>
            <a:r>
              <a:rPr lang="en-US" sz="1372">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Name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00"/>
                </a:solidFill>
                <a:latin typeface="Calibri" panose="020F0502020204030204" pitchFamily="34" charset="0"/>
                <a:cs typeface="Calibri" panose="020F0502020204030204" pitchFamily="34" charset="0"/>
              </a:rPr>
              <a:t>    Country  </a:t>
            </a:r>
            <a:r>
              <a:rPr lang="en-US" sz="1372">
                <a:solidFill>
                  <a:srgbClr val="0000FF"/>
                </a:solidFill>
                <a:latin typeface="Calibri" panose="020F0502020204030204" pitchFamily="34" charset="0"/>
                <a:cs typeface="Calibri" panose="020F0502020204030204" pitchFamily="34" charset="0"/>
              </a:rPr>
              <a:t>VARCHAR</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2</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WITH </a:t>
            </a: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CLUSTERED</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COLUMNSTORE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 </a:t>
            </a:r>
            <a:r>
              <a:rPr lang="en-US" sz="1372">
                <a:solidFill>
                  <a:srgbClr val="808080"/>
                </a:solidFill>
                <a:latin typeface="Calibri" panose="020F0502020204030204" pitchFamily="34" charset="0"/>
                <a:cs typeface="Calibri" panose="020F0502020204030204" pitchFamily="34" charset="0"/>
              </a:rPr>
              <a:t>|</a:t>
            </a:r>
          </a:p>
          <a:p>
            <a:pPr defTabSz="914225">
              <a:defRPr/>
            </a:pPr>
            <a:r>
              <a:rPr lang="en-US" sz="1372">
                <a:solidFill>
                  <a:srgbClr val="808080"/>
                </a:solidFill>
                <a:latin typeface="Calibri" panose="020F0502020204030204" pitchFamily="34" charset="0"/>
                <a:cs typeface="Calibri" panose="020F0502020204030204" pitchFamily="34" charset="0"/>
              </a:rPr>
              <a:t>    HEAP |</a:t>
            </a:r>
          </a:p>
          <a:p>
            <a:pPr defTabSz="914225">
              <a:defRPr/>
            </a:pPr>
            <a:r>
              <a:rPr lang="en-US" sz="1372">
                <a:solidFill>
                  <a:srgbClr val="808080"/>
                </a:solidFill>
                <a:latin typeface="Calibri" panose="020F0502020204030204" pitchFamily="34" charset="0"/>
                <a:cs typeface="Calibri" panose="020F0502020204030204" pitchFamily="34" charset="0"/>
              </a:rPr>
              <a:t>    CLUSTERED INDEX (</a:t>
            </a:r>
            <a:r>
              <a:rPr lang="en-US" sz="1372" err="1">
                <a:solidFill>
                  <a:srgbClr val="808080"/>
                </a:solidFill>
                <a:latin typeface="Calibri" panose="020F0502020204030204" pitchFamily="34" charset="0"/>
                <a:cs typeface="Calibri" panose="020F0502020204030204" pitchFamily="34" charset="0"/>
              </a:rPr>
              <a:t>OrderId</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8000"/>
                </a:solidFill>
                <a:latin typeface="Calibri" panose="020F0502020204030204" pitchFamily="34" charset="0"/>
                <a:cs typeface="Calibri" panose="020F0502020204030204" pitchFamily="34" charset="0"/>
              </a:rPr>
              <a:t>-- Add non-clustered index to table</a:t>
            </a:r>
            <a:endParaRPr lang="en-US" sz="1372">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372">
                <a:solidFill>
                  <a:srgbClr val="0000FF"/>
                </a:solidFill>
                <a:latin typeface="Calibri" panose="020F0502020204030204" pitchFamily="34" charset="0"/>
                <a:cs typeface="Calibri" panose="020F0502020204030204" pitchFamily="34" charset="0"/>
              </a:rPr>
              <a:t>CREATE</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INDEX</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NameIndex</a:t>
            </a:r>
            <a:r>
              <a:rPr lang="en-US" sz="1372">
                <a:solidFill>
                  <a:srgbClr val="000000"/>
                </a:solidFill>
                <a:latin typeface="Calibri" panose="020F0502020204030204" pitchFamily="34" charset="0"/>
                <a:cs typeface="Calibri" panose="020F0502020204030204" pitchFamily="34" charset="0"/>
              </a:rPr>
              <a:t> </a:t>
            </a:r>
            <a:r>
              <a:rPr lang="en-US" sz="1372">
                <a:solidFill>
                  <a:srgbClr val="0000FF"/>
                </a:solidFill>
                <a:latin typeface="Calibri" panose="020F0502020204030204" pitchFamily="34" charset="0"/>
                <a:cs typeface="Calibri" panose="020F0502020204030204" pitchFamily="34" charset="0"/>
              </a:rPr>
              <a:t>ON</a:t>
            </a:r>
            <a:r>
              <a:rPr lang="en-US" sz="1372">
                <a:solidFill>
                  <a:srgbClr val="000000"/>
                </a:solidFill>
                <a:latin typeface="Calibri" panose="020F0502020204030204" pitchFamily="34" charset="0"/>
                <a:cs typeface="Calibri" panose="020F0502020204030204" pitchFamily="34" charset="0"/>
              </a:rPr>
              <a:t> </a:t>
            </a:r>
            <a:r>
              <a:rPr lang="en-US" sz="1372" err="1">
                <a:solidFill>
                  <a:srgbClr val="000000"/>
                </a:solidFill>
                <a:latin typeface="Calibri" panose="020F0502020204030204" pitchFamily="34" charset="0"/>
                <a:cs typeface="Calibri" panose="020F0502020204030204" pitchFamily="34" charset="0"/>
              </a:rPr>
              <a:t>orderTable</a:t>
            </a:r>
            <a:r>
              <a:rPr lang="en-US" sz="1372">
                <a:solidFill>
                  <a:srgbClr val="0000FF"/>
                </a:solidFill>
                <a:latin typeface="Calibri" panose="020F0502020204030204" pitchFamily="34" charset="0"/>
                <a:cs typeface="Calibri" panose="020F0502020204030204" pitchFamily="34" charset="0"/>
              </a:rPr>
              <a:t> </a:t>
            </a:r>
            <a:r>
              <a:rPr lang="en-US" sz="1372">
                <a:solidFill>
                  <a:srgbClr val="808080"/>
                </a:solidFill>
                <a:latin typeface="Calibri" panose="020F0502020204030204" pitchFamily="34" charset="0"/>
                <a:cs typeface="Calibri" panose="020F0502020204030204" pitchFamily="34" charset="0"/>
              </a:rPr>
              <a:t>(</a:t>
            </a:r>
            <a:r>
              <a:rPr lang="en-US" sz="1372">
                <a:solidFill>
                  <a:srgbClr val="000000"/>
                </a:solidFill>
                <a:latin typeface="Calibri" panose="020F0502020204030204" pitchFamily="34" charset="0"/>
                <a:cs typeface="Calibri" panose="020F0502020204030204" pitchFamily="34" charset="0"/>
              </a:rPr>
              <a:t>Name</a:t>
            </a:r>
            <a:r>
              <a:rPr lang="en-US" sz="1372">
                <a:solidFill>
                  <a:srgbClr val="808080"/>
                </a:solidFill>
                <a:latin typeface="Calibri" panose="020F0502020204030204" pitchFamily="34" charset="0"/>
                <a:cs typeface="Calibri" panose="020F0502020204030204" pitchFamily="34" charset="0"/>
              </a:rPr>
              <a:t>);</a:t>
            </a:r>
            <a:endParaRPr lang="en-US" sz="1372">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26424" y="1120574"/>
            <a:ext cx="11339774" cy="5601855"/>
          </a:xfrm>
        </p:spPr>
        <p:txBody>
          <a:bodyPr/>
          <a:lstStyle/>
          <a:p>
            <a:r>
              <a:rPr lang="en-US"/>
              <a:t>Clustered </a:t>
            </a:r>
            <a:r>
              <a:rPr lang="en-US" err="1"/>
              <a:t>Columnstore</a:t>
            </a:r>
            <a:r>
              <a:rPr lang="en-US"/>
              <a:t> index (Default Primary)</a:t>
            </a:r>
          </a:p>
          <a:p>
            <a:pPr lvl="1"/>
            <a:r>
              <a:rPr lang="en-US"/>
              <a:t>Highest level of data compression</a:t>
            </a:r>
          </a:p>
          <a:p>
            <a:pPr lvl="1"/>
            <a:r>
              <a:rPr lang="en-US"/>
              <a:t>Best overall query performance</a:t>
            </a:r>
          </a:p>
          <a:p>
            <a:pPr lvl="1"/>
            <a:endParaRPr lang="en-US"/>
          </a:p>
          <a:p>
            <a:r>
              <a:rPr lang="en-US"/>
              <a:t>Clustered index (Primary)</a:t>
            </a:r>
          </a:p>
          <a:p>
            <a:pPr lvl="1"/>
            <a:r>
              <a:rPr lang="en-US"/>
              <a:t>Performant for looking up a single to few rows</a:t>
            </a:r>
          </a:p>
          <a:p>
            <a:pPr lvl="1"/>
            <a:endParaRPr lang="en-US"/>
          </a:p>
          <a:p>
            <a:r>
              <a:rPr lang="en-US"/>
              <a:t>Heap (Primary)</a:t>
            </a:r>
          </a:p>
          <a:p>
            <a:pPr lvl="1"/>
            <a:r>
              <a:rPr lang="en-US"/>
              <a:t>Faster loading and landing temporary data</a:t>
            </a:r>
          </a:p>
          <a:p>
            <a:pPr lvl="1"/>
            <a:r>
              <a:rPr lang="en-US"/>
              <a:t>Best for small lookup tables</a:t>
            </a:r>
          </a:p>
          <a:p>
            <a:pPr lvl="1"/>
            <a:endParaRPr lang="en-US"/>
          </a:p>
          <a:p>
            <a:r>
              <a:rPr lang="en-US" err="1"/>
              <a:t>Nonclustered</a:t>
            </a:r>
            <a:r>
              <a:rPr lang="en-US"/>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Can be created on any of the above primary indexes</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Table 88">
            <a:extLst>
              <a:ext uri="{FF2B5EF4-FFF2-40B4-BE49-F238E27FC236}">
                <a16:creationId xmlns:a16="http://schemas.microsoft.com/office/drawing/2014/main" id="{95E76997-B3CA-4312-861A-CB2086D8DA18}"/>
              </a:ext>
            </a:extLst>
          </p:cNvPr>
          <p:cNvGraphicFramePr>
            <a:graphicFrameLocks noGrp="1"/>
          </p:cNvGraphicFramePr>
          <p:nvPr/>
        </p:nvGraphicFramePr>
        <p:xfrm>
          <a:off x="9845484" y="339139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73" name="Table 72">
            <a:extLst>
              <a:ext uri="{FF2B5EF4-FFF2-40B4-BE49-F238E27FC236}">
                <a16:creationId xmlns:a16="http://schemas.microsoft.com/office/drawing/2014/main" id="{CB5C4395-7DAC-4E1D-BB45-F370CE88B301}"/>
              </a:ext>
            </a:extLst>
          </p:cNvPr>
          <p:cNvGraphicFramePr>
            <a:graphicFrameLocks noGrp="1"/>
          </p:cNvGraphicFramePr>
          <p:nvPr/>
        </p:nvGraphicFramePr>
        <p:xfrm>
          <a:off x="7449548" y="3428139"/>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sp>
        <p:nvSpPr>
          <p:cNvPr id="105" name="Rectangle 104">
            <a:extLst>
              <a:ext uri="{FF2B5EF4-FFF2-40B4-BE49-F238E27FC236}">
                <a16:creationId xmlns:a16="http://schemas.microsoft.com/office/drawing/2014/main" id="{89F253B4-7D28-4CE8-A482-03C2F98307EF}"/>
              </a:ext>
            </a:extLst>
          </p:cNvPr>
          <p:cNvSpPr/>
          <p:nvPr/>
        </p:nvSpPr>
        <p:spPr bwMode="auto">
          <a:xfrm>
            <a:off x="3631903" y="1622336"/>
            <a:ext cx="3093743" cy="2021306"/>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1407E31-A578-414E-AFAD-7A59551BE95E}"/>
              </a:ext>
            </a:extLst>
          </p:cNvPr>
          <p:cNvSpPr/>
          <p:nvPr/>
        </p:nvSpPr>
        <p:spPr bwMode="auto">
          <a:xfrm>
            <a:off x="3485026" y="1722331"/>
            <a:ext cx="3093743" cy="2060695"/>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4" name="Table 3">
            <a:extLst>
              <a:ext uri="{FF2B5EF4-FFF2-40B4-BE49-F238E27FC236}">
                <a16:creationId xmlns:a16="http://schemas.microsoft.com/office/drawing/2014/main" id="{C5367C8F-FFCA-41FF-BEB0-C3E881E05880}"/>
              </a:ext>
            </a:extLst>
          </p:cNvPr>
          <p:cNvGraphicFramePr>
            <a:graphicFrameLocks noGrp="1"/>
          </p:cNvGraphicFramePr>
          <p:nvPr/>
        </p:nvGraphicFramePr>
        <p:xfrm>
          <a:off x="373002" y="1548534"/>
          <a:ext cx="2611680" cy="3648882"/>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gridCol w="761891">
                  <a:extLst>
                    <a:ext uri="{9D8B030D-6E8A-4147-A177-3AD203B41FA5}">
                      <a16:colId xmlns:a16="http://schemas.microsoft.com/office/drawing/2014/main" val="778469355"/>
                    </a:ext>
                  </a:extLst>
                </a:gridCol>
                <a:gridCol w="523801">
                  <a:extLst>
                    <a:ext uri="{9D8B030D-6E8A-4147-A177-3AD203B41FA5}">
                      <a16:colId xmlns:a16="http://schemas.microsoft.com/office/drawing/2014/main" val="3068263925"/>
                    </a:ext>
                  </a:extLst>
                </a:gridCol>
                <a:gridCol w="647608">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85216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r>
                        <a:rPr lang="en-US" sz="1000"/>
                        <a:t>85395</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V</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kumimoji="0" lang="en-US" sz="1000" u="none" strike="noStrike" kern="1200" cap="none" spc="0" normalizeH="0" baseline="0" noProof="0">
                          <a:ln>
                            <a:noFill/>
                          </a:ln>
                          <a:effectLst/>
                          <a:uLnTx/>
                          <a:uFillTx/>
                        </a:rPr>
                        <a:t>86881</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D</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7995973"/>
                  </a:ext>
                </a:extLst>
              </a:tr>
              <a:tr h="220906">
                <a:tc>
                  <a:txBody>
                    <a:bodyPr/>
                    <a:lstStyle/>
                    <a:p>
                      <a:r>
                        <a:rPr kumimoji="0" lang="en-US" sz="1000" u="none" strike="noStrike" kern="1200" cap="none" spc="0" normalizeH="0" baseline="0" noProof="0">
                          <a:ln>
                            <a:noFill/>
                          </a:ln>
                          <a:effectLst/>
                          <a:uLnTx/>
                          <a:uFillTx/>
                        </a:rPr>
                        <a:t>93080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11-3-2018</a:t>
                      </a:r>
                    </a:p>
                  </a:txBody>
                  <a:tcPr marL="54471" marR="54471" marT="27235" marB="27235"/>
                </a:tc>
                <a:tc>
                  <a:txBody>
                    <a:bodyPr/>
                    <a:lstStyle/>
                    <a:p>
                      <a:r>
                        <a:rPr lang="en-US" sz="1000"/>
                        <a:t>R</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220906">
                <a:tc>
                  <a:txBody>
                    <a:bodyPr/>
                    <a:lstStyle/>
                    <a:p>
                      <a:r>
                        <a:rPr kumimoji="0" lang="en-US" sz="1000" u="none" strike="noStrike" kern="1200" cap="none" spc="0" normalizeH="0" baseline="0" noProof="0">
                          <a:ln>
                            <a:noFill/>
                          </a:ln>
                          <a:effectLst/>
                          <a:uLnTx/>
                          <a:uFillTx/>
                        </a:rPr>
                        <a:t>94156</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S</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220906">
                <a:tc>
                  <a:txBody>
                    <a:bodyPr/>
                    <a:lstStyle/>
                    <a:p>
                      <a:r>
                        <a:rPr kumimoji="0" lang="en-US" sz="1000" u="none" strike="noStrike" kern="1200" cap="none" spc="0" normalizeH="0" baseline="0" noProof="0">
                          <a:ln>
                            <a:noFill/>
                          </a:ln>
                          <a:effectLst/>
                          <a:uLnTx/>
                          <a:uFillTx/>
                        </a:rPr>
                        <a:t>96250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Q</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R</a:t>
                      </a:r>
                    </a:p>
                  </a:txBody>
                  <a:tcPr marL="54471" marR="54471" marT="27235" marB="27235"/>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0898676"/>
                  </a:ext>
                </a:extLst>
              </a:tr>
              <a:tr h="220906">
                <a:tc>
                  <a:txBody>
                    <a:bodyPr/>
                    <a:lstStyle/>
                    <a:p>
                      <a:r>
                        <a:rPr kumimoji="0" lang="en-US" sz="1000" u="none" strike="noStrike" kern="1200" cap="none" spc="0" normalizeH="0" baseline="0" noProof="0">
                          <a:ln>
                            <a:noFill/>
                          </a:ln>
                          <a:effectLst/>
                          <a:uLnTx/>
                          <a:uFillTx/>
                        </a:rPr>
                        <a:t>98015</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3186010"/>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633975"/>
                  </a:ext>
                </a:extLst>
              </a:tr>
              <a:tr h="220906">
                <a:tc>
                  <a:txBody>
                    <a:bodyPr/>
                    <a:lstStyle/>
                    <a:p>
                      <a:r>
                        <a:rPr kumimoji="0" lang="en-US" sz="1000" u="none" strike="noStrike" kern="1200" cap="none" spc="0" normalizeH="0" baseline="0" noProof="0">
                          <a:ln>
                            <a:noFill/>
                          </a:ln>
                          <a:effectLst/>
                          <a:uLnTx/>
                          <a:uFillTx/>
                        </a:rPr>
                        <a:t>98979</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Z</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1869205"/>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3327469"/>
                  </a:ext>
                </a:extLst>
              </a:tr>
              <a:tr h="220906">
                <a:tc>
                  <a:txBody>
                    <a:bodyPr/>
                    <a:lstStyle/>
                    <a:p>
                      <a:pPr algn="ctr"/>
                      <a:r>
                        <a:rPr lang="en-US" sz="1000"/>
                        <a:t>…</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B w="12700" cap="flat" cmpd="sng" algn="ctr">
                      <a:solidFill>
                        <a:schemeClr val="tx1"/>
                      </a:solidFill>
                      <a:prstDash val="solid"/>
                      <a:round/>
                      <a:headEnd type="none" w="med" len="med"/>
                      <a:tailEnd type="none" w="med" len="med"/>
                    </a:lnB>
                  </a:tcPr>
                </a:tc>
                <a:tc>
                  <a:txBody>
                    <a:bodyPr/>
                    <a:lstStyle/>
                    <a:p>
                      <a:pPr algn="ctr"/>
                      <a:r>
                        <a:rPr lang="en-US" sz="1000"/>
                        <a:t>…</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972440"/>
                  </a:ext>
                </a:extLst>
              </a:tr>
            </a:tbl>
          </a:graphicData>
        </a:graphic>
      </p:graphicFrame>
      <p:sp>
        <p:nvSpPr>
          <p:cNvPr id="11" name="Text Placeholder 5">
            <a:extLst>
              <a:ext uri="{FF2B5EF4-FFF2-40B4-BE49-F238E27FC236}">
                <a16:creationId xmlns:a16="http://schemas.microsoft.com/office/drawing/2014/main" id="{2B20FE4F-DBE5-4CE2-A821-05565CF79BD8}"/>
              </a:ext>
            </a:extLst>
          </p:cNvPr>
          <p:cNvSpPr>
            <a:spLocks noGrp="1"/>
          </p:cNvSpPr>
          <p:nvPr>
            <p:ph type="body" sz="quarter" idx="10"/>
          </p:nvPr>
        </p:nvSpPr>
        <p:spPr>
          <a:xfrm>
            <a:off x="381165" y="1084229"/>
            <a:ext cx="2379928" cy="249620"/>
          </a:xfrm>
        </p:spPr>
        <p:txBody>
          <a:bodyPr/>
          <a:lstStyle/>
          <a:p>
            <a:pPr>
              <a:spcBef>
                <a:spcPts val="600"/>
              </a:spcBef>
            </a:pPr>
            <a:r>
              <a:rPr lang="en-US" sz="1600">
                <a:solidFill>
                  <a:schemeClr val="tx2"/>
                </a:solidFill>
              </a:rPr>
              <a:t>Logical table structure</a:t>
            </a:r>
          </a:p>
        </p:txBody>
      </p:sp>
      <p:sp>
        <p:nvSpPr>
          <p:cNvPr id="64" name="Rectangle 63">
            <a:extLst>
              <a:ext uri="{FF2B5EF4-FFF2-40B4-BE49-F238E27FC236}">
                <a16:creationId xmlns:a16="http://schemas.microsoft.com/office/drawing/2014/main" id="{9DF02122-110A-4BC1-B6B0-A1503424FF5C}"/>
              </a:ext>
            </a:extLst>
          </p:cNvPr>
          <p:cNvSpPr/>
          <p:nvPr/>
        </p:nvSpPr>
        <p:spPr bwMode="auto">
          <a:xfrm>
            <a:off x="3306046" y="1857832"/>
            <a:ext cx="3093743" cy="2090297"/>
          </a:xfrm>
          <a:prstGeom prst="rect">
            <a:avLst/>
          </a:prstGeom>
          <a:solidFill>
            <a:schemeClr val="bg2"/>
          </a:solidFill>
          <a:ln w="12700">
            <a:solidFill>
              <a:schemeClr val="bg1">
                <a:lumMod val="50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65" name="Table 64">
            <a:extLst>
              <a:ext uri="{FF2B5EF4-FFF2-40B4-BE49-F238E27FC236}">
                <a16:creationId xmlns:a16="http://schemas.microsoft.com/office/drawing/2014/main" id="{CE56E5CD-E1D3-4791-A23F-2F7C6694FDCC}"/>
              </a:ext>
            </a:extLst>
          </p:cNvPr>
          <p:cNvGraphicFramePr>
            <a:graphicFrameLocks noGrp="1"/>
          </p:cNvGraphicFramePr>
          <p:nvPr/>
        </p:nvGraphicFramePr>
        <p:xfrm>
          <a:off x="3426353" y="2538304"/>
          <a:ext cx="678380" cy="1325436"/>
        </p:xfrm>
        <a:graphic>
          <a:graphicData uri="http://schemas.openxmlformats.org/drawingml/2006/table">
            <a:tbl>
              <a:tblPr firstRow="1" bandRow="1">
                <a:tableStyleId>{69CF1AB2-1976-4502-BF36-3FF5EA218861}</a:tableStyleId>
              </a:tblPr>
              <a:tblGrid>
                <a:gridCol w="678380">
                  <a:extLst>
                    <a:ext uri="{9D8B030D-6E8A-4147-A177-3AD203B41FA5}">
                      <a16:colId xmlns:a16="http://schemas.microsoft.com/office/drawing/2014/main" val="2330257518"/>
                    </a:ext>
                  </a:extLst>
                </a:gridCol>
              </a:tblGrid>
              <a:tr h="220906">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pPr algn="l"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pPr algn="l" fontAlgn="b"/>
                      <a:r>
                        <a:rPr lang="en-US" sz="1100" u="none" strike="noStrike">
                          <a:effectLst/>
                        </a:rPr>
                        <a:t>85016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pPr algn="l" fontAlgn="b"/>
                      <a:r>
                        <a:rPr lang="en-US" sz="1100" u="none" strike="noStrike">
                          <a:effectLst/>
                        </a:rPr>
                        <a:t>85018</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77040596"/>
                  </a:ext>
                </a:extLst>
              </a:tr>
              <a:tr h="220906">
                <a:tc>
                  <a:txBody>
                    <a:bodyPr/>
                    <a:lstStyle/>
                    <a:p>
                      <a:pPr algn="l" fontAlgn="b"/>
                      <a:r>
                        <a:rPr lang="en-US" sz="1100" u="none" strike="noStrike">
                          <a:effectLst/>
                        </a:rPr>
                        <a:t>85216</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62039982"/>
                  </a:ext>
                </a:extLst>
              </a:tr>
              <a:tr h="220906">
                <a:tc>
                  <a:txBody>
                    <a:bodyPr/>
                    <a:lstStyle/>
                    <a:p>
                      <a:pPr algn="l"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2406426"/>
                  </a:ext>
                </a:extLst>
              </a:tr>
            </a:tbl>
          </a:graphicData>
        </a:graphic>
      </p:graphicFrame>
      <p:graphicFrame>
        <p:nvGraphicFramePr>
          <p:cNvPr id="67" name="Table 66">
            <a:extLst>
              <a:ext uri="{FF2B5EF4-FFF2-40B4-BE49-F238E27FC236}">
                <a16:creationId xmlns:a16="http://schemas.microsoft.com/office/drawing/2014/main" id="{836FF59E-247D-4F43-A8D9-3AAC6FA35481}"/>
              </a:ext>
            </a:extLst>
          </p:cNvPr>
          <p:cNvGraphicFramePr>
            <a:graphicFrameLocks noGrp="1"/>
          </p:cNvGraphicFramePr>
          <p:nvPr/>
        </p:nvGraphicFramePr>
        <p:xfrm>
          <a:off x="4172721" y="3418022"/>
          <a:ext cx="761891" cy="441812"/>
        </p:xfrm>
        <a:graphic>
          <a:graphicData uri="http://schemas.openxmlformats.org/drawingml/2006/table">
            <a:tbl>
              <a:tblPr firstRow="1" bandRow="1">
                <a:tableStyleId>{69CF1AB2-1976-4502-BF36-3FF5EA218861}</a:tableStyleId>
              </a:tblPr>
              <a:tblGrid>
                <a:gridCol w="761891">
                  <a:extLst>
                    <a:ext uri="{9D8B030D-6E8A-4147-A177-3AD203B41FA5}">
                      <a16:colId xmlns:a16="http://schemas.microsoft.com/office/drawing/2014/main" val="778469355"/>
                    </a:ext>
                  </a:extLst>
                </a:gridCol>
              </a:tblGrid>
              <a:tr h="220906">
                <a:tc>
                  <a:txBody>
                    <a:bodyPr/>
                    <a:lstStyle/>
                    <a:p>
                      <a:r>
                        <a:rPr lang="en-US" sz="900">
                          <a:solidFill>
                            <a:schemeClr val="bg1"/>
                          </a:solidFill>
                        </a:rPr>
                        <a:t>Date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4366343"/>
                  </a:ext>
                </a:extLst>
              </a:tr>
            </a:tbl>
          </a:graphicData>
        </a:graphic>
      </p:graphicFrame>
      <p:graphicFrame>
        <p:nvGraphicFramePr>
          <p:cNvPr id="68" name="Table 67">
            <a:extLst>
              <a:ext uri="{FF2B5EF4-FFF2-40B4-BE49-F238E27FC236}">
                <a16:creationId xmlns:a16="http://schemas.microsoft.com/office/drawing/2014/main" id="{A889EEF2-8896-40E4-82D0-B8428EF3996A}"/>
              </a:ext>
            </a:extLst>
          </p:cNvPr>
          <p:cNvGraphicFramePr>
            <a:graphicFrameLocks noGrp="1"/>
          </p:cNvGraphicFramePr>
          <p:nvPr/>
        </p:nvGraphicFramePr>
        <p:xfrm>
          <a:off x="5597398" y="2568372"/>
          <a:ext cx="574013" cy="1296160"/>
        </p:xfrm>
        <a:graphic>
          <a:graphicData uri="http://schemas.openxmlformats.org/drawingml/2006/table">
            <a:tbl>
              <a:tblPr firstRow="1" bandRow="1">
                <a:tableStyleId>{69CF1AB2-1976-4502-BF36-3FF5EA218861}</a:tableStyleId>
              </a:tblPr>
              <a:tblGrid>
                <a:gridCol w="574013">
                  <a:extLst>
                    <a:ext uri="{9D8B030D-6E8A-4147-A177-3AD203B41FA5}">
                      <a16:colId xmlns:a16="http://schemas.microsoft.com/office/drawing/2014/main" val="40476078"/>
                    </a:ext>
                  </a:extLst>
                </a:gridCol>
              </a:tblGrid>
              <a:tr h="191611">
                <a:tc>
                  <a:txBody>
                    <a:bodyPr/>
                    <a:lstStyle/>
                    <a:p>
                      <a:r>
                        <a:rPr lang="en-US" sz="900">
                          <a:solidFill>
                            <a:schemeClr val="bg1"/>
                          </a:solidFill>
                        </a:rPr>
                        <a:t>Country</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FR</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UK</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SP</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2406426"/>
                  </a:ext>
                </a:extLst>
              </a:tr>
              <a:tr h="220906">
                <a:tc>
                  <a:txBody>
                    <a:bodyPr/>
                    <a:lstStyle/>
                    <a:p>
                      <a:r>
                        <a:rPr lang="en-US" sz="1000"/>
                        <a:t>DE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1448120"/>
                  </a:ext>
                </a:extLst>
              </a:tr>
              <a:tr h="220906">
                <a:tc>
                  <a:txBody>
                    <a:bodyPr/>
                    <a:lstStyle/>
                    <a:p>
                      <a:r>
                        <a:rPr lang="en-US" sz="1000"/>
                        <a:t>NL</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041110"/>
                  </a:ext>
                </a:extLst>
              </a:tr>
            </a:tbl>
          </a:graphicData>
        </a:graphic>
      </p:graphicFrame>
      <p:graphicFrame>
        <p:nvGraphicFramePr>
          <p:cNvPr id="69" name="Table 68">
            <a:extLst>
              <a:ext uri="{FF2B5EF4-FFF2-40B4-BE49-F238E27FC236}">
                <a16:creationId xmlns:a16="http://schemas.microsoft.com/office/drawing/2014/main" id="{90D87DFF-570F-4319-B4C4-9AFAD4465F5C}"/>
              </a:ext>
            </a:extLst>
          </p:cNvPr>
          <p:cNvGraphicFramePr>
            <a:graphicFrameLocks noGrp="1"/>
          </p:cNvGraphicFramePr>
          <p:nvPr/>
        </p:nvGraphicFramePr>
        <p:xfrm>
          <a:off x="4982222" y="3200914"/>
          <a:ext cx="523801" cy="662718"/>
        </p:xfrm>
        <a:graphic>
          <a:graphicData uri="http://schemas.openxmlformats.org/drawingml/2006/table">
            <a:tbl>
              <a:tblPr firstRow="1" bandRow="1">
                <a:tableStyleId>{69CF1AB2-1976-4502-BF36-3FF5EA218861}</a:tableStyleId>
              </a:tblPr>
              <a:tblGrid>
                <a:gridCol w="523801">
                  <a:extLst>
                    <a:ext uri="{9D8B030D-6E8A-4147-A177-3AD203B41FA5}">
                      <a16:colId xmlns:a16="http://schemas.microsoft.com/office/drawing/2014/main" val="3068263925"/>
                    </a:ext>
                  </a:extLst>
                </a:gridCol>
              </a:tblGrid>
              <a:tr h="220906">
                <a:tc>
                  <a:txBody>
                    <a:bodyPr/>
                    <a:lstStyle/>
                    <a:p>
                      <a:r>
                        <a:rPr lang="en-US" sz="900">
                          <a:solidFill>
                            <a:schemeClr val="bg1"/>
                          </a:solidFill>
                        </a:rPr>
                        <a:t>Name</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lang="en-US" sz="1000"/>
                        <a:t>Q</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V</a:t>
                      </a:r>
                    </a:p>
                  </a:txBody>
                  <a:tcPr marL="54471" marR="54471" marT="27235" marB="2723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2893756"/>
                  </a:ext>
                </a:extLst>
              </a:tr>
            </a:tbl>
          </a:graphicData>
        </a:graphic>
      </p:graphicFrame>
      <p:grpSp>
        <p:nvGrpSpPr>
          <p:cNvPr id="70" name="Group 69">
            <a:extLst>
              <a:ext uri="{FF2B5EF4-FFF2-40B4-BE49-F238E27FC236}">
                <a16:creationId xmlns:a16="http://schemas.microsoft.com/office/drawing/2014/main" id="{EDDA739E-D4B8-48B4-AAD2-30589DF01454}"/>
              </a:ext>
            </a:extLst>
          </p:cNvPr>
          <p:cNvGrpSpPr/>
          <p:nvPr/>
        </p:nvGrpSpPr>
        <p:grpSpPr>
          <a:xfrm>
            <a:off x="5614566" y="2330596"/>
            <a:ext cx="206719" cy="209055"/>
            <a:chOff x="7302089" y="1925930"/>
            <a:chExt cx="704483" cy="712447"/>
          </a:xfrm>
        </p:grpSpPr>
        <p:cxnSp>
          <p:nvCxnSpPr>
            <p:cNvPr id="71" name="Straight Arrow Connector 70">
              <a:extLst>
                <a:ext uri="{FF2B5EF4-FFF2-40B4-BE49-F238E27FC236}">
                  <a16:creationId xmlns:a16="http://schemas.microsoft.com/office/drawing/2014/main" id="{532E0054-E509-4862-A6AF-B14235B72B3D}"/>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B956DD-044B-46DF-84BF-0502FB39E0F1}"/>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44C784-FD2D-415B-8852-CD74185ED473}"/>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3947204-467C-4041-B5BA-8DE3F7D11D3F}"/>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ABA206D-C0AB-4FEF-8CD9-063315B733B8}"/>
              </a:ext>
            </a:extLst>
          </p:cNvPr>
          <p:cNvGrpSpPr/>
          <p:nvPr/>
        </p:nvGrpSpPr>
        <p:grpSpPr>
          <a:xfrm>
            <a:off x="4209339" y="3188896"/>
            <a:ext cx="206719" cy="209055"/>
            <a:chOff x="7302089" y="1925930"/>
            <a:chExt cx="704483" cy="712447"/>
          </a:xfrm>
        </p:grpSpPr>
        <p:cxnSp>
          <p:nvCxnSpPr>
            <p:cNvPr id="81" name="Straight Arrow Connector 80">
              <a:extLst>
                <a:ext uri="{FF2B5EF4-FFF2-40B4-BE49-F238E27FC236}">
                  <a16:creationId xmlns:a16="http://schemas.microsoft.com/office/drawing/2014/main" id="{8D62FD9C-66D8-4D3D-9D43-27367A9A1318}"/>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9F534E6-EEE1-41A5-B349-5DB113A68AE2}"/>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D4A797D-9785-49C2-8A04-03526C3A3141}"/>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D246C26-A4B1-4579-BEC0-B835409494B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3EB4B4FF-7EAB-44B6-9447-93E8F8D0FEFD}"/>
              </a:ext>
            </a:extLst>
          </p:cNvPr>
          <p:cNvGrpSpPr/>
          <p:nvPr/>
        </p:nvGrpSpPr>
        <p:grpSpPr>
          <a:xfrm>
            <a:off x="3443543" y="2313748"/>
            <a:ext cx="206719" cy="209055"/>
            <a:chOff x="7302089" y="1925930"/>
            <a:chExt cx="704483" cy="712447"/>
          </a:xfrm>
        </p:grpSpPr>
        <p:cxnSp>
          <p:nvCxnSpPr>
            <p:cNvPr id="92" name="Straight Arrow Connector 91">
              <a:extLst>
                <a:ext uri="{FF2B5EF4-FFF2-40B4-BE49-F238E27FC236}">
                  <a16:creationId xmlns:a16="http://schemas.microsoft.com/office/drawing/2014/main" id="{3485CD26-19F9-4A7A-96A2-52A08EF3E596}"/>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60007E9-29BD-4238-B2F7-0993754779A3}"/>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D0AE280-D2DF-462E-8A0E-0C5D91C693BA}"/>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517E1DF-B0B2-453A-AEB1-3454479EF1A6}"/>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23AB37D3-5658-450B-98BB-96D6C9329643}"/>
              </a:ext>
            </a:extLst>
          </p:cNvPr>
          <p:cNvGrpSpPr/>
          <p:nvPr/>
        </p:nvGrpSpPr>
        <p:grpSpPr>
          <a:xfrm>
            <a:off x="5013324" y="2956114"/>
            <a:ext cx="206719" cy="209055"/>
            <a:chOff x="7302089" y="1925930"/>
            <a:chExt cx="704483" cy="712447"/>
          </a:xfrm>
        </p:grpSpPr>
        <p:cxnSp>
          <p:nvCxnSpPr>
            <p:cNvPr id="97" name="Straight Arrow Connector 96">
              <a:extLst>
                <a:ext uri="{FF2B5EF4-FFF2-40B4-BE49-F238E27FC236}">
                  <a16:creationId xmlns:a16="http://schemas.microsoft.com/office/drawing/2014/main" id="{5BD3B100-5115-4CEE-A546-58245750EA5F}"/>
                </a:ext>
              </a:extLst>
            </p:cNvPr>
            <p:cNvCxnSpPr/>
            <p:nvPr/>
          </p:nvCxnSpPr>
          <p:spPr>
            <a:xfrm>
              <a:off x="7361892" y="1966887"/>
              <a:ext cx="286032" cy="2860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3394843-6D7D-45E7-9F82-BA6F51DE16F9}"/>
                </a:ext>
              </a:extLst>
            </p:cNvPr>
            <p:cNvCxnSpPr>
              <a:cxnSpLocks/>
            </p:cNvCxnSpPr>
            <p:nvPr/>
          </p:nvCxnSpPr>
          <p:spPr>
            <a:xfrm flipH="1" flipV="1">
              <a:off x="7698771" y="2302938"/>
              <a:ext cx="307801" cy="31309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6EDCA11-CAA0-4C53-BFFC-1089AE4507D4}"/>
                </a:ext>
              </a:extLst>
            </p:cNvPr>
            <p:cNvCxnSpPr>
              <a:cxnSpLocks/>
            </p:cNvCxnSpPr>
            <p:nvPr/>
          </p:nvCxnSpPr>
          <p:spPr>
            <a:xfrm flipV="1">
              <a:off x="7302089" y="2327737"/>
              <a:ext cx="300063" cy="3106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CA60FA2-D837-4B3E-B3C6-627110E92312}"/>
                </a:ext>
              </a:extLst>
            </p:cNvPr>
            <p:cNvCxnSpPr>
              <a:cxnSpLocks/>
            </p:cNvCxnSpPr>
            <p:nvPr/>
          </p:nvCxnSpPr>
          <p:spPr>
            <a:xfrm flipH="1">
              <a:off x="7701085" y="1925930"/>
              <a:ext cx="241273" cy="3020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1" name="Text Placeholder 5">
            <a:extLst>
              <a:ext uri="{FF2B5EF4-FFF2-40B4-BE49-F238E27FC236}">
                <a16:creationId xmlns:a16="http://schemas.microsoft.com/office/drawing/2014/main" id="{018594A2-572E-43CF-8FE6-AE8508F3C339}"/>
              </a:ext>
            </a:extLst>
          </p:cNvPr>
          <p:cNvSpPr txBox="1">
            <a:spLocks/>
          </p:cNvSpPr>
          <p:nvPr/>
        </p:nvSpPr>
        <p:spPr>
          <a:xfrm>
            <a:off x="3383713" y="1876274"/>
            <a:ext cx="3251733" cy="366895"/>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Semibold"/>
              </a:rPr>
              <a:t>Rowgroup1 </a:t>
            </a:r>
            <a:br>
              <a:rPr lang="en-US" sz="1200">
                <a:latin typeface="Segoe UI Semibold"/>
              </a:rPr>
            </a:br>
            <a:r>
              <a:rPr lang="en-US" sz="1050">
                <a:latin typeface="Segoe UI Semibold"/>
              </a:rPr>
              <a:t>Min (</a:t>
            </a:r>
            <a:r>
              <a:rPr lang="en-US" sz="1050" err="1">
                <a:latin typeface="Segoe UI Semibold"/>
              </a:rPr>
              <a:t>OrderId</a:t>
            </a:r>
            <a:r>
              <a:rPr lang="en-US" sz="1050">
                <a:latin typeface="Segoe UI Semibold"/>
              </a:rPr>
              <a:t>): </a:t>
            </a:r>
            <a:r>
              <a:rPr lang="en-US" sz="1050">
                <a:latin typeface="Segoe UI"/>
              </a:rPr>
              <a:t>82147  |  M</a:t>
            </a:r>
            <a:r>
              <a:rPr lang="en-US" sz="1050">
                <a:latin typeface="Segoe UI Semibold"/>
              </a:rPr>
              <a:t>ax (</a:t>
            </a:r>
            <a:r>
              <a:rPr lang="en-US" sz="1050" err="1">
                <a:latin typeface="Segoe UI Semibold"/>
              </a:rPr>
              <a:t>OrderId</a:t>
            </a:r>
            <a:r>
              <a:rPr lang="en-US" sz="1050">
                <a:latin typeface="Segoe UI Semibold"/>
              </a:rPr>
              <a:t>): </a:t>
            </a:r>
            <a:r>
              <a:rPr lang="en-US" sz="1050">
                <a:latin typeface="Segoe UI"/>
              </a:rPr>
              <a:t>85395</a:t>
            </a:r>
            <a:endParaRPr lang="en-US" sz="1050">
              <a:latin typeface="Segoe UI Semibold"/>
            </a:endParaRPr>
          </a:p>
        </p:txBody>
      </p:sp>
      <p:graphicFrame>
        <p:nvGraphicFramePr>
          <p:cNvPr id="102" name="Table 101">
            <a:extLst>
              <a:ext uri="{FF2B5EF4-FFF2-40B4-BE49-F238E27FC236}">
                <a16:creationId xmlns:a16="http://schemas.microsoft.com/office/drawing/2014/main" id="{E4C7CC43-D228-4DAD-BE6B-4E4EA360ACFD}"/>
              </a:ext>
            </a:extLst>
          </p:cNvPr>
          <p:cNvGraphicFramePr>
            <a:graphicFrameLocks noGrp="1"/>
          </p:cNvGraphicFramePr>
          <p:nvPr/>
        </p:nvGraphicFramePr>
        <p:xfrm>
          <a:off x="3397965" y="4344919"/>
          <a:ext cx="3071696" cy="902131"/>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gridCol w="616062">
                  <a:extLst>
                    <a:ext uri="{9D8B030D-6E8A-4147-A177-3AD203B41FA5}">
                      <a16:colId xmlns:a16="http://schemas.microsoft.com/office/drawing/2014/main" val="3068263925"/>
                    </a:ext>
                  </a:extLst>
                </a:gridCol>
                <a:gridCol w="761676">
                  <a:extLst>
                    <a:ext uri="{9D8B030D-6E8A-4147-A177-3AD203B41FA5}">
                      <a16:colId xmlns:a16="http://schemas.microsoft.com/office/drawing/2014/main" val="40476078"/>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98137</a:t>
                      </a: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11-3-2018</a:t>
                      </a:r>
                    </a:p>
                  </a:txBody>
                  <a:tcPr marL="54471" marR="54471" marT="27235" marB="27235"/>
                </a:tc>
                <a:tc>
                  <a:txBody>
                    <a:bodyPr/>
                    <a:lstStyle/>
                    <a:p>
                      <a:r>
                        <a:rPr lang="en-US" sz="800"/>
                        <a:t>T</a:t>
                      </a:r>
                    </a:p>
                  </a:txBody>
                  <a:tcPr marL="54471" marR="54471" marT="27235" marB="27235"/>
                </a:tc>
                <a:tc>
                  <a:txBody>
                    <a:bodyPr/>
                    <a:lstStyle/>
                    <a:p>
                      <a:r>
                        <a:rPr lang="en-US" sz="8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98310</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D</a:t>
                      </a:r>
                    </a:p>
                  </a:txBody>
                  <a:tcPr marL="54471" marR="54471" marT="27235" marB="27235"/>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157967"/>
                  </a:ext>
                </a:extLst>
              </a:tr>
              <a:tr h="178037">
                <a:tc>
                  <a:txBody>
                    <a:bodyPr/>
                    <a:lstStyle/>
                    <a:p>
                      <a:pPr marL="0" algn="l" defTabSz="914192" rtl="0" eaLnBrk="1" fontAlgn="b" latinLnBrk="0" hangingPunct="1"/>
                      <a:r>
                        <a:rPr lang="en-US" sz="800" kern="1200">
                          <a:solidFill>
                            <a:schemeClr val="dk1"/>
                          </a:solidFill>
                          <a:latin typeface="+mn-lt"/>
                          <a:ea typeface="+mn-ea"/>
                          <a:cs typeface="+mn-cs"/>
                        </a:rPr>
                        <a:t>98799</a:t>
                      </a:r>
                    </a:p>
                  </a:txBody>
                  <a:tcPr marL="5442" marR="5442" marT="5442" marB="0" anchor="b">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800"/>
                        <a:t>R</a:t>
                      </a:r>
                    </a:p>
                  </a:txBody>
                  <a:tcPr marL="54471" marR="54471" marT="27235" marB="27235"/>
                </a:tc>
                <a:tc>
                  <a:txBody>
                    <a:bodyPr/>
                    <a:lstStyle/>
                    <a:p>
                      <a:r>
                        <a:rPr lang="en-US" sz="800"/>
                        <a:t>NL</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4375319"/>
                  </a:ext>
                </a:extLst>
              </a:tr>
              <a:tr h="176373">
                <a:tc>
                  <a:txBody>
                    <a:bodyPr/>
                    <a:lstStyle/>
                    <a:p>
                      <a:pPr marL="0" algn="l" defTabSz="914192" rtl="0" eaLnBrk="1" fontAlgn="b" latinLnBrk="0" hangingPunct="1"/>
                      <a:r>
                        <a:rPr lang="en-US" sz="800" kern="1200">
                          <a:solidFill>
                            <a:schemeClr val="dk1"/>
                          </a:solidFill>
                          <a:latin typeface="+mn-lt"/>
                          <a:ea typeface="+mn-ea"/>
                          <a:cs typeface="+mn-cs"/>
                        </a:rPr>
                        <a:t>98979</a:t>
                      </a: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11-3-2018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Z</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800"/>
                        <a:t>DE</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898676"/>
                  </a:ext>
                </a:extLst>
              </a:tr>
            </a:tbl>
          </a:graphicData>
        </a:graphic>
      </p:graphicFrame>
      <p:sp>
        <p:nvSpPr>
          <p:cNvPr id="103" name="Text Placeholder 5">
            <a:extLst>
              <a:ext uri="{FF2B5EF4-FFF2-40B4-BE49-F238E27FC236}">
                <a16:creationId xmlns:a16="http://schemas.microsoft.com/office/drawing/2014/main" id="{1C844CF7-9F94-4AF9-9A01-D73CD0F406AA}"/>
              </a:ext>
            </a:extLst>
          </p:cNvPr>
          <p:cNvSpPr txBox="1">
            <a:spLocks/>
          </p:cNvSpPr>
          <p:nvPr/>
        </p:nvSpPr>
        <p:spPr>
          <a:xfrm>
            <a:off x="3397622" y="4145476"/>
            <a:ext cx="1194469" cy="187167"/>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200">
                <a:latin typeface="Segoe UI"/>
              </a:rPr>
              <a:t>Delta </a:t>
            </a:r>
            <a:r>
              <a:rPr lang="en-US" sz="1200" err="1">
                <a:latin typeface="Segoe UI"/>
              </a:rPr>
              <a:t>Rowstore</a:t>
            </a:r>
            <a:r>
              <a:rPr lang="en-US" sz="1200">
                <a:latin typeface="Segoe UI"/>
              </a:rPr>
              <a:t> </a:t>
            </a:r>
            <a:endParaRPr lang="en-US" sz="1050">
              <a:latin typeface="Segoe UI"/>
            </a:endParaRPr>
          </a:p>
        </p:txBody>
      </p:sp>
      <p:sp>
        <p:nvSpPr>
          <p:cNvPr id="90" name="Title 4">
            <a:extLst>
              <a:ext uri="{FF2B5EF4-FFF2-40B4-BE49-F238E27FC236}">
                <a16:creationId xmlns:a16="http://schemas.microsoft.com/office/drawing/2014/main" id="{B17E7898-D75C-4CD2-97F0-3290FDA47CB1}"/>
              </a:ext>
            </a:extLst>
          </p:cNvPr>
          <p:cNvSpPr>
            <a:spLocks noGrp="1"/>
          </p:cNvSpPr>
          <p:nvPr>
            <p:ph type="title"/>
          </p:nvPr>
        </p:nvSpPr>
        <p:spPr>
          <a:xfrm>
            <a:off x="427229" y="107113"/>
            <a:ext cx="7901987" cy="739238"/>
          </a:xfrm>
        </p:spPr>
        <p:txBody>
          <a:bodyPr/>
          <a:lstStyle/>
          <a:p>
            <a:r>
              <a:rPr lang="en-US"/>
              <a:t>SQL Analytics </a:t>
            </a:r>
            <a:r>
              <a:rPr lang="en-US" err="1"/>
              <a:t>Columnstore</a:t>
            </a:r>
            <a:r>
              <a:rPr lang="en-US"/>
              <a:t> Tables </a:t>
            </a:r>
          </a:p>
        </p:txBody>
      </p:sp>
      <p:cxnSp>
        <p:nvCxnSpPr>
          <p:cNvPr id="10" name="Straight Connector 9">
            <a:extLst>
              <a:ext uri="{FF2B5EF4-FFF2-40B4-BE49-F238E27FC236}">
                <a16:creationId xmlns:a16="http://schemas.microsoft.com/office/drawing/2014/main" id="{1C1F37AA-5E77-4268-840B-AD031004CE75}"/>
              </a:ext>
            </a:extLst>
          </p:cNvPr>
          <p:cNvCxnSpPr>
            <a:cxnSpLocks/>
          </p:cNvCxnSpPr>
          <p:nvPr/>
        </p:nvCxnSpPr>
        <p:spPr>
          <a:xfrm>
            <a:off x="3095249"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 Placeholder 5">
            <a:extLst>
              <a:ext uri="{FF2B5EF4-FFF2-40B4-BE49-F238E27FC236}">
                <a16:creationId xmlns:a16="http://schemas.microsoft.com/office/drawing/2014/main" id="{1AA0C365-16BA-439C-8E6F-99B738DA8A20}"/>
              </a:ext>
            </a:extLst>
          </p:cNvPr>
          <p:cNvSpPr txBox="1">
            <a:spLocks/>
          </p:cNvSpPr>
          <p:nvPr/>
        </p:nvSpPr>
        <p:spPr>
          <a:xfrm>
            <a:off x="3272123" y="1079433"/>
            <a:ext cx="330336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 </a:t>
            </a:r>
            <a:r>
              <a:rPr lang="en-US" sz="1600" err="1">
                <a:solidFill>
                  <a:schemeClr val="tx2"/>
                </a:solidFill>
                <a:latin typeface="Segoe UI Semibold"/>
              </a:rPr>
              <a:t>columnstore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07" name="Text Placeholder 5">
            <a:extLst>
              <a:ext uri="{FF2B5EF4-FFF2-40B4-BE49-F238E27FC236}">
                <a16:creationId xmlns:a16="http://schemas.microsoft.com/office/drawing/2014/main" id="{091298A3-71C4-4DD0-AD7B-9C03D10F7EB3}"/>
              </a:ext>
            </a:extLst>
          </p:cNvPr>
          <p:cNvSpPr txBox="1">
            <a:spLocks/>
          </p:cNvSpPr>
          <p:nvPr/>
        </p:nvSpPr>
        <p:spPr>
          <a:xfrm>
            <a:off x="6926914" y="2985059"/>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2" name="Straight Connector 111">
            <a:extLst>
              <a:ext uri="{FF2B5EF4-FFF2-40B4-BE49-F238E27FC236}">
                <a16:creationId xmlns:a16="http://schemas.microsoft.com/office/drawing/2014/main" id="{50D09001-D443-4C7A-88A6-954ACCAF57F8}"/>
              </a:ext>
            </a:extLst>
          </p:cNvPr>
          <p:cNvCxnSpPr>
            <a:cxnSpLocks/>
          </p:cNvCxnSpPr>
          <p:nvPr/>
        </p:nvCxnSpPr>
        <p:spPr>
          <a:xfrm>
            <a:off x="7233855" y="1055433"/>
            <a:ext cx="0" cy="561120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 Placeholder 5">
            <a:extLst>
              <a:ext uri="{FF2B5EF4-FFF2-40B4-BE49-F238E27FC236}">
                <a16:creationId xmlns:a16="http://schemas.microsoft.com/office/drawing/2014/main" id="{AD6012E5-F21F-42B7-8C20-55AA4A0578A1}"/>
              </a:ext>
            </a:extLst>
          </p:cNvPr>
          <p:cNvSpPr txBox="1">
            <a:spLocks/>
          </p:cNvSpPr>
          <p:nvPr/>
        </p:nvSpPr>
        <p:spPr>
          <a:xfrm>
            <a:off x="3156104" y="5458273"/>
            <a:ext cx="4019394" cy="1380824"/>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stored in compressed </a:t>
            </a:r>
            <a:r>
              <a:rPr lang="en-US" sz="1200" err="1">
                <a:latin typeface="+mn-lt"/>
              </a:rPr>
              <a:t>columnstore</a:t>
            </a:r>
            <a:r>
              <a:rPr lang="en-US" sz="1200">
                <a:latin typeface="+mn-lt"/>
              </a:rPr>
              <a:t> segments after being sliced into groups of rows (</a:t>
            </a:r>
            <a:r>
              <a:rPr lang="en-US" sz="1200" err="1">
                <a:latin typeface="+mn-lt"/>
              </a:rPr>
              <a:t>rowgroups</a:t>
            </a:r>
            <a:r>
              <a:rPr lang="en-US" sz="1200">
                <a:latin typeface="+mn-lt"/>
              </a:rPr>
              <a:t>/micro-partitions) for maximum compression</a:t>
            </a:r>
          </a:p>
          <a:p>
            <a:pPr marL="171417" indent="-171417" defTabSz="914016">
              <a:spcBef>
                <a:spcPts val="600"/>
              </a:spcBef>
              <a:buFont typeface="Arial" panose="020B0604020202020204" pitchFamily="34" charset="0"/>
              <a:buChar char="•"/>
              <a:defRPr/>
            </a:pPr>
            <a:r>
              <a:rPr lang="en-US" sz="1200">
                <a:latin typeface="+mn-lt"/>
              </a:rPr>
              <a:t>Rows are stored in the delta </a:t>
            </a:r>
            <a:r>
              <a:rPr lang="en-US" sz="1200" err="1">
                <a:latin typeface="+mn-lt"/>
              </a:rPr>
              <a:t>rowstore</a:t>
            </a:r>
            <a:r>
              <a:rPr lang="en-US" sz="1200">
                <a:latin typeface="+mn-lt"/>
              </a:rPr>
              <a:t> until the number of rows is large enough to be compressed into a </a:t>
            </a:r>
            <a:r>
              <a:rPr lang="en-US" sz="1200" err="1">
                <a:latin typeface="+mn-lt"/>
              </a:rPr>
              <a:t>columnstore</a:t>
            </a:r>
            <a:endParaRPr lang="en-US" sz="1050">
              <a:latin typeface="+mn-lt"/>
            </a:endParaRPr>
          </a:p>
        </p:txBody>
      </p:sp>
      <p:sp>
        <p:nvSpPr>
          <p:cNvPr id="134" name="Text Placeholder 5">
            <a:extLst>
              <a:ext uri="{FF2B5EF4-FFF2-40B4-BE49-F238E27FC236}">
                <a16:creationId xmlns:a16="http://schemas.microsoft.com/office/drawing/2014/main" id="{E9E7A243-76C8-4D10-88EF-1A02E96163AD}"/>
              </a:ext>
            </a:extLst>
          </p:cNvPr>
          <p:cNvSpPr txBox="1">
            <a:spLocks/>
          </p:cNvSpPr>
          <p:nvPr/>
        </p:nvSpPr>
        <p:spPr>
          <a:xfrm>
            <a:off x="7450820" y="1096907"/>
            <a:ext cx="3974824" cy="458011"/>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solidFill>
                  <a:schemeClr val="tx2"/>
                </a:solidFill>
                <a:latin typeface="Segoe UI Semibold"/>
              </a:rPr>
              <a:t>Clustered/Non-clustered </a:t>
            </a:r>
            <a:r>
              <a:rPr lang="en-US" sz="1600" err="1">
                <a:solidFill>
                  <a:schemeClr val="tx2"/>
                </a:solidFill>
                <a:latin typeface="Segoe UI Semibold"/>
              </a:rPr>
              <a:t>rowstore</a:t>
            </a:r>
            <a:r>
              <a:rPr lang="en-US" sz="1600">
                <a:solidFill>
                  <a:schemeClr val="tx2"/>
                </a:solidFill>
                <a:latin typeface="Segoe UI Semibold"/>
              </a:rPr>
              <a:t> index</a:t>
            </a:r>
            <a:br>
              <a:rPr lang="en-US" sz="1600">
                <a:solidFill>
                  <a:schemeClr val="tx2"/>
                </a:solidFill>
                <a:latin typeface="Segoe UI Semibold"/>
              </a:rPr>
            </a:br>
            <a:r>
              <a:rPr lang="en-US" sz="1200">
                <a:solidFill>
                  <a:schemeClr val="tx2"/>
                </a:solidFill>
                <a:latin typeface="Segoe UI"/>
              </a:rPr>
              <a:t>(</a:t>
            </a:r>
            <a:r>
              <a:rPr lang="en-US" sz="1200" err="1">
                <a:solidFill>
                  <a:schemeClr val="tx2"/>
                </a:solidFill>
                <a:latin typeface="Segoe UI"/>
              </a:rPr>
              <a:t>OrderId</a:t>
            </a:r>
            <a:r>
              <a:rPr lang="en-US" sz="1200">
                <a:solidFill>
                  <a:schemeClr val="tx2"/>
                </a:solidFill>
                <a:latin typeface="Segoe UI"/>
              </a:rPr>
              <a:t>)</a:t>
            </a:r>
          </a:p>
        </p:txBody>
      </p:sp>
      <p:sp>
        <p:nvSpPr>
          <p:cNvPr id="135" name="Text Placeholder 5">
            <a:extLst>
              <a:ext uri="{FF2B5EF4-FFF2-40B4-BE49-F238E27FC236}">
                <a16:creationId xmlns:a16="http://schemas.microsoft.com/office/drawing/2014/main" id="{85755ABA-F415-4E3A-8C56-FE4762C7F4BF}"/>
              </a:ext>
            </a:extLst>
          </p:cNvPr>
          <p:cNvSpPr txBox="1">
            <a:spLocks/>
          </p:cNvSpPr>
          <p:nvPr/>
        </p:nvSpPr>
        <p:spPr>
          <a:xfrm>
            <a:off x="7312215" y="5083016"/>
            <a:ext cx="4113429" cy="1713739"/>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1417" indent="-171417" defTabSz="914016">
              <a:spcBef>
                <a:spcPts val="600"/>
              </a:spcBef>
              <a:buFont typeface="Arial" panose="020B0604020202020204" pitchFamily="34" charset="0"/>
              <a:buChar char="•"/>
              <a:defRPr/>
            </a:pPr>
            <a:r>
              <a:rPr lang="en-US" sz="1200">
                <a:latin typeface="+mn-lt"/>
              </a:rPr>
              <a:t>Data is stored in a B-tree index structure for performant lookup queries for particular rows.</a:t>
            </a:r>
          </a:p>
          <a:p>
            <a:pPr marL="171417" indent="-171417" defTabSz="914016">
              <a:spcBef>
                <a:spcPts val="600"/>
              </a:spcBef>
              <a:buFont typeface="Arial" panose="020B0604020202020204" pitchFamily="34" charset="0"/>
              <a:buChar char="•"/>
              <a:defRPr/>
            </a:pPr>
            <a:r>
              <a:rPr lang="en-US" sz="1200">
                <a:latin typeface="+mn-lt"/>
              </a:rPr>
              <a:t>Clustered </a:t>
            </a:r>
            <a:r>
              <a:rPr lang="en-US" sz="1200" err="1">
                <a:latin typeface="+mn-lt"/>
              </a:rPr>
              <a:t>rowstore</a:t>
            </a:r>
            <a:r>
              <a:rPr lang="en-US" sz="1200">
                <a:latin typeface="+mn-lt"/>
              </a:rPr>
              <a:t> index: The leaf nodes in the structure store the data values in a row (as pictured above)</a:t>
            </a:r>
          </a:p>
          <a:p>
            <a:pPr marL="171417" indent="-171417" defTabSz="914016">
              <a:spcBef>
                <a:spcPts val="600"/>
              </a:spcBef>
              <a:buFont typeface="Arial" panose="020B0604020202020204" pitchFamily="34" charset="0"/>
              <a:buChar char="•"/>
              <a:defRPr/>
            </a:pPr>
            <a:r>
              <a:rPr lang="en-US" sz="1200">
                <a:latin typeface="+mn-lt"/>
              </a:rPr>
              <a:t>Non-clustered (secondary) </a:t>
            </a:r>
            <a:r>
              <a:rPr lang="en-US" sz="1200" err="1">
                <a:latin typeface="+mn-lt"/>
              </a:rPr>
              <a:t>rowstore</a:t>
            </a:r>
            <a:r>
              <a:rPr lang="en-US" sz="1200">
                <a:latin typeface="+mn-lt"/>
              </a:rPr>
              <a:t> index:  The leaf nodes store pointers to the data values, not the values themselves</a:t>
            </a:r>
          </a:p>
        </p:txBody>
      </p:sp>
      <p:sp>
        <p:nvSpPr>
          <p:cNvPr id="53" name="Text Placeholder 5">
            <a:extLst>
              <a:ext uri="{FF2B5EF4-FFF2-40B4-BE49-F238E27FC236}">
                <a16:creationId xmlns:a16="http://schemas.microsoft.com/office/drawing/2014/main" id="{57ABE3CD-C0EA-442C-AF84-7A949B24F427}"/>
              </a:ext>
            </a:extLst>
          </p:cNvPr>
          <p:cNvSpPr txBox="1">
            <a:spLocks/>
          </p:cNvSpPr>
          <p:nvPr/>
        </p:nvSpPr>
        <p:spPr>
          <a:xfrm>
            <a:off x="4663609" y="3801467"/>
            <a:ext cx="272926" cy="514756"/>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3300">
                <a:latin typeface="Segoe UI Semibold"/>
              </a:rPr>
              <a:t>+</a:t>
            </a:r>
          </a:p>
        </p:txBody>
      </p:sp>
      <p:graphicFrame>
        <p:nvGraphicFramePr>
          <p:cNvPr id="54" name="Table 53">
            <a:extLst>
              <a:ext uri="{FF2B5EF4-FFF2-40B4-BE49-F238E27FC236}">
                <a16:creationId xmlns:a16="http://schemas.microsoft.com/office/drawing/2014/main" id="{07F4BC5A-BA79-484D-8866-E62D27544CB5}"/>
              </a:ext>
            </a:extLst>
          </p:cNvPr>
          <p:cNvGraphicFramePr>
            <a:graphicFrameLocks noGrp="1"/>
          </p:cNvGraphicFramePr>
          <p:nvPr/>
        </p:nvGraphicFramePr>
        <p:xfrm>
          <a:off x="8255523" y="1693568"/>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1001</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1002</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5" name="Table 54">
            <a:extLst>
              <a:ext uri="{FF2B5EF4-FFF2-40B4-BE49-F238E27FC236}">
                <a16:creationId xmlns:a16="http://schemas.microsoft.com/office/drawing/2014/main" id="{BC8C929C-716A-4B92-B5FA-8460D0DD188B}"/>
              </a:ext>
            </a:extLst>
          </p:cNvPr>
          <p:cNvGraphicFramePr>
            <a:graphicFrameLocks noGrp="1"/>
          </p:cNvGraphicFramePr>
          <p:nvPr/>
        </p:nvGraphicFramePr>
        <p:xfrm>
          <a:off x="7338870" y="2694354"/>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82147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1005</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85395</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1006</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6" name="Table 55">
            <a:extLst>
              <a:ext uri="{FF2B5EF4-FFF2-40B4-BE49-F238E27FC236}">
                <a16:creationId xmlns:a16="http://schemas.microsoft.com/office/drawing/2014/main" id="{7C30944A-A412-4F5C-B1FE-3276971AF5C5}"/>
              </a:ext>
            </a:extLst>
          </p:cNvPr>
          <p:cNvGraphicFramePr>
            <a:graphicFrameLocks noGrp="1"/>
          </p:cNvGraphicFramePr>
          <p:nvPr/>
        </p:nvGraphicFramePr>
        <p:xfrm>
          <a:off x="9710043" y="2690089"/>
          <a:ext cx="1693958" cy="547704"/>
        </p:xfrm>
        <a:graphic>
          <a:graphicData uri="http://schemas.openxmlformats.org/drawingml/2006/table">
            <a:tbl>
              <a:tblPr firstRow="1" bandRow="1">
                <a:tableStyleId>{69CF1AB2-1976-4502-BF36-3FF5EA218861}</a:tableStyleId>
              </a:tblPr>
              <a:tblGrid>
                <a:gridCol w="797868">
                  <a:extLst>
                    <a:ext uri="{9D8B030D-6E8A-4147-A177-3AD203B41FA5}">
                      <a16:colId xmlns:a16="http://schemas.microsoft.com/office/drawing/2014/main" val="2330257518"/>
                    </a:ext>
                  </a:extLst>
                </a:gridCol>
                <a:gridCol w="896090">
                  <a:extLst>
                    <a:ext uri="{9D8B030D-6E8A-4147-A177-3AD203B41FA5}">
                      <a16:colId xmlns:a16="http://schemas.microsoft.com/office/drawing/2014/main" val="778469355"/>
                    </a:ext>
                  </a:extLst>
                </a:gridCol>
              </a:tblGrid>
              <a:tr h="191611">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err="1">
                          <a:solidFill>
                            <a:schemeClr val="bg1"/>
                          </a:solidFill>
                        </a:rPr>
                        <a:t>PageId</a:t>
                      </a:r>
                      <a:endParaRPr lang="en-US" sz="900">
                        <a:solidFill>
                          <a:schemeClr val="bg1"/>
                        </a:solidFill>
                      </a:endParaRP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178037">
                <a:tc>
                  <a:txBody>
                    <a:bodyPr/>
                    <a:lstStyle/>
                    <a:p>
                      <a:pPr algn="r" fontAlgn="b"/>
                      <a:r>
                        <a:rPr lang="en-US" sz="1100" u="none" strike="noStrike">
                          <a:effectLst/>
                        </a:rPr>
                        <a:t>98137</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tcPr>
                </a:tc>
                <a:tc>
                  <a:txBody>
                    <a:bodyPr/>
                    <a:lstStyle/>
                    <a:p>
                      <a:r>
                        <a:rPr lang="en-US" sz="800"/>
                        <a:t>1007</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6548591"/>
                  </a:ext>
                </a:extLst>
              </a:tr>
              <a:tr h="178037">
                <a:tc>
                  <a:txBody>
                    <a:bodyPr/>
                    <a:lstStyle/>
                    <a:p>
                      <a:pPr algn="r" fontAlgn="b"/>
                      <a:r>
                        <a:rPr lang="en-US" sz="1100" u="none" strike="noStrike">
                          <a:effectLst/>
                        </a:rPr>
                        <a:t>98979</a:t>
                      </a:r>
                      <a:endParaRPr lang="en-US" sz="1100" b="0" i="0" u="none" strike="noStrike">
                        <a:solidFill>
                          <a:srgbClr val="000000"/>
                        </a:solidFill>
                        <a:effectLst/>
                        <a:latin typeface="Calibri" panose="020F0502020204030204" pitchFamily="34" charset="0"/>
                      </a:endParaRPr>
                    </a:p>
                  </a:txBody>
                  <a:tcPr marL="5442" marR="5442" marT="544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800" u="none" strike="noStrike" kern="1200" cap="none" spc="0" normalizeH="0" baseline="0" noProof="0">
                          <a:ln>
                            <a:noFill/>
                          </a:ln>
                          <a:effectLst/>
                          <a:uLnTx/>
                          <a:uFillTx/>
                        </a:rPr>
                        <a:t>1008</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2157967"/>
                  </a:ext>
                </a:extLst>
              </a:tr>
            </a:tbl>
          </a:graphicData>
        </a:graphic>
      </p:graphicFrame>
      <p:graphicFrame>
        <p:nvGraphicFramePr>
          <p:cNvPr id="57" name="Table 56">
            <a:extLst>
              <a:ext uri="{FF2B5EF4-FFF2-40B4-BE49-F238E27FC236}">
                <a16:creationId xmlns:a16="http://schemas.microsoft.com/office/drawing/2014/main" id="{727E6AF6-7C8A-4704-A7FC-0B6D80EAC8AA}"/>
              </a:ext>
            </a:extLst>
          </p:cNvPr>
          <p:cNvGraphicFramePr>
            <a:graphicFrameLocks noGrp="1"/>
          </p:cNvGraphicFramePr>
          <p:nvPr/>
        </p:nvGraphicFramePr>
        <p:xfrm>
          <a:off x="7338871" y="3538225"/>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82147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tc>
                <a:tc>
                  <a:txBody>
                    <a:bodyPr/>
                    <a:lstStyle/>
                    <a:p>
                      <a:r>
                        <a:rPr lang="en-US" sz="1000"/>
                        <a:t>Q</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lang="en-US" sz="1000"/>
                        <a:t>85016</a:t>
                      </a:r>
                    </a:p>
                  </a:txBody>
                  <a:tcPr marL="54471" marR="54471" marT="27235" marB="27235">
                    <a:lnL w="12700" cap="flat" cmpd="sng" algn="ctr">
                      <a:solidFill>
                        <a:schemeClr val="tx1"/>
                      </a:solidFill>
                      <a:prstDash val="solid"/>
                      <a:round/>
                      <a:headEnd type="none" w="med" len="med"/>
                      <a:tailEnd type="none" w="med" len="med"/>
                    </a:lnL>
                  </a:tcPr>
                </a:tc>
                <a:tc>
                  <a:txBody>
                    <a:bodyPr/>
                    <a:lstStyle/>
                    <a:p>
                      <a:r>
                        <a:rPr lang="en-US" sz="1000"/>
                        <a:t>11-2-2018</a:t>
                      </a:r>
                    </a:p>
                  </a:txBody>
                  <a:tcPr marL="54471" marR="54471" marT="27235" marB="27235"/>
                </a:tc>
                <a:tc>
                  <a:txBody>
                    <a:bodyPr/>
                    <a:lstStyle/>
                    <a:p>
                      <a:r>
                        <a:rPr lang="en-US" sz="1000"/>
                        <a:t>V</a:t>
                      </a:r>
                    </a:p>
                  </a:txBody>
                  <a:tcPr marL="54471" marR="54471" marT="27235" marB="27235"/>
                </a:tc>
                <a:tc>
                  <a:txBody>
                    <a:bodyPr/>
                    <a:lstStyle/>
                    <a:p>
                      <a:r>
                        <a:rPr lang="en-US" sz="1000"/>
                        <a:t>UK</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lang="en-US" sz="1000"/>
                        <a:t>85018</a:t>
                      </a:r>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US" sz="1000" u="none" strike="noStrike" kern="1200" cap="none" spc="0" normalizeH="0" baseline="0" noProof="0">
                          <a:ln>
                            <a:noFill/>
                          </a:ln>
                          <a:effectLst/>
                          <a:uLnTx/>
                          <a:uFillTx/>
                        </a:rPr>
                        <a:t>11-2-2018</a:t>
                      </a:r>
                      <a:endParaRPr lang="en-US" sz="1000"/>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Q</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SP</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graphicFrame>
        <p:nvGraphicFramePr>
          <p:cNvPr id="59" name="Table 58">
            <a:extLst>
              <a:ext uri="{FF2B5EF4-FFF2-40B4-BE49-F238E27FC236}">
                <a16:creationId xmlns:a16="http://schemas.microsoft.com/office/drawing/2014/main" id="{C4AA2735-7470-4789-84A7-F76A77A43A58}"/>
              </a:ext>
            </a:extLst>
          </p:cNvPr>
          <p:cNvGraphicFramePr>
            <a:graphicFrameLocks noGrp="1"/>
          </p:cNvGraphicFramePr>
          <p:nvPr/>
        </p:nvGraphicFramePr>
        <p:xfrm>
          <a:off x="9826983" y="3545014"/>
          <a:ext cx="2318929" cy="998010"/>
        </p:xfrm>
        <a:graphic>
          <a:graphicData uri="http://schemas.openxmlformats.org/drawingml/2006/table">
            <a:tbl>
              <a:tblPr firstRow="1" bandRow="1">
                <a:tableStyleId>{69CF1AB2-1976-4502-BF36-3FF5EA218861}</a:tableStyleId>
              </a:tblPr>
              <a:tblGrid>
                <a:gridCol w="576777">
                  <a:extLst>
                    <a:ext uri="{9D8B030D-6E8A-4147-A177-3AD203B41FA5}">
                      <a16:colId xmlns:a16="http://schemas.microsoft.com/office/drawing/2014/main" val="2330257518"/>
                    </a:ext>
                  </a:extLst>
                </a:gridCol>
                <a:gridCol w="734296">
                  <a:extLst>
                    <a:ext uri="{9D8B030D-6E8A-4147-A177-3AD203B41FA5}">
                      <a16:colId xmlns:a16="http://schemas.microsoft.com/office/drawing/2014/main" val="778469355"/>
                    </a:ext>
                  </a:extLst>
                </a:gridCol>
                <a:gridCol w="460734">
                  <a:extLst>
                    <a:ext uri="{9D8B030D-6E8A-4147-A177-3AD203B41FA5}">
                      <a16:colId xmlns:a16="http://schemas.microsoft.com/office/drawing/2014/main" val="3068263925"/>
                    </a:ext>
                  </a:extLst>
                </a:gridCol>
                <a:gridCol w="547122">
                  <a:extLst>
                    <a:ext uri="{9D8B030D-6E8A-4147-A177-3AD203B41FA5}">
                      <a16:colId xmlns:a16="http://schemas.microsoft.com/office/drawing/2014/main" val="40476078"/>
                    </a:ext>
                  </a:extLst>
                </a:gridCol>
              </a:tblGrid>
              <a:tr h="335292">
                <a:tc>
                  <a:txBody>
                    <a:bodyPr/>
                    <a:lstStyle/>
                    <a:p>
                      <a:r>
                        <a:rPr lang="en-US" sz="900" err="1">
                          <a:solidFill>
                            <a:schemeClr val="bg1"/>
                          </a:solidFill>
                        </a:rPr>
                        <a:t>OrderId</a:t>
                      </a:r>
                      <a:endParaRPr lang="en-US" sz="900">
                        <a:solidFill>
                          <a:schemeClr val="bg1"/>
                        </a:solidFill>
                      </a:endParaRPr>
                    </a:p>
                  </a:txBody>
                  <a:tcPr marL="54471" marR="54471" marT="27235" marB="27235">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Date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Name</a:t>
                      </a:r>
                    </a:p>
                  </a:txBody>
                  <a:tcPr marL="54471" marR="54471" marT="27235" marB="27235">
                    <a:lnT w="12700" cap="flat" cmpd="sng" algn="ctr">
                      <a:solidFill>
                        <a:schemeClr val="tx1"/>
                      </a:solidFill>
                      <a:prstDash val="solid"/>
                      <a:round/>
                      <a:headEnd type="none" w="med" len="med"/>
                      <a:tailEnd type="none" w="med" len="med"/>
                    </a:lnT>
                    <a:solidFill>
                      <a:schemeClr val="tx2"/>
                    </a:solidFill>
                  </a:tcPr>
                </a:tc>
                <a:tc>
                  <a:txBody>
                    <a:bodyPr/>
                    <a:lstStyle/>
                    <a:p>
                      <a:r>
                        <a:rPr lang="en-US" sz="900">
                          <a:solidFill>
                            <a:schemeClr val="bg1"/>
                          </a:solidFill>
                        </a:rPr>
                        <a:t>Country</a:t>
                      </a:r>
                    </a:p>
                  </a:txBody>
                  <a:tcPr marL="54471" marR="54471" marT="27235" marB="27235">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18459102"/>
                  </a:ext>
                </a:extLst>
              </a:tr>
              <a:tr h="220906">
                <a:tc>
                  <a:txBody>
                    <a:bodyPr/>
                    <a:lstStyle/>
                    <a:p>
                      <a:r>
                        <a:rPr kumimoji="0" lang="en-US" sz="1000" u="none" strike="noStrike" kern="1200" cap="none" spc="0" normalizeH="0" baseline="0" noProof="0">
                          <a:ln>
                            <a:noFill/>
                          </a:ln>
                          <a:effectLst/>
                          <a:uLnTx/>
                          <a:uFillTx/>
                        </a:rPr>
                        <a:t>98137</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T</a:t>
                      </a:r>
                    </a:p>
                  </a:txBody>
                  <a:tcPr marL="54471" marR="54471" marT="27235" marB="27235"/>
                </a:tc>
                <a:tc>
                  <a:txBody>
                    <a:bodyPr/>
                    <a:lstStyle/>
                    <a:p>
                      <a:r>
                        <a:rPr lang="en-US" sz="1000"/>
                        <a:t>FR</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14366343"/>
                  </a:ext>
                </a:extLst>
              </a:tr>
              <a:tr h="220906">
                <a:tc>
                  <a:txBody>
                    <a:bodyPr/>
                    <a:lstStyle/>
                    <a:p>
                      <a:r>
                        <a:rPr kumimoji="0" lang="en-US" sz="1000" u="none" strike="noStrike" kern="1200" cap="none" spc="0" normalizeH="0" baseline="0" noProof="0">
                          <a:ln>
                            <a:noFill/>
                          </a:ln>
                          <a:effectLst/>
                          <a:uLnTx/>
                          <a:uFillTx/>
                        </a:rPr>
                        <a:t>98310</a:t>
                      </a:r>
                      <a:endParaRPr lang="en-US" sz="1000"/>
                    </a:p>
                  </a:txBody>
                  <a:tcPr marL="54471" marR="54471" marT="27235" marB="27235">
                    <a:lnL w="12700" cap="flat" cmpd="sng" algn="ctr">
                      <a:solidFill>
                        <a:schemeClr val="tx1"/>
                      </a:solidFill>
                      <a:prstDash val="solid"/>
                      <a:round/>
                      <a:headEnd type="none" w="med" len="med"/>
                      <a:tailEnd type="none" w="med" len="med"/>
                    </a:ln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tc>
                <a:tc>
                  <a:txBody>
                    <a:bodyPr/>
                    <a:lstStyle/>
                    <a:p>
                      <a:r>
                        <a:rPr lang="en-US" sz="1000"/>
                        <a:t>D</a:t>
                      </a:r>
                    </a:p>
                  </a:txBody>
                  <a:tcPr marL="54471" marR="54471" marT="27235" marB="27235"/>
                </a:tc>
                <a:tc>
                  <a:txBody>
                    <a:bodyPr/>
                    <a:lstStyle/>
                    <a:p>
                      <a:r>
                        <a:rPr lang="en-US" sz="1000"/>
                        <a:t>DE</a:t>
                      </a:r>
                    </a:p>
                  </a:txBody>
                  <a:tcPr marL="54471" marR="54471" marT="27235" marB="27235">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2893756"/>
                  </a:ext>
                </a:extLst>
              </a:tr>
              <a:tr h="220906">
                <a:tc>
                  <a:txBody>
                    <a:bodyPr/>
                    <a:lstStyle/>
                    <a:p>
                      <a:r>
                        <a:rPr kumimoji="0" lang="en-US" sz="1000" u="none" strike="noStrike" kern="1200" cap="none" spc="0" normalizeH="0" baseline="0" noProof="0">
                          <a:ln>
                            <a:noFill/>
                          </a:ln>
                          <a:effectLst/>
                          <a:uLnTx/>
                          <a:uFillTx/>
                        </a:rPr>
                        <a:t>98799</a:t>
                      </a:r>
                      <a:endParaRPr lang="en-US" sz="1000"/>
                    </a:p>
                  </a:txBody>
                  <a:tcPr marL="54471" marR="54471" marT="27235" marB="27235">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effectLst/>
                          <a:uLnTx/>
                          <a:uFillTx/>
                        </a:rPr>
                        <a:t>11-3-2018</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R</a:t>
                      </a:r>
                    </a:p>
                  </a:txBody>
                  <a:tcPr marL="54471" marR="54471" marT="27235" marB="27235">
                    <a:lnB w="12700" cap="flat" cmpd="sng" algn="ctr">
                      <a:solidFill>
                        <a:schemeClr val="tx1"/>
                      </a:solidFill>
                      <a:prstDash val="solid"/>
                      <a:round/>
                      <a:headEnd type="none" w="med" len="med"/>
                      <a:tailEnd type="none" w="med" len="med"/>
                    </a:lnB>
                  </a:tcPr>
                </a:tc>
                <a:tc>
                  <a:txBody>
                    <a:bodyPr/>
                    <a:lstStyle/>
                    <a:p>
                      <a:r>
                        <a:rPr lang="en-US" sz="1000"/>
                        <a:t>NL</a:t>
                      </a:r>
                    </a:p>
                  </a:txBody>
                  <a:tcPr marL="54471" marR="54471" marT="27235" marB="27235">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040596"/>
                  </a:ext>
                </a:extLst>
              </a:tr>
            </a:tbl>
          </a:graphicData>
        </a:graphic>
      </p:graphicFrame>
      <p:cxnSp>
        <p:nvCxnSpPr>
          <p:cNvPr id="3" name="Straight Connector 2">
            <a:extLst>
              <a:ext uri="{FF2B5EF4-FFF2-40B4-BE49-F238E27FC236}">
                <a16:creationId xmlns:a16="http://schemas.microsoft.com/office/drawing/2014/main" id="{A9A316A7-74F6-4727-9A4E-88CFD131495C}"/>
              </a:ext>
            </a:extLst>
          </p:cNvPr>
          <p:cNvCxnSpPr>
            <a:cxnSpLocks/>
          </p:cNvCxnSpPr>
          <p:nvPr/>
        </p:nvCxnSpPr>
        <p:spPr>
          <a:xfrm flipH="1">
            <a:off x="8397692" y="2329077"/>
            <a:ext cx="249147" cy="30737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2AB102E-1500-4BE0-A3D7-8D6401C98A48}"/>
              </a:ext>
            </a:extLst>
          </p:cNvPr>
          <p:cNvCxnSpPr>
            <a:cxnSpLocks/>
          </p:cNvCxnSpPr>
          <p:nvPr/>
        </p:nvCxnSpPr>
        <p:spPr>
          <a:xfrm>
            <a:off x="9536196" y="2313076"/>
            <a:ext cx="254522" cy="28786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303AEE5-4196-4E8F-8E13-44094D7C88D1}"/>
              </a:ext>
            </a:extLst>
          </p:cNvPr>
          <p:cNvCxnSpPr>
            <a:cxnSpLocks/>
          </p:cNvCxnSpPr>
          <p:nvPr/>
        </p:nvCxnSpPr>
        <p:spPr>
          <a:xfrm flipH="1">
            <a:off x="7838435" y="3263370"/>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A4B68E0-B628-4505-BE67-CF509A8C5D89}"/>
              </a:ext>
            </a:extLst>
          </p:cNvPr>
          <p:cNvCxnSpPr>
            <a:cxnSpLocks/>
          </p:cNvCxnSpPr>
          <p:nvPr/>
        </p:nvCxnSpPr>
        <p:spPr>
          <a:xfrm>
            <a:off x="8329219" y="3264030"/>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 Placeholder 5">
            <a:extLst>
              <a:ext uri="{FF2B5EF4-FFF2-40B4-BE49-F238E27FC236}">
                <a16:creationId xmlns:a16="http://schemas.microsoft.com/office/drawing/2014/main" id="{FAA71C64-FA68-4099-AB15-8DACE5E16401}"/>
              </a:ext>
            </a:extLst>
          </p:cNvPr>
          <p:cNvSpPr txBox="1">
            <a:spLocks/>
          </p:cNvSpPr>
          <p:nvPr/>
        </p:nvSpPr>
        <p:spPr>
          <a:xfrm>
            <a:off x="8575342" y="3205626"/>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86" name="Straight Connector 85">
            <a:extLst>
              <a:ext uri="{FF2B5EF4-FFF2-40B4-BE49-F238E27FC236}">
                <a16:creationId xmlns:a16="http://schemas.microsoft.com/office/drawing/2014/main" id="{13091875-F2F1-4CC4-BC53-D39340C4A77C}"/>
              </a:ext>
            </a:extLst>
          </p:cNvPr>
          <p:cNvCxnSpPr>
            <a:cxnSpLocks/>
            <a:stCxn id="55" idx="2"/>
          </p:cNvCxnSpPr>
          <p:nvPr/>
        </p:nvCxnSpPr>
        <p:spPr>
          <a:xfrm flipH="1">
            <a:off x="8147788" y="3242058"/>
            <a:ext cx="38061" cy="24748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0F5D18C-4215-43F2-9431-F58A585D5E30}"/>
              </a:ext>
            </a:extLst>
          </p:cNvPr>
          <p:cNvCxnSpPr>
            <a:cxnSpLocks/>
          </p:cNvCxnSpPr>
          <p:nvPr/>
        </p:nvCxnSpPr>
        <p:spPr>
          <a:xfrm flipH="1">
            <a:off x="10358718" y="3257729"/>
            <a:ext cx="133296" cy="20616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D612F57-24E0-46FD-AE2B-EDD0F301E669}"/>
              </a:ext>
            </a:extLst>
          </p:cNvPr>
          <p:cNvCxnSpPr>
            <a:cxnSpLocks/>
          </p:cNvCxnSpPr>
          <p:nvPr/>
        </p:nvCxnSpPr>
        <p:spPr>
          <a:xfrm>
            <a:off x="10849502" y="3258389"/>
            <a:ext cx="136947" cy="201044"/>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Text Placeholder 5">
            <a:extLst>
              <a:ext uri="{FF2B5EF4-FFF2-40B4-BE49-F238E27FC236}">
                <a16:creationId xmlns:a16="http://schemas.microsoft.com/office/drawing/2014/main" id="{C46C9EE0-A081-4F91-85D9-A7862AD72173}"/>
              </a:ext>
            </a:extLst>
          </p:cNvPr>
          <p:cNvSpPr txBox="1">
            <a:spLocks/>
          </p:cNvSpPr>
          <p:nvPr/>
        </p:nvSpPr>
        <p:spPr>
          <a:xfrm>
            <a:off x="11068645" y="3187991"/>
            <a:ext cx="256435" cy="249620"/>
          </a:xfrm>
          <a:prstGeom prst="rect">
            <a:avLst/>
          </a:prstGeom>
        </p:spPr>
        <p:txBody>
          <a:bodyPr vert="horz" wrap="square" lIns="0" tIns="0" rIns="0" bIns="0" rtlCol="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Bef>
                <a:spcPts val="600"/>
              </a:spcBef>
              <a:defRPr/>
            </a:pPr>
            <a:r>
              <a:rPr lang="en-US" sz="1600">
                <a:latin typeface="Segoe UI Semibold"/>
              </a:rPr>
              <a:t>…</a:t>
            </a:r>
          </a:p>
        </p:txBody>
      </p:sp>
      <p:cxnSp>
        <p:nvCxnSpPr>
          <p:cNvPr id="114" name="Straight Connector 113">
            <a:extLst>
              <a:ext uri="{FF2B5EF4-FFF2-40B4-BE49-F238E27FC236}">
                <a16:creationId xmlns:a16="http://schemas.microsoft.com/office/drawing/2014/main" id="{D13F67CE-E58C-4EB2-B76D-74733FF22A92}"/>
              </a:ext>
            </a:extLst>
          </p:cNvPr>
          <p:cNvCxnSpPr>
            <a:cxnSpLocks/>
          </p:cNvCxnSpPr>
          <p:nvPr/>
        </p:nvCxnSpPr>
        <p:spPr>
          <a:xfrm flipH="1">
            <a:off x="10668071" y="3236396"/>
            <a:ext cx="38061" cy="247509"/>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26308"/>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D3F549-C1E3-4321-AF51-D8C9CCD1531C}"/>
              </a:ext>
            </a:extLst>
          </p:cNvPr>
          <p:cNvSpPr>
            <a:spLocks noGrp="1"/>
          </p:cNvSpPr>
          <p:nvPr>
            <p:ph type="body" sz="quarter" idx="10"/>
          </p:nvPr>
        </p:nvSpPr>
        <p:spPr>
          <a:xfrm>
            <a:off x="427226" y="1120901"/>
            <a:ext cx="11073100" cy="3193695"/>
          </a:xfrm>
        </p:spPr>
        <p:txBody>
          <a:bodyPr/>
          <a:lstStyle/>
          <a:p>
            <a:r>
              <a:rPr lang="en-US" sz="1961" dirty="0">
                <a:solidFill>
                  <a:schemeClr val="tx2"/>
                </a:solidFill>
              </a:rPr>
              <a:t>The problem with CCI</a:t>
            </a:r>
          </a:p>
          <a:p>
            <a:r>
              <a:rPr lang="en-US" sz="1765" dirty="0">
                <a:latin typeface="+mn-lt"/>
              </a:rPr>
              <a:t>The index builder doesn’t sort data before compressing it into segments, which means that segments with overlapping value ranges could occur.</a:t>
            </a:r>
          </a:p>
          <a:p>
            <a:r>
              <a:rPr lang="en-US" sz="1765" dirty="0">
                <a:latin typeface="+mn-lt"/>
              </a:rPr>
              <a:t>When this happens, queries might read more segments from disk and take longer to finish.</a:t>
            </a:r>
          </a:p>
          <a:p>
            <a:endParaRPr lang="en-US" sz="1765" dirty="0">
              <a:latin typeface="+mn-lt"/>
            </a:endParaRPr>
          </a:p>
          <a:p>
            <a:r>
              <a:rPr lang="en-US" sz="1961" dirty="0">
                <a:solidFill>
                  <a:schemeClr val="tx2"/>
                </a:solidFill>
              </a:rPr>
              <a:t>The solution</a:t>
            </a:r>
          </a:p>
          <a:p>
            <a:r>
              <a:rPr lang="en-US" sz="1765" dirty="0">
                <a:latin typeface="+mn-lt"/>
              </a:rPr>
              <a:t>Ordered CCIs – data is sorted in memory by the order key(s) before the index builder compresses the segments and thus segment overlapping is reduced.</a:t>
            </a:r>
          </a:p>
          <a:p>
            <a:endParaRPr lang="en-US" sz="1765" dirty="0">
              <a:solidFill>
                <a:schemeClr val="tx2"/>
              </a:solidFill>
            </a:endParaRPr>
          </a:p>
        </p:txBody>
      </p:sp>
      <p:sp>
        <p:nvSpPr>
          <p:cNvPr id="6" name="Title 5">
            <a:extLst>
              <a:ext uri="{FF2B5EF4-FFF2-40B4-BE49-F238E27FC236}">
                <a16:creationId xmlns:a16="http://schemas.microsoft.com/office/drawing/2014/main" id="{99259584-8010-4F45-95B7-8DD058619E38}"/>
              </a:ext>
            </a:extLst>
          </p:cNvPr>
          <p:cNvSpPr>
            <a:spLocks noGrp="1"/>
          </p:cNvSpPr>
          <p:nvPr>
            <p:ph type="title"/>
          </p:nvPr>
        </p:nvSpPr>
        <p:spPr>
          <a:xfrm>
            <a:off x="427229" y="223040"/>
            <a:ext cx="9067981" cy="739238"/>
          </a:xfrm>
        </p:spPr>
        <p:txBody>
          <a:bodyPr/>
          <a:lstStyle/>
          <a:p>
            <a:r>
              <a:rPr lang="en-US"/>
              <a:t>Ordered Clustered </a:t>
            </a:r>
            <a:r>
              <a:rPr lang="en-US" err="1"/>
              <a:t>Columnstore</a:t>
            </a:r>
            <a:r>
              <a:rPr lang="en-US"/>
              <a:t> Indexes</a:t>
            </a:r>
            <a:endParaRPr lang="en-US">
              <a:solidFill>
                <a:srgbClr val="FF0000"/>
              </a:solidFill>
            </a:endParaRPr>
          </a:p>
        </p:txBody>
      </p:sp>
      <p:sp>
        <p:nvSpPr>
          <p:cNvPr id="9" name="Rectangle 8">
            <a:extLst>
              <a:ext uri="{FF2B5EF4-FFF2-40B4-BE49-F238E27FC236}">
                <a16:creationId xmlns:a16="http://schemas.microsoft.com/office/drawing/2014/main" id="{34B2EFA8-0B64-44B8-8908-E4A59C968CEC}"/>
              </a:ext>
            </a:extLst>
          </p:cNvPr>
          <p:cNvSpPr/>
          <p:nvPr/>
        </p:nvSpPr>
        <p:spPr>
          <a:xfrm>
            <a:off x="6138315" y="4422379"/>
            <a:ext cx="5661146" cy="1631216"/>
          </a:xfrm>
          <a:prstGeom prst="rect">
            <a:avLst/>
          </a:prstGeom>
          <a:ln>
            <a:solidFill>
              <a:schemeClr val="bg1">
                <a:lumMod val="85000"/>
              </a:schemeClr>
            </a:solidFill>
          </a:ln>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Clustered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on existing table</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 CLUSTERED COLUMNSTORE INDEX </a:t>
            </a:r>
            <a:r>
              <a:rPr lang="en-US" sz="1000" dirty="0" err="1">
                <a:solidFill>
                  <a:srgbClr val="000000"/>
                </a:solidFill>
                <a:latin typeface="Calibri" panose="020F0502020204030204" pitchFamily="34" charset="0"/>
                <a:cs typeface="Calibri" panose="020F0502020204030204" pitchFamily="34" charset="0"/>
              </a:rPr>
              <a:t>cciOrderId</a:t>
            </a:r>
            <a:r>
              <a:rPr lang="en-US" sz="1000" dirty="0">
                <a:solidFill>
                  <a:srgbClr val="0000FF"/>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ON </a:t>
            </a:r>
            <a:r>
              <a:rPr lang="en-US" sz="1000" dirty="0" err="1">
                <a:solidFill>
                  <a:srgbClr val="000000">
                    <a:lumMod val="95000"/>
                    <a:lumOff val="5000"/>
                  </a:srgbClr>
                </a:solidFill>
                <a:latin typeface="Calibri" panose="020F0502020204030204" pitchFamily="34" charset="0"/>
                <a:cs typeface="Calibri" panose="020F0502020204030204" pitchFamily="34" charset="0"/>
              </a:rPr>
              <a:t>dbo.OrderTable</a:t>
            </a:r>
            <a:r>
              <a:rPr lang="en-US" sz="1000" dirty="0">
                <a:solidFill>
                  <a:srgbClr val="000000">
                    <a:lumMod val="95000"/>
                    <a:lumOff val="5000"/>
                  </a:srgbClr>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p>
          <a:p>
            <a:pPr defTabSz="914225">
              <a:spcAft>
                <a:spcPts val="600"/>
              </a:spcAft>
              <a:defRPr/>
            </a:pPr>
            <a:endParaRPr lang="en-US" sz="1000" dirty="0">
              <a:solidFill>
                <a:srgbClr val="000000"/>
              </a:solidFill>
              <a:latin typeface="Calibri" panose="020F0502020204030204" pitchFamily="34" charset="0"/>
              <a:cs typeface="Calibri" panose="020F0502020204030204" pitchFamily="34" charset="0"/>
            </a:endParaRPr>
          </a:p>
          <a:p>
            <a:pPr defTabSz="914225">
              <a:spcAft>
                <a:spcPts val="600"/>
              </a:spcAft>
              <a:defRPr/>
            </a:pPr>
            <a:r>
              <a:rPr lang="en-US" sz="1000" b="1" dirty="0">
                <a:solidFill>
                  <a:srgbClr val="008000"/>
                </a:solidFill>
                <a:latin typeface="Calibri" panose="020F0502020204030204" pitchFamily="34" charset="0"/>
                <a:cs typeface="Calibri" panose="020F0502020204030204" pitchFamily="34" charset="0"/>
              </a:rPr>
              <a:t>-- Insert data into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a:t>
            </a: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INSERT INTO </a:t>
            </a:r>
            <a:r>
              <a:rPr lang="en-US" sz="1000" dirty="0" err="1">
                <a:solidFill>
                  <a:srgbClr val="000000">
                    <a:lumMod val="95000"/>
                    <a:lumOff val="5000"/>
                  </a:srgbClr>
                </a:solidFill>
                <a:latin typeface="Calibri" panose="020F0502020204030204" pitchFamily="34" charset="0"/>
                <a:cs typeface="Calibri" panose="020F0502020204030204" pitchFamily="34" charset="0"/>
              </a:rPr>
              <a:t>sortedOrderTable</a:t>
            </a:r>
            <a:endParaRPr lang="en-US" sz="1000" dirty="0">
              <a:solidFill>
                <a:srgbClr val="000000">
                  <a:lumMod val="95000"/>
                  <a:lumOff val="5000"/>
                </a:srgbClr>
              </a:solidFill>
              <a:latin typeface="Calibri" panose="020F0502020204030204" pitchFamily="34" charset="0"/>
              <a:cs typeface="Calibri" panose="020F0502020204030204" pitchFamily="34" charset="0"/>
            </a:endParaRPr>
          </a:p>
          <a:p>
            <a:pPr defTabSz="914225">
              <a:spcAft>
                <a:spcPts val="600"/>
              </a:spcAft>
              <a:defRPr/>
            </a:pPr>
            <a:r>
              <a:rPr lang="en-US" sz="1000" dirty="0">
                <a:solidFill>
                  <a:srgbClr val="0000FF"/>
                </a:solidFill>
                <a:latin typeface="Calibri" panose="020F0502020204030204" pitchFamily="34" charset="0"/>
                <a:cs typeface="Calibri" panose="020F0502020204030204" pitchFamily="34" charset="0"/>
              </a:rPr>
              <a:t>VALUES</a:t>
            </a:r>
            <a:r>
              <a:rPr lang="en-US" sz="1000" dirty="0">
                <a:solidFill>
                  <a:srgbClr val="000000">
                    <a:lumMod val="95000"/>
                    <a:lumOff val="5000"/>
                  </a:srgbClr>
                </a:solidFill>
                <a:latin typeface="Calibri" panose="020F0502020204030204" pitchFamily="34" charset="0"/>
                <a:cs typeface="Calibri" panose="020F0502020204030204" pitchFamily="34" charset="0"/>
              </a:rPr>
              <a:t> (1, </a:t>
            </a:r>
            <a:r>
              <a:rPr lang="en-US" sz="1000" dirty="0">
                <a:solidFill>
                  <a:srgbClr val="FF0000"/>
                </a:solidFill>
                <a:latin typeface="Calibri" panose="020F0502020204030204" pitchFamily="34" charset="0"/>
                <a:cs typeface="Calibri" panose="020F0502020204030204" pitchFamily="34" charset="0"/>
              </a:rPr>
              <a:t>'01-01-2019','Dave’, 'UK'</a:t>
            </a:r>
            <a:r>
              <a:rPr lang="en-US" sz="1000" dirty="0">
                <a:solidFill>
                  <a:srgbClr val="000000">
                    <a:lumMod val="95000"/>
                    <a:lumOff val="5000"/>
                  </a:srgbClr>
                </a:solidFill>
                <a:latin typeface="Calibri" panose="020F0502020204030204" pitchFamily="34" charset="0"/>
                <a:cs typeface="Calibri" panose="020F0502020204030204" pitchFamily="34" charset="0"/>
              </a:rPr>
              <a:t>)</a:t>
            </a:r>
            <a:endParaRPr lang="en-US" sz="1000" b="1" dirty="0">
              <a:solidFill>
                <a:srgbClr val="000000"/>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25DA1F90-267E-4246-B60D-6E822D39F65C}"/>
              </a:ext>
            </a:extLst>
          </p:cNvPr>
          <p:cNvSpPr/>
          <p:nvPr/>
        </p:nvSpPr>
        <p:spPr>
          <a:xfrm>
            <a:off x="691674" y="4131497"/>
            <a:ext cx="4876109" cy="2785378"/>
          </a:xfrm>
          <a:prstGeom prst="rect">
            <a:avLst/>
          </a:prstGeom>
        </p:spPr>
        <p:txBody>
          <a:bodyPr wrap="square">
            <a:spAutoFit/>
          </a:bodyPr>
          <a:lstStyle/>
          <a:p>
            <a:pPr>
              <a:spcAft>
                <a:spcPts val="600"/>
              </a:spcAft>
              <a:defRPr/>
            </a:pPr>
            <a:r>
              <a:rPr lang="en-US" sz="1000" b="1" dirty="0">
                <a:solidFill>
                  <a:srgbClr val="008000"/>
                </a:solidFill>
                <a:latin typeface="Calibri" panose="020F0502020204030204" pitchFamily="34" charset="0"/>
                <a:cs typeface="Calibri" panose="020F0502020204030204" pitchFamily="34" charset="0"/>
              </a:rPr>
              <a:t>-- Create Table with Ordered </a:t>
            </a:r>
            <a:r>
              <a:rPr lang="en-US" sz="1000" b="1" dirty="0" err="1">
                <a:solidFill>
                  <a:srgbClr val="008000"/>
                </a:solidFill>
                <a:latin typeface="Calibri" panose="020F0502020204030204" pitchFamily="34" charset="0"/>
                <a:cs typeface="Calibri" panose="020F0502020204030204" pitchFamily="34" charset="0"/>
              </a:rPr>
              <a:t>Columnstore</a:t>
            </a:r>
            <a:r>
              <a:rPr lang="en-US" sz="1000" b="1" dirty="0">
                <a:solidFill>
                  <a:srgbClr val="008000"/>
                </a:solidFill>
                <a:latin typeface="Calibri" panose="020F0502020204030204" pitchFamily="34" charset="0"/>
                <a:cs typeface="Calibri" panose="020F0502020204030204" pitchFamily="34" charset="0"/>
              </a:rPr>
              <a:t> Index </a:t>
            </a:r>
            <a:endParaRPr lang="en-US" sz="1000" b="1" dirty="0">
              <a:solidFill>
                <a:srgbClr val="000000"/>
              </a:solidFill>
              <a:latin typeface="Calibri" panose="020F0502020204030204" pitchFamily="34" charset="0"/>
              <a:cs typeface="Calibri" panose="020F0502020204030204" pitchFamily="34" charset="0"/>
            </a:endParaRPr>
          </a:p>
          <a:p>
            <a:pPr>
              <a:spcAft>
                <a:spcPts val="600"/>
              </a:spcAft>
              <a:defRPr/>
            </a:pPr>
            <a:r>
              <a:rPr lang="en-US" sz="1000" dirty="0">
                <a:solidFill>
                  <a:srgbClr val="0000FF"/>
                </a:solidFill>
                <a:latin typeface="Calibri" panose="020F0502020204030204" pitchFamily="34" charset="0"/>
                <a:cs typeface="Calibri" panose="020F0502020204030204" pitchFamily="34" charset="0"/>
              </a:rPr>
              <a:t>CREATE</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TABLE</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sortedOrderTable</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  </a:t>
            </a:r>
            <a:r>
              <a:rPr lang="en-US" sz="1000" dirty="0">
                <a:solidFill>
                  <a:srgbClr val="0000FF"/>
                </a:solidFill>
                <a:latin typeface="Calibri" panose="020F0502020204030204" pitchFamily="34" charset="0"/>
                <a:cs typeface="Calibri" panose="020F0502020204030204" pitchFamily="34" charset="0"/>
              </a:rPr>
              <a:t>INT</a:t>
            </a:r>
            <a:r>
              <a:rPr lang="en-US" sz="1000" dirty="0">
                <a:solidFill>
                  <a:srgbClr val="000000"/>
                </a:solidFill>
                <a:latin typeface="Calibri" panose="020F0502020204030204" pitchFamily="34" charset="0"/>
                <a:cs typeface="Calibri" panose="020F0502020204030204" pitchFamily="34" charset="0"/>
              </a:rPr>
              <a:t> NOT NULL</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Date     </a:t>
            </a:r>
            <a:r>
              <a:rPr lang="en-US" sz="1000" dirty="0" err="1">
                <a:solidFill>
                  <a:srgbClr val="0000FF"/>
                </a:solidFill>
                <a:latin typeface="Calibri" panose="020F0502020204030204" pitchFamily="34" charset="0"/>
                <a:cs typeface="Calibri" panose="020F0502020204030204" pitchFamily="34" charset="0"/>
              </a:rPr>
              <a:t>DATE</a:t>
            </a:r>
            <a:r>
              <a:rPr lang="en-US" sz="1000" dirty="0">
                <a:solidFill>
                  <a:srgbClr val="000000"/>
                </a:solidFill>
                <a:latin typeface="Calibri" panose="020F0502020204030204" pitchFamily="34" charset="0"/>
                <a:cs typeface="Calibri" panose="020F0502020204030204" pitchFamily="34" charset="0"/>
              </a:rPr>
              <a:t> NOT NULL,</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Name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    Country  </a:t>
            </a:r>
            <a:r>
              <a:rPr lang="en-US" sz="1000" dirty="0">
                <a:solidFill>
                  <a:srgbClr val="0000FF"/>
                </a:solidFill>
                <a:latin typeface="Calibri" panose="020F0502020204030204" pitchFamily="34" charset="0"/>
                <a:cs typeface="Calibri" panose="020F0502020204030204" pitchFamily="34" charset="0"/>
              </a:rPr>
              <a:t>VARCHAR</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2</a:t>
            </a:r>
            <a:r>
              <a:rPr lang="en-US" sz="1000" dirty="0">
                <a:solidFill>
                  <a:srgbClr val="808080"/>
                </a:solidFill>
                <a:latin typeface="Calibri" panose="020F0502020204030204" pitchFamily="34" charset="0"/>
                <a:cs typeface="Calibri" panose="020F0502020204030204" pitchFamily="34" charset="0"/>
              </a:rPr>
              <a:t>)</a:t>
            </a:r>
            <a:r>
              <a:rPr lang="en-US" sz="1000" dirty="0">
                <a:solidFill>
                  <a:srgbClr val="000000"/>
                </a:solidFill>
                <a:latin typeface="Calibri" panose="020F0502020204030204" pitchFamily="34" charset="0"/>
                <a:cs typeface="Calibri" panose="020F0502020204030204" pitchFamily="34" charset="0"/>
              </a:rPr>
              <a:t>  </a:t>
            </a:r>
          </a:p>
          <a:p>
            <a:pPr>
              <a:spcAft>
                <a:spcPts val="600"/>
              </a:spcAft>
              <a:defRPr/>
            </a:pPr>
            <a:r>
              <a:rPr lang="en-US" sz="1000" dirty="0">
                <a:solidFill>
                  <a:srgbClr val="808080"/>
                </a:solidFill>
                <a:latin typeface="Calibri" panose="020F0502020204030204" pitchFamily="34" charset="0"/>
                <a:cs typeface="Calibri" panose="020F0502020204030204" pitchFamily="34" charset="0"/>
              </a:rPr>
              <a:t>) </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WITH</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FF"/>
                </a:solidFill>
                <a:latin typeface="Calibri" panose="020F0502020204030204" pitchFamily="34" charset="0"/>
                <a:cs typeface="Calibri" panose="020F0502020204030204" pitchFamily="34" charset="0"/>
              </a:rPr>
              <a:t>  CLUSTERED COLUMNSTORE INDEX ORDER</a:t>
            </a:r>
            <a:r>
              <a:rPr lang="en-US" sz="1000" dirty="0">
                <a:solidFill>
                  <a:srgbClr val="000000"/>
                </a:solidFill>
                <a:latin typeface="Calibri" panose="020F0502020204030204" pitchFamily="34" charset="0"/>
                <a:cs typeface="Calibri" panose="020F0502020204030204" pitchFamily="34" charset="0"/>
              </a:rPr>
              <a:t> (</a:t>
            </a:r>
            <a:r>
              <a:rPr lang="en-US" sz="1000" dirty="0" err="1">
                <a:solidFill>
                  <a:srgbClr val="000000"/>
                </a:solidFill>
                <a:latin typeface="Calibri" panose="020F0502020204030204" pitchFamily="34" charset="0"/>
                <a:cs typeface="Calibri" panose="020F0502020204030204" pitchFamily="34" charset="0"/>
              </a:rPr>
              <a:t>OrderId</a:t>
            </a:r>
            <a:r>
              <a:rPr lang="en-US" sz="1000" dirty="0">
                <a:solidFill>
                  <a:srgbClr val="000000"/>
                </a:solidFill>
                <a:latin typeface="Calibri" panose="020F0502020204030204" pitchFamily="34" charset="0"/>
                <a:cs typeface="Calibri" panose="020F0502020204030204" pitchFamily="34" charset="0"/>
              </a:rPr>
              <a:t>)</a:t>
            </a:r>
          </a:p>
          <a:p>
            <a:pPr>
              <a:spcAft>
                <a:spcPts val="600"/>
              </a:spcAft>
              <a:defRPr/>
            </a:pPr>
            <a:r>
              <a:rPr lang="en-US" sz="1000" dirty="0">
                <a:solidFill>
                  <a:srgbClr val="00000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8502929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Ordered CCI</a:t>
            </a:r>
          </a:p>
        </p:txBody>
      </p:sp>
      <p:sp>
        <p:nvSpPr>
          <p:cNvPr id="8" name="Text Placeholder 7">
            <a:extLst>
              <a:ext uri="{FF2B5EF4-FFF2-40B4-BE49-F238E27FC236}">
                <a16:creationId xmlns:a16="http://schemas.microsoft.com/office/drawing/2014/main" id="{D53F5935-E30E-4DD8-B33E-F779F282CC53}"/>
              </a:ext>
            </a:extLst>
          </p:cNvPr>
          <p:cNvSpPr>
            <a:spLocks noGrp="1"/>
          </p:cNvSpPr>
          <p:nvPr>
            <p:ph type="body" sz="quarter" idx="10"/>
          </p:nvPr>
        </p:nvSpPr>
        <p:spPr>
          <a:xfrm>
            <a:off x="584201" y="1435780"/>
            <a:ext cx="11018520" cy="5713295"/>
          </a:xfrm>
        </p:spPr>
        <p:txBody>
          <a:bodyPr/>
          <a:lstStyle/>
          <a:p>
            <a:pPr marL="241254" marR="71106" indent="-229191">
              <a:lnSpc>
                <a:spcPct val="90000"/>
              </a:lnSpc>
              <a:spcBef>
                <a:spcPts val="430"/>
              </a:spcBef>
              <a:buFont typeface="Arial"/>
              <a:buChar char="•"/>
              <a:tabLst>
                <a:tab pos="241889" algn="l"/>
              </a:tabLst>
            </a:pPr>
            <a:r>
              <a:rPr lang="en-US" spc="-5" dirty="0">
                <a:latin typeface="+mn-lt"/>
                <a:cs typeface="Calibri"/>
              </a:rPr>
              <a:t>Queries </a:t>
            </a:r>
            <a:r>
              <a:rPr lang="en-US" spc="-15" dirty="0">
                <a:latin typeface="+mn-lt"/>
                <a:cs typeface="Calibri"/>
              </a:rPr>
              <a:t>against </a:t>
            </a:r>
            <a:r>
              <a:rPr lang="en-US" spc="-10" dirty="0">
                <a:latin typeface="+mn-lt"/>
                <a:cs typeface="Calibri"/>
              </a:rPr>
              <a:t>tables </a:t>
            </a:r>
            <a:r>
              <a:rPr lang="en-US" dirty="0">
                <a:latin typeface="+mn-lt"/>
                <a:cs typeface="Calibri"/>
              </a:rPr>
              <a:t>with </a:t>
            </a:r>
            <a:r>
              <a:rPr lang="en-US" spc="-20" dirty="0">
                <a:latin typeface="+mn-lt"/>
                <a:cs typeface="Calibri"/>
              </a:rPr>
              <a:t>ordered </a:t>
            </a:r>
            <a:r>
              <a:rPr lang="en-US" spc="-20" dirty="0" err="1">
                <a:latin typeface="+mn-lt"/>
                <a:cs typeface="Calibri"/>
              </a:rPr>
              <a:t>columnstore</a:t>
            </a:r>
            <a:r>
              <a:rPr lang="en-US" spc="-20" dirty="0">
                <a:latin typeface="+mn-lt"/>
                <a:cs typeface="Calibri"/>
              </a:rPr>
              <a:t> </a:t>
            </a:r>
            <a:r>
              <a:rPr lang="en-US" spc="-10" dirty="0">
                <a:latin typeface="+mn-lt"/>
                <a:cs typeface="Calibri"/>
              </a:rPr>
              <a:t>segments can </a:t>
            </a:r>
            <a:r>
              <a:rPr lang="en-US" spc="-35" dirty="0">
                <a:latin typeface="+mn-lt"/>
                <a:cs typeface="Calibri"/>
              </a:rPr>
              <a:t>take  </a:t>
            </a:r>
            <a:r>
              <a:rPr lang="en-US" spc="-20" dirty="0">
                <a:latin typeface="+mn-lt"/>
                <a:cs typeface="Calibri"/>
              </a:rPr>
              <a:t>advantage </a:t>
            </a:r>
            <a:r>
              <a:rPr lang="en-US" spc="-5" dirty="0">
                <a:latin typeface="+mn-lt"/>
                <a:cs typeface="Calibri"/>
              </a:rPr>
              <a:t>of </a:t>
            </a:r>
            <a:r>
              <a:rPr lang="en-US" spc="-20" dirty="0">
                <a:latin typeface="+mn-lt"/>
                <a:cs typeface="Calibri"/>
              </a:rPr>
              <a:t>improved </a:t>
            </a:r>
            <a:r>
              <a:rPr lang="en-US" spc="-10" dirty="0">
                <a:latin typeface="+mn-lt"/>
                <a:cs typeface="Calibri"/>
              </a:rPr>
              <a:t>segment elimination </a:t>
            </a:r>
            <a:r>
              <a:rPr lang="en-US" spc="-20" dirty="0">
                <a:latin typeface="+mn-lt"/>
                <a:cs typeface="Calibri"/>
              </a:rPr>
              <a:t>to </a:t>
            </a:r>
            <a:r>
              <a:rPr lang="en-US" spc="-15" dirty="0">
                <a:latin typeface="+mn-lt"/>
                <a:cs typeface="Calibri"/>
              </a:rPr>
              <a:t>drastically </a:t>
            </a:r>
            <a:r>
              <a:rPr lang="en-US" spc="-10" dirty="0">
                <a:latin typeface="+mn-lt"/>
                <a:cs typeface="Calibri"/>
              </a:rPr>
              <a:t>reduce </a:t>
            </a:r>
            <a:r>
              <a:rPr lang="en-US" spc="-5" dirty="0">
                <a:latin typeface="+mn-lt"/>
                <a:cs typeface="Calibri"/>
              </a:rPr>
              <a:t>the  time </a:t>
            </a:r>
            <a:r>
              <a:rPr lang="en-US" spc="-10" dirty="0">
                <a:latin typeface="+mn-lt"/>
                <a:cs typeface="Calibri"/>
              </a:rPr>
              <a:t>needed </a:t>
            </a:r>
            <a:r>
              <a:rPr lang="en-US" spc="-20" dirty="0">
                <a:latin typeface="+mn-lt"/>
                <a:cs typeface="Calibri"/>
              </a:rPr>
              <a:t>to </a:t>
            </a:r>
            <a:r>
              <a:rPr lang="en-US" spc="-5" dirty="0">
                <a:latin typeface="+mn-lt"/>
                <a:cs typeface="Calibri"/>
              </a:rPr>
              <a:t>service a</a:t>
            </a:r>
            <a:r>
              <a:rPr lang="en-US" spc="50" dirty="0">
                <a:latin typeface="+mn-lt"/>
                <a:cs typeface="Calibri"/>
              </a:rPr>
              <a:t> </a:t>
            </a:r>
            <a:r>
              <a:rPr lang="en-US" spc="-40" dirty="0">
                <a:latin typeface="+mn-lt"/>
                <a:cs typeface="Calibri"/>
              </a:rPr>
              <a:t>query.</a:t>
            </a:r>
            <a:endParaRPr lang="en-US" dirty="0">
              <a:latin typeface="+mn-lt"/>
              <a:cs typeface="Calibri"/>
            </a:endParaRPr>
          </a:p>
          <a:p>
            <a:pPr>
              <a:spcBef>
                <a:spcPts val="10"/>
              </a:spcBef>
              <a:buFont typeface="Arial"/>
              <a:buChar char="•"/>
            </a:pPr>
            <a:endParaRPr lang="en-US" sz="3921" dirty="0">
              <a:latin typeface="+mn-lt"/>
              <a:cs typeface="Calibri"/>
            </a:endParaRPr>
          </a:p>
          <a:p>
            <a:pPr marL="241254" marR="5079" indent="-229191">
              <a:lnSpc>
                <a:spcPts val="3019"/>
              </a:lnSpc>
              <a:spcBef>
                <a:spcPts val="5"/>
              </a:spcBef>
              <a:buFont typeface="Arial"/>
              <a:buChar char="•"/>
              <a:tabLst>
                <a:tab pos="241889" algn="l"/>
              </a:tabLst>
            </a:pPr>
            <a:r>
              <a:rPr lang="en-US" spc="-20" dirty="0" err="1">
                <a:latin typeface="+mn-lt"/>
                <a:cs typeface="Calibri"/>
              </a:rPr>
              <a:t>Columnstore</a:t>
            </a:r>
            <a:r>
              <a:rPr lang="en-US" spc="-20" dirty="0">
                <a:latin typeface="+mn-lt"/>
                <a:cs typeface="Calibri"/>
              </a:rPr>
              <a:t> </a:t>
            </a:r>
            <a:r>
              <a:rPr lang="en-US" spc="-10" dirty="0">
                <a:latin typeface="+mn-lt"/>
                <a:cs typeface="Calibri"/>
              </a:rPr>
              <a:t>Segments </a:t>
            </a:r>
            <a:r>
              <a:rPr lang="en-US" spc="-15" dirty="0">
                <a:latin typeface="+mn-lt"/>
                <a:cs typeface="Calibri"/>
              </a:rPr>
              <a:t>are </a:t>
            </a:r>
            <a:r>
              <a:rPr lang="en-US" spc="-10" dirty="0">
                <a:latin typeface="+mn-lt"/>
                <a:cs typeface="Calibri"/>
              </a:rPr>
              <a:t>automatically </a:t>
            </a:r>
            <a:r>
              <a:rPr lang="en-US" spc="-15" dirty="0">
                <a:latin typeface="+mn-lt"/>
                <a:cs typeface="Calibri"/>
              </a:rPr>
              <a:t>updated </a:t>
            </a:r>
            <a:r>
              <a:rPr lang="en-US" spc="-5" dirty="0">
                <a:latin typeface="+mn-lt"/>
                <a:cs typeface="Calibri"/>
              </a:rPr>
              <a:t>as </a:t>
            </a:r>
            <a:r>
              <a:rPr lang="en-US" spc="-20" dirty="0">
                <a:latin typeface="+mn-lt"/>
                <a:cs typeface="Calibri"/>
              </a:rPr>
              <a:t>data </a:t>
            </a:r>
            <a:r>
              <a:rPr lang="en-US" spc="-5" dirty="0">
                <a:latin typeface="+mn-lt"/>
                <a:cs typeface="Calibri"/>
              </a:rPr>
              <a:t>is inserted,  </a:t>
            </a:r>
            <a:r>
              <a:rPr lang="en-US" spc="-15" dirty="0">
                <a:latin typeface="+mn-lt"/>
                <a:cs typeface="Calibri"/>
              </a:rPr>
              <a:t>updated, </a:t>
            </a:r>
            <a:r>
              <a:rPr lang="en-US" spc="-5" dirty="0">
                <a:latin typeface="+mn-lt"/>
                <a:cs typeface="Calibri"/>
              </a:rPr>
              <a:t>or </a:t>
            </a:r>
            <a:r>
              <a:rPr lang="en-US" spc="-15" dirty="0">
                <a:latin typeface="+mn-lt"/>
                <a:cs typeface="Calibri"/>
              </a:rPr>
              <a:t>deleted </a:t>
            </a:r>
            <a:r>
              <a:rPr lang="en-US" spc="-5" dirty="0">
                <a:latin typeface="+mn-lt"/>
                <a:cs typeface="Calibri"/>
              </a:rPr>
              <a:t>in </a:t>
            </a:r>
            <a:r>
              <a:rPr lang="en-US" spc="-20" dirty="0">
                <a:latin typeface="+mn-lt"/>
                <a:cs typeface="Calibri"/>
              </a:rPr>
              <a:t>data </a:t>
            </a:r>
            <a:r>
              <a:rPr lang="en-US" spc="-15" dirty="0">
                <a:latin typeface="+mn-lt"/>
                <a:cs typeface="Calibri"/>
              </a:rPr>
              <a:t>warehouse</a:t>
            </a:r>
            <a:r>
              <a:rPr lang="en-US" spc="105" dirty="0">
                <a:latin typeface="+mn-lt"/>
                <a:cs typeface="Calibri"/>
              </a:rPr>
              <a:t> </a:t>
            </a:r>
            <a:r>
              <a:rPr lang="en-US" spc="-10" dirty="0">
                <a:latin typeface="+mn-lt"/>
                <a:cs typeface="Calibri"/>
              </a:rPr>
              <a:t>tables.</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New data resulting from the same batch of DML or data loading operations is sorted within that batch (no global sorting across all data in the table).</a:t>
            </a:r>
          </a:p>
          <a:p>
            <a:pPr marL="241254" marR="5079" indent="-229191">
              <a:lnSpc>
                <a:spcPts val="3019"/>
              </a:lnSpc>
              <a:spcBef>
                <a:spcPts val="5"/>
              </a:spcBef>
              <a:buFont typeface="Arial"/>
              <a:buChar char="•"/>
              <a:tabLst>
                <a:tab pos="241889" algn="l"/>
              </a:tabLst>
            </a:pPr>
            <a:endParaRPr lang="en-US" spc="-10" dirty="0">
              <a:latin typeface="+mn-lt"/>
              <a:cs typeface="Calibri"/>
            </a:endParaRPr>
          </a:p>
          <a:p>
            <a:pPr marL="241254" marR="5079" indent="-229191">
              <a:lnSpc>
                <a:spcPts val="3019"/>
              </a:lnSpc>
              <a:spcBef>
                <a:spcPts val="5"/>
              </a:spcBef>
              <a:buFont typeface="Arial"/>
              <a:buChar char="•"/>
              <a:tabLst>
                <a:tab pos="241889" algn="l"/>
              </a:tabLst>
            </a:pPr>
            <a:r>
              <a:rPr lang="en-US" spc="-10" dirty="0">
                <a:latin typeface="+mn-lt"/>
                <a:cs typeface="Calibri"/>
              </a:rPr>
              <a:t>REBUILD can be used to sort all data in the table (which is an offline operation, done one partition at a time).</a:t>
            </a:r>
            <a:endParaRPr lang="en-US" dirty="0">
              <a:latin typeface="+mn-lt"/>
              <a:cs typeface="Calibri"/>
            </a:endParaRPr>
          </a:p>
          <a:p>
            <a:endParaRPr lang="en-US" dirty="0">
              <a:latin typeface="+mn-lt"/>
            </a:endParaRPr>
          </a:p>
        </p:txBody>
      </p:sp>
    </p:spTree>
    <p:extLst>
      <p:ext uri="{BB962C8B-B14F-4D97-AF65-F5344CB8AC3E}">
        <p14:creationId xmlns:p14="http://schemas.microsoft.com/office/powerpoint/2010/main" val="343236035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BFAF1-F2E3-4CA3-B14B-6A1C5D67ABBE}"/>
              </a:ext>
            </a:extLst>
          </p:cNvPr>
          <p:cNvSpPr>
            <a:spLocks noGrp="1"/>
          </p:cNvSpPr>
          <p:nvPr>
            <p:ph type="title"/>
          </p:nvPr>
        </p:nvSpPr>
        <p:spPr/>
        <p:txBody>
          <a:bodyPr/>
          <a:lstStyle/>
          <a:p>
            <a:r>
              <a:rPr lang="en-US" dirty="0"/>
              <a:t>Ordered CCI - Performance</a:t>
            </a:r>
          </a:p>
        </p:txBody>
      </p:sp>
      <p:sp>
        <p:nvSpPr>
          <p:cNvPr id="3" name="Text Placeholder 2">
            <a:extLst>
              <a:ext uri="{FF2B5EF4-FFF2-40B4-BE49-F238E27FC236}">
                <a16:creationId xmlns:a16="http://schemas.microsoft.com/office/drawing/2014/main" id="{87FC4E30-5EBE-4C5F-852B-E3C91CA80FAC}"/>
              </a:ext>
            </a:extLst>
          </p:cNvPr>
          <p:cNvSpPr>
            <a:spLocks noGrp="1"/>
          </p:cNvSpPr>
          <p:nvPr>
            <p:ph type="body" sz="quarter" idx="10"/>
          </p:nvPr>
        </p:nvSpPr>
        <p:spPr>
          <a:xfrm>
            <a:off x="584200" y="1435497"/>
            <a:ext cx="11018520" cy="4308872"/>
          </a:xfrm>
        </p:spPr>
        <p:txBody>
          <a:bodyPr/>
          <a:lstStyle/>
          <a:p>
            <a:pPr marL="0" indent="0">
              <a:buNone/>
            </a:pPr>
            <a:r>
              <a:rPr lang="en-US" dirty="0">
                <a:latin typeface="+mn-lt"/>
              </a:rPr>
              <a:t>The number of overlapping segments depends on:</a:t>
            </a:r>
          </a:p>
          <a:p>
            <a:pPr marL="0" indent="0">
              <a:buNone/>
            </a:pPr>
            <a:endParaRPr lang="en-US" dirty="0">
              <a:latin typeface="+mn-lt"/>
            </a:endParaRPr>
          </a:p>
          <a:p>
            <a:pPr>
              <a:buFontTx/>
              <a:buChar char="-"/>
            </a:pPr>
            <a:r>
              <a:rPr lang="en-US" dirty="0">
                <a:latin typeface="+mn-lt"/>
              </a:rPr>
              <a:t>The size of data to sort</a:t>
            </a:r>
          </a:p>
          <a:p>
            <a:pPr>
              <a:buFontTx/>
              <a:buChar char="-"/>
            </a:pPr>
            <a:r>
              <a:rPr lang="en-US" dirty="0">
                <a:latin typeface="+mn-lt"/>
              </a:rPr>
              <a:t>Available memory (use XLARGERC on a higher DWU to allow more memory for data sorting before compressing occurs)</a:t>
            </a:r>
          </a:p>
          <a:p>
            <a:pPr>
              <a:buFontTx/>
              <a:buChar char="-"/>
            </a:pPr>
            <a:r>
              <a:rPr lang="en-US" dirty="0">
                <a:latin typeface="+mn-lt"/>
              </a:rPr>
              <a:t>MAXDOP (create ordered CCI with MAXDOP =1  as each thread used for ordered CCI works on a subset of data and sorts it locally)</a:t>
            </a:r>
          </a:p>
          <a:p>
            <a:pPr>
              <a:buFontTx/>
              <a:buChar char="-"/>
            </a:pPr>
            <a:endParaRPr lang="en-US" dirty="0">
              <a:latin typeface="+mn-lt"/>
            </a:endParaRPr>
          </a:p>
          <a:p>
            <a:pPr marL="0" indent="0">
              <a:buNone/>
            </a:pPr>
            <a:r>
              <a:rPr lang="en-US" dirty="0">
                <a:latin typeface="+mn-lt"/>
              </a:rPr>
              <a:t>Pre-sort the data by the sort key(s) before loading</a:t>
            </a:r>
          </a:p>
        </p:txBody>
      </p:sp>
    </p:spTree>
    <p:extLst>
      <p:ext uri="{BB962C8B-B14F-4D97-AF65-F5344CB8AC3E}">
        <p14:creationId xmlns:p14="http://schemas.microsoft.com/office/powerpoint/2010/main" val="196381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9FE2FDF-E7D8-42E4-91E4-55C6E22A8356}"/>
              </a:ext>
            </a:extLst>
          </p:cNvPr>
          <p:cNvSpPr>
            <a:spLocks noGrp="1"/>
          </p:cNvSpPr>
          <p:nvPr>
            <p:ph type="title"/>
          </p:nvPr>
        </p:nvSpPr>
        <p:spPr/>
        <p:txBody>
          <a:bodyPr/>
          <a:lstStyle/>
          <a:p>
            <a:r>
              <a:rPr lang="en-US" dirty="0"/>
              <a:t>Comprehensive SQL functionality</a:t>
            </a:r>
          </a:p>
        </p:txBody>
      </p:sp>
      <p:sp>
        <p:nvSpPr>
          <p:cNvPr id="10" name="Text Placeholder 9">
            <a:extLst>
              <a:ext uri="{FF2B5EF4-FFF2-40B4-BE49-F238E27FC236}">
                <a16:creationId xmlns:a16="http://schemas.microsoft.com/office/drawing/2014/main" id="{62C3D029-2023-4032-8073-BEE18C14B9E0}"/>
              </a:ext>
            </a:extLst>
          </p:cNvPr>
          <p:cNvSpPr txBox="1">
            <a:spLocks/>
          </p:cNvSpPr>
          <p:nvPr/>
        </p:nvSpPr>
        <p:spPr>
          <a:xfrm>
            <a:off x="4577379" y="2082051"/>
            <a:ext cx="2813138" cy="1730124"/>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T-SQL Querying </a:t>
            </a:r>
          </a:p>
          <a:p>
            <a:pPr marL="285695" lvl="4" indent="-285695" defTabSz="914016">
              <a:lnSpc>
                <a:spcPct val="110000"/>
              </a:lnSpc>
              <a:spcAft>
                <a:spcPts val="1000"/>
              </a:spcAft>
              <a:buFont typeface="Arial" panose="020B0604020202020204" pitchFamily="34" charset="0"/>
              <a:buChar char="•"/>
              <a:defRPr/>
            </a:pPr>
            <a:r>
              <a:rPr lang="en-US" sz="1961">
                <a:latin typeface="Segoe UI"/>
              </a:rPr>
              <a:t>Windowing aggregates</a:t>
            </a:r>
          </a:p>
          <a:p>
            <a:pPr marL="285695" lvl="4" indent="-285695" defTabSz="914016">
              <a:lnSpc>
                <a:spcPct val="110000"/>
              </a:lnSpc>
              <a:spcAft>
                <a:spcPts val="1000"/>
              </a:spcAft>
              <a:buFont typeface="Arial" panose="020B0604020202020204" pitchFamily="34" charset="0"/>
              <a:buChar char="•"/>
              <a:defRPr/>
            </a:pPr>
            <a:r>
              <a:rPr lang="en-US" sz="1961">
                <a:latin typeface="Segoe UI"/>
              </a:rPr>
              <a:t>Approximate execution (</a:t>
            </a:r>
            <a:r>
              <a:rPr lang="en-US" sz="1961" err="1">
                <a:latin typeface="Segoe UI"/>
              </a:rPr>
              <a:t>Hyperloglog</a:t>
            </a:r>
            <a:r>
              <a:rPr lang="en-US" sz="1961">
                <a:latin typeface="Segoe UI"/>
              </a:rPr>
              <a:t>)</a:t>
            </a:r>
          </a:p>
          <a:p>
            <a:pPr marL="285695" lvl="4" indent="-285695">
              <a:lnSpc>
                <a:spcPct val="110000"/>
              </a:lnSpc>
              <a:spcAft>
                <a:spcPts val="1000"/>
              </a:spcAft>
              <a:buFont typeface="Arial" panose="020B0604020202020204" pitchFamily="34" charset="0"/>
              <a:buChar char="•"/>
              <a:defRPr/>
            </a:pPr>
            <a:r>
              <a:rPr lang="fr-FR" sz="1961"/>
              <a:t>JSON data support </a:t>
            </a:r>
          </a:p>
          <a:p>
            <a:pPr marL="285695" lvl="4" indent="-285695" defTabSz="914016">
              <a:lnSpc>
                <a:spcPct val="110000"/>
              </a:lnSpc>
              <a:spcAft>
                <a:spcPts val="1000"/>
              </a:spcAft>
              <a:buFont typeface="Arial" panose="020B0604020202020204" pitchFamily="34" charset="0"/>
              <a:buChar char="•"/>
              <a:defRPr/>
            </a:pPr>
            <a:endParaRPr lang="en-US" sz="1961">
              <a:latin typeface="Segoe UI"/>
            </a:endParaRPr>
          </a:p>
        </p:txBody>
      </p:sp>
      <p:sp>
        <p:nvSpPr>
          <p:cNvPr id="12" name="Text Placeholder 9">
            <a:extLst>
              <a:ext uri="{FF2B5EF4-FFF2-40B4-BE49-F238E27FC236}">
                <a16:creationId xmlns:a16="http://schemas.microsoft.com/office/drawing/2014/main" id="{31ACB80C-5CD0-4236-A347-31E8169092AB}"/>
              </a:ext>
            </a:extLst>
          </p:cNvPr>
          <p:cNvSpPr txBox="1">
            <a:spLocks/>
          </p:cNvSpPr>
          <p:nvPr/>
        </p:nvSpPr>
        <p:spPr>
          <a:xfrm>
            <a:off x="194537" y="2053145"/>
            <a:ext cx="3959210" cy="3453743"/>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Advanced storage system</a:t>
            </a:r>
          </a:p>
          <a:p>
            <a:pPr marL="285695" lvl="4" indent="-285695">
              <a:lnSpc>
                <a:spcPct val="110000"/>
              </a:lnSpc>
              <a:spcAft>
                <a:spcPts val="1000"/>
              </a:spcAft>
              <a:buFont typeface="Arial" panose="020B0604020202020204" pitchFamily="34" charset="0"/>
              <a:buChar char="•"/>
              <a:defRPr/>
            </a:pPr>
            <a:r>
              <a:rPr lang="fr-FR" sz="1961" err="1"/>
              <a:t>Columnstore</a:t>
            </a:r>
            <a:r>
              <a:rPr lang="fr-FR" sz="1961"/>
              <a:t> Indexes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 partitions</a:t>
            </a:r>
          </a:p>
          <a:p>
            <a:pPr marL="285695" lvl="4" indent="-285695" defTabSz="914016">
              <a:lnSpc>
                <a:spcPct val="110000"/>
              </a:lnSpc>
              <a:spcAft>
                <a:spcPts val="1000"/>
              </a:spcAft>
              <a:buFont typeface="Arial" panose="020B0604020202020204" pitchFamily="34" charset="0"/>
              <a:buChar char="•"/>
              <a:defRPr/>
            </a:pPr>
            <a:r>
              <a:rPr lang="fr-FR" sz="1961">
                <a:latin typeface="Segoe UI"/>
              </a:rPr>
              <a:t>Distributed tables</a:t>
            </a:r>
          </a:p>
          <a:p>
            <a:pPr marL="285695" lvl="4" indent="-285695" defTabSz="914016">
              <a:lnSpc>
                <a:spcPct val="110000"/>
              </a:lnSpc>
              <a:spcAft>
                <a:spcPts val="1000"/>
              </a:spcAft>
              <a:buFont typeface="Arial" panose="020B0604020202020204" pitchFamily="34" charset="0"/>
              <a:buChar char="•"/>
              <a:defRPr/>
            </a:pPr>
            <a:r>
              <a:rPr lang="fr-FR" sz="1961">
                <a:latin typeface="Segoe UI"/>
              </a:rPr>
              <a:t>Isolation modes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Materialized</a:t>
            </a:r>
            <a:r>
              <a:rPr lang="fr-FR" sz="1961">
                <a:latin typeface="Segoe UI"/>
              </a:rPr>
              <a:t> </a:t>
            </a:r>
            <a:r>
              <a:rPr lang="fr-FR" sz="1961" err="1">
                <a:latin typeface="Segoe UI"/>
              </a:rPr>
              <a:t>Views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Nonclustered</a:t>
            </a:r>
            <a:r>
              <a:rPr lang="fr-FR" sz="1961">
                <a:latin typeface="Segoe UI"/>
              </a:rPr>
              <a:t> Indexes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Result</a:t>
            </a:r>
            <a:r>
              <a:rPr lang="fr-FR" sz="1961">
                <a:latin typeface="Segoe UI"/>
              </a:rPr>
              <a:t>-set </a:t>
            </a:r>
            <a:r>
              <a:rPr lang="fr-FR" sz="1961" err="1">
                <a:latin typeface="Segoe UI"/>
              </a:rPr>
              <a:t>caching</a:t>
            </a:r>
            <a:endParaRPr lang="fr-FR" sz="1961">
              <a:latin typeface="Segoe UI"/>
            </a:endParaRPr>
          </a:p>
        </p:txBody>
      </p:sp>
      <p:sp>
        <p:nvSpPr>
          <p:cNvPr id="16" name="Text Placeholder 9">
            <a:extLst>
              <a:ext uri="{FF2B5EF4-FFF2-40B4-BE49-F238E27FC236}">
                <a16:creationId xmlns:a16="http://schemas.microsoft.com/office/drawing/2014/main" id="{327BCE4D-DCCE-4206-8F34-BFE44360F48D}"/>
              </a:ext>
            </a:extLst>
          </p:cNvPr>
          <p:cNvSpPr txBox="1">
            <a:spLocks/>
          </p:cNvSpPr>
          <p:nvPr/>
        </p:nvSpPr>
        <p:spPr>
          <a:xfrm>
            <a:off x="7814148" y="2053144"/>
            <a:ext cx="4281530" cy="3265259"/>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lnSpc>
                <a:spcPct val="110000"/>
              </a:lnSpc>
              <a:spcAft>
                <a:spcPts val="1000"/>
              </a:spcAft>
              <a:defRPr/>
            </a:pPr>
            <a:r>
              <a:rPr lang="en-US" sz="2353">
                <a:solidFill>
                  <a:srgbClr val="0078D4"/>
                </a:solidFill>
                <a:latin typeface="Segoe UI Semibold"/>
              </a:rPr>
              <a:t>Complete SQL object model</a:t>
            </a:r>
          </a:p>
          <a:p>
            <a:pPr marL="285695" lvl="4" indent="-285695" defTabSz="914016">
              <a:lnSpc>
                <a:spcPct val="110000"/>
              </a:lnSpc>
              <a:spcAft>
                <a:spcPts val="1000"/>
              </a:spcAft>
              <a:buFont typeface="Arial" panose="020B0604020202020204" pitchFamily="34" charset="0"/>
              <a:buChar char="•"/>
              <a:defRPr/>
            </a:pPr>
            <a:r>
              <a:rPr lang="fr-FR" sz="1961">
                <a:latin typeface="Segoe UI"/>
              </a:rPr>
              <a:t>Tables</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Views</a:t>
            </a:r>
            <a:r>
              <a:rPr lang="fr-FR" sz="1961">
                <a:latin typeface="Segoe UI"/>
              </a:rPr>
              <a:t> </a:t>
            </a:r>
          </a:p>
          <a:p>
            <a:pPr marL="285695" lvl="4" indent="-285695" defTabSz="914016">
              <a:lnSpc>
                <a:spcPct val="110000"/>
              </a:lnSpc>
              <a:spcAft>
                <a:spcPts val="1000"/>
              </a:spcAft>
              <a:buFont typeface="Arial" panose="020B0604020202020204" pitchFamily="34" charset="0"/>
              <a:buChar char="•"/>
              <a:defRPr/>
            </a:pPr>
            <a:r>
              <a:rPr lang="fr-FR" sz="1961" err="1">
                <a:latin typeface="Segoe UI"/>
              </a:rPr>
              <a:t>Stored</a:t>
            </a:r>
            <a:r>
              <a:rPr lang="fr-FR" sz="1961">
                <a:latin typeface="Segoe UI"/>
              </a:rPr>
              <a:t> </a:t>
            </a:r>
            <a:r>
              <a:rPr lang="fr-FR" sz="1961" err="1">
                <a:latin typeface="Segoe UI"/>
              </a:rPr>
              <a:t>procedures</a:t>
            </a:r>
            <a:endParaRPr lang="fr-FR" sz="1961">
              <a:latin typeface="Segoe UI"/>
            </a:endParaRPr>
          </a:p>
          <a:p>
            <a:pPr marL="285695" lvl="4" indent="-285695" defTabSz="914016">
              <a:lnSpc>
                <a:spcPct val="110000"/>
              </a:lnSpc>
              <a:spcAft>
                <a:spcPts val="1000"/>
              </a:spcAft>
              <a:buFont typeface="Arial" panose="020B0604020202020204" pitchFamily="34" charset="0"/>
              <a:buChar char="•"/>
              <a:defRPr/>
            </a:pPr>
            <a:r>
              <a:rPr lang="fr-FR" sz="1961" err="1">
                <a:latin typeface="Segoe UI"/>
              </a:rPr>
              <a:t>Functions</a:t>
            </a:r>
            <a:r>
              <a:rPr lang="fr-FR" sz="1961">
                <a:latin typeface="Segoe UI"/>
              </a:rPr>
              <a:t> </a:t>
            </a:r>
          </a:p>
        </p:txBody>
      </p:sp>
      <p:pic>
        <p:nvPicPr>
          <p:cNvPr id="1026" name="Picture 5" descr="cid:image002.png@01D593F0.B88B7900">
            <a:extLst>
              <a:ext uri="{FF2B5EF4-FFF2-40B4-BE49-F238E27FC236}">
                <a16:creationId xmlns:a16="http://schemas.microsoft.com/office/drawing/2014/main" id="{6C1A2E5A-8B83-49A4-B9EC-C5E7BC2AA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6413" y="345661"/>
            <a:ext cx="1270582" cy="127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12621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7747" y="1151079"/>
            <a:ext cx="11651870" cy="6589368"/>
          </a:xfrm>
        </p:spPr>
        <p:txBody>
          <a:bodyPr/>
          <a:lstStyle/>
          <a:p>
            <a:pPr>
              <a:lnSpc>
                <a:spcPct val="100000"/>
              </a:lnSpc>
            </a:pPr>
            <a:r>
              <a:rPr lang="en-US" sz="2353">
                <a:latin typeface="+mn-lt"/>
              </a:rPr>
              <a:t>Clustered </a:t>
            </a:r>
            <a:r>
              <a:rPr lang="en-US" sz="2353" err="1">
                <a:latin typeface="+mn-lt"/>
              </a:rPr>
              <a:t>Columnstore</a:t>
            </a:r>
            <a:r>
              <a:rPr lang="en-US" sz="2353">
                <a:latin typeface="+mn-lt"/>
              </a:rPr>
              <a:t> indexes (CCI) are best for fact tables. </a:t>
            </a:r>
          </a:p>
          <a:p>
            <a:pPr>
              <a:lnSpc>
                <a:spcPct val="100000"/>
              </a:lnSpc>
            </a:pPr>
            <a:r>
              <a:rPr lang="en-US" sz="2353">
                <a:latin typeface="+mn-lt"/>
              </a:rPr>
              <a:t>CCI offer the highest level of data compression and best query performance for tables with over 100 million rows. </a:t>
            </a:r>
          </a:p>
          <a:p>
            <a:pPr>
              <a:lnSpc>
                <a:spcPct val="100000"/>
              </a:lnSpc>
            </a:pPr>
            <a:r>
              <a:rPr lang="en-US" sz="2353">
                <a:latin typeface="+mn-lt"/>
              </a:rPr>
              <a:t>Heap tables are best for small lookup tables and recommended for tables with less than 100 million rows.</a:t>
            </a:r>
          </a:p>
          <a:p>
            <a:pPr>
              <a:lnSpc>
                <a:spcPct val="100000"/>
              </a:lnSpc>
            </a:pPr>
            <a:r>
              <a:rPr lang="en-US" sz="2353">
                <a:latin typeface="+mn-lt"/>
              </a:rPr>
              <a:t>Clustered Indexes may outperform CCI when very few rows need to be retrieved quickly.</a:t>
            </a:r>
          </a:p>
          <a:p>
            <a:pPr lvl="1">
              <a:lnSpc>
                <a:spcPct val="100000"/>
              </a:lnSpc>
            </a:pPr>
            <a:r>
              <a:rPr lang="en-US"/>
              <a:t>Add non-clustered indexes to improve performance for less selective queries. </a:t>
            </a:r>
          </a:p>
          <a:p>
            <a:pPr lvl="1">
              <a:lnSpc>
                <a:spcPct val="100000"/>
              </a:lnSpc>
            </a:pPr>
            <a:r>
              <a:rPr lang="en-US"/>
              <a:t>Each additional index added to a table increases storage space required and processing time during data loads.</a:t>
            </a:r>
          </a:p>
          <a:p>
            <a:pPr>
              <a:lnSpc>
                <a:spcPct val="100000"/>
              </a:lnSpc>
            </a:pPr>
            <a:r>
              <a:rPr lang="en-US" sz="2353">
                <a:latin typeface="+mn-lt"/>
              </a:rPr>
              <a:t>Speed load performance by staging data in heap tables and temporary tables prior to running transformations.</a:t>
            </a:r>
          </a:p>
          <a:p>
            <a:endParaRPr lang="en-US" sz="3967"/>
          </a:p>
          <a:p>
            <a:pPr lvl="1"/>
            <a:r>
              <a:rPr lang="en-US" sz="200"/>
              <a:t>as</a:t>
            </a:r>
          </a:p>
          <a:p>
            <a:endParaRPr lang="en-US" sz="4000"/>
          </a:p>
          <a:p>
            <a:endParaRPr lang="en-US"/>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70066" y="289956"/>
            <a:ext cx="11654187" cy="543108"/>
          </a:xfrm>
        </p:spPr>
        <p:txBody>
          <a:bodyPr/>
          <a:lstStyle/>
          <a:p>
            <a:r>
              <a:rPr lang="en-US"/>
              <a:t>Choosing the right index</a:t>
            </a:r>
          </a:p>
        </p:txBody>
      </p:sp>
    </p:spTree>
    <p:extLst>
      <p:ext uri="{BB962C8B-B14F-4D97-AF65-F5344CB8AC3E}">
        <p14:creationId xmlns:p14="http://schemas.microsoft.com/office/powerpoint/2010/main" val="4126630363"/>
      </p:ext>
    </p:extLst>
  </p:cSld>
  <p:clrMapOvr>
    <a:masterClrMapping/>
  </p:clrMapOvr>
  <p:transition>
    <p:fade/>
  </p:transition>
  <p:extLst>
    <p:ext uri="{6950BFC3-D8DA-4A85-94F7-54DA5524770B}">
      <p188:commentRel xmlns:p188="http://schemas.microsoft.com/office/powerpoint/2018/8/main" r:id="rId3"/>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a:t>Performance Anti-Patterns</a:t>
            </a:r>
          </a:p>
        </p:txBody>
      </p:sp>
    </p:spTree>
    <p:extLst>
      <p:ext uri="{BB962C8B-B14F-4D97-AF65-F5344CB8AC3E}">
        <p14:creationId xmlns:p14="http://schemas.microsoft.com/office/powerpoint/2010/main" val="27831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Too many indexes</a:t>
            </a:r>
          </a:p>
        </p:txBody>
      </p:sp>
      <p:sp>
        <p:nvSpPr>
          <p:cNvPr id="6" name="Text Placeholder 5">
            <a:extLst>
              <a:ext uri="{FF2B5EF4-FFF2-40B4-BE49-F238E27FC236}">
                <a16:creationId xmlns:a16="http://schemas.microsoft.com/office/drawing/2014/main" id="{88B6EE0A-95D9-4675-9358-02AAC90614C7}"/>
              </a:ext>
            </a:extLst>
          </p:cNvPr>
          <p:cNvSpPr>
            <a:spLocks noGrp="1"/>
          </p:cNvSpPr>
          <p:nvPr>
            <p:ph type="body" sz="quarter" idx="10"/>
          </p:nvPr>
        </p:nvSpPr>
        <p:spPr>
          <a:xfrm>
            <a:off x="584201" y="1651200"/>
            <a:ext cx="11018520" cy="2675181"/>
          </a:xfrm>
        </p:spPr>
        <p:txBody>
          <a:bodyPr/>
          <a:lstStyle/>
          <a:p>
            <a:pPr marL="241254" marR="734553" indent="-229191">
              <a:lnSpc>
                <a:spcPts val="3029"/>
              </a:lnSpc>
              <a:spcBef>
                <a:spcPts val="470"/>
              </a:spcBef>
              <a:buFont typeface="Arial"/>
              <a:buChar char="•"/>
              <a:tabLst>
                <a:tab pos="241889" algn="l"/>
              </a:tabLst>
            </a:pPr>
            <a:r>
              <a:rPr lang="en-US" spc="-15">
                <a:latin typeface="+mn-lt"/>
                <a:cs typeface="Calibri"/>
              </a:rPr>
              <a:t>Start </a:t>
            </a:r>
            <a:r>
              <a:rPr lang="en-US" spc="-5">
                <a:latin typeface="+mn-lt"/>
                <a:cs typeface="Calibri"/>
              </a:rPr>
              <a:t>without </a:t>
            </a:r>
            <a:r>
              <a:rPr lang="en-US" spc="-20">
                <a:latin typeface="+mn-lt"/>
                <a:cs typeface="Calibri"/>
              </a:rPr>
              <a:t>indexes. </a:t>
            </a:r>
            <a:r>
              <a:rPr lang="en-US" spc="-10">
                <a:latin typeface="+mn-lt"/>
                <a:cs typeface="Calibri"/>
              </a:rPr>
              <a:t>The overhead </a:t>
            </a:r>
            <a:r>
              <a:rPr lang="en-US" spc="-5">
                <a:latin typeface="+mn-lt"/>
                <a:cs typeface="Calibri"/>
              </a:rPr>
              <a:t>of </a:t>
            </a:r>
            <a:r>
              <a:rPr lang="en-US" spc="-10">
                <a:latin typeface="+mn-lt"/>
                <a:cs typeface="Calibri"/>
              </a:rPr>
              <a:t>maintaining </a:t>
            </a:r>
            <a:r>
              <a:rPr lang="en-US" spc="-5">
                <a:latin typeface="+mn-lt"/>
                <a:cs typeface="Calibri"/>
              </a:rPr>
              <a:t>them </a:t>
            </a:r>
            <a:r>
              <a:rPr lang="en-US" spc="-10">
                <a:latin typeface="+mn-lt"/>
                <a:cs typeface="Calibri"/>
              </a:rPr>
              <a:t>can be  </a:t>
            </a:r>
            <a:r>
              <a:rPr lang="en-US" spc="-15">
                <a:latin typeface="+mn-lt"/>
                <a:cs typeface="Calibri"/>
              </a:rPr>
              <a:t>greater </a:t>
            </a:r>
            <a:r>
              <a:rPr lang="en-US" spc="-5">
                <a:latin typeface="+mn-lt"/>
                <a:cs typeface="Calibri"/>
              </a:rPr>
              <a:t>than their</a:t>
            </a:r>
            <a:r>
              <a:rPr lang="en-US" spc="15">
                <a:latin typeface="+mn-lt"/>
                <a:cs typeface="Calibri"/>
              </a:rPr>
              <a:t> </a:t>
            </a:r>
            <a:r>
              <a:rPr lang="en-US" spc="-10">
                <a:latin typeface="+mn-lt"/>
                <a:cs typeface="Calibri"/>
              </a:rPr>
              <a:t>value.</a:t>
            </a:r>
            <a:endParaRPr lang="en-US">
              <a:latin typeface="+mn-lt"/>
              <a:cs typeface="Calibri"/>
            </a:endParaRPr>
          </a:p>
          <a:p>
            <a:pPr>
              <a:buFont typeface="Arial"/>
              <a:buChar char="•"/>
            </a:pPr>
            <a:endParaRPr lang="en-US" sz="3137">
              <a:latin typeface="+mn-lt"/>
              <a:cs typeface="Calibri"/>
            </a:endParaRPr>
          </a:p>
          <a:p>
            <a:pPr marL="241254" marR="5079" indent="-229191">
              <a:lnSpc>
                <a:spcPts val="3019"/>
              </a:lnSpc>
              <a:spcBef>
                <a:spcPts val="5"/>
              </a:spcBef>
              <a:buFont typeface="Arial"/>
              <a:buChar char="•"/>
              <a:tabLst>
                <a:tab pos="241889" algn="l"/>
              </a:tabLst>
            </a:pPr>
            <a:r>
              <a:rPr lang="en-US" spc="-5">
                <a:latin typeface="+mn-lt"/>
                <a:cs typeface="Calibri"/>
              </a:rPr>
              <a:t>A </a:t>
            </a:r>
            <a:r>
              <a:rPr lang="en-US" spc="-15">
                <a:latin typeface="+mn-lt"/>
                <a:cs typeface="Calibri"/>
              </a:rPr>
              <a:t>primary-key non-clustered </a:t>
            </a:r>
            <a:r>
              <a:rPr lang="en-US" spc="-20">
                <a:latin typeface="+mn-lt"/>
                <a:cs typeface="Calibri"/>
              </a:rPr>
              <a:t>index may improve </a:t>
            </a:r>
            <a:r>
              <a:rPr lang="en-US" spc="-15">
                <a:latin typeface="+mn-lt"/>
                <a:cs typeface="Calibri"/>
              </a:rPr>
              <a:t>performance </a:t>
            </a:r>
            <a:r>
              <a:rPr lang="en-US" spc="-5">
                <a:latin typeface="+mn-lt"/>
                <a:cs typeface="Calibri"/>
              </a:rPr>
              <a:t>of </a:t>
            </a:r>
            <a:r>
              <a:rPr lang="en-US" spc="-10">
                <a:latin typeface="+mn-lt"/>
                <a:cs typeface="Calibri"/>
              </a:rPr>
              <a:t>joins  </a:t>
            </a:r>
            <a:r>
              <a:rPr lang="en-US" spc="-5">
                <a:latin typeface="+mn-lt"/>
                <a:cs typeface="Calibri"/>
              </a:rPr>
              <a:t>when </a:t>
            </a:r>
            <a:r>
              <a:rPr lang="en-US" spc="-20">
                <a:latin typeface="+mn-lt"/>
                <a:cs typeface="Calibri"/>
              </a:rPr>
              <a:t>fact </a:t>
            </a:r>
            <a:r>
              <a:rPr lang="en-US" spc="-10">
                <a:latin typeface="+mn-lt"/>
                <a:cs typeface="Calibri"/>
              </a:rPr>
              <a:t>tables </a:t>
            </a:r>
            <a:r>
              <a:rPr lang="en-US" spc="-15">
                <a:latin typeface="+mn-lt"/>
                <a:cs typeface="Calibri"/>
              </a:rPr>
              <a:t>are </a:t>
            </a:r>
            <a:r>
              <a:rPr lang="en-US" spc="-5">
                <a:latin typeface="+mn-lt"/>
                <a:cs typeface="Calibri"/>
              </a:rPr>
              <a:t>joined </a:t>
            </a:r>
            <a:r>
              <a:rPr lang="en-US" spc="-20">
                <a:latin typeface="+mn-lt"/>
                <a:cs typeface="Calibri"/>
              </a:rPr>
              <a:t>to </a:t>
            </a:r>
            <a:r>
              <a:rPr lang="en-US" spc="-10">
                <a:latin typeface="+mn-lt"/>
                <a:cs typeface="Calibri"/>
              </a:rPr>
              <a:t>very </a:t>
            </a:r>
            <a:r>
              <a:rPr lang="en-US" spc="-15">
                <a:latin typeface="+mn-lt"/>
                <a:cs typeface="Calibri"/>
              </a:rPr>
              <a:t>large </a:t>
            </a:r>
            <a:r>
              <a:rPr lang="en-US" spc="-10">
                <a:latin typeface="+mn-lt"/>
                <a:cs typeface="Calibri"/>
              </a:rPr>
              <a:t>(billion+)</a:t>
            </a:r>
            <a:r>
              <a:rPr lang="en-US" spc="140">
                <a:latin typeface="+mn-lt"/>
                <a:cs typeface="Calibri"/>
              </a:rPr>
              <a:t> </a:t>
            </a:r>
            <a:r>
              <a:rPr lang="en-US" spc="-10">
                <a:latin typeface="+mn-lt"/>
                <a:cs typeface="Calibri"/>
              </a:rPr>
              <a:t>dimensions</a:t>
            </a:r>
            <a:endParaRPr lang="en-US">
              <a:latin typeface="+mn-lt"/>
              <a:cs typeface="Calibri"/>
            </a:endParaRPr>
          </a:p>
          <a:p>
            <a:endParaRPr lang="en-US">
              <a:latin typeface="+mn-lt"/>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spTree>
    <p:extLst>
      <p:ext uri="{BB962C8B-B14F-4D97-AF65-F5344CB8AC3E}">
        <p14:creationId xmlns:p14="http://schemas.microsoft.com/office/powerpoint/2010/main" val="1796819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33"/>
            <a:ext cx="2033814" cy="553998"/>
          </a:xfrm>
        </p:spPr>
        <p:txBody>
          <a:bodyPr/>
          <a:lstStyle/>
          <a:p>
            <a:r>
              <a:rPr lang="en-US"/>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161244" cy="1230757"/>
          </a:xfrm>
        </p:spPr>
        <p:txBody>
          <a:bodyPr>
            <a:normAutofit/>
          </a:bodyPr>
          <a:lstStyle/>
          <a:p>
            <a:r>
              <a:rPr lang="en-US" sz="2745"/>
              <a:t>Match the tables with their recommended index!</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a:solidFill>
                    <a:srgbClr val="353535"/>
                  </a:solidFill>
                  <a:latin typeface="Segoe UI Semilight"/>
                </a:endParaRPr>
              </a:p>
            </p:txBody>
          </p:sp>
        </p:grpSp>
      </p:grpSp>
      <p:grpSp>
        <p:nvGrpSpPr>
          <p:cNvPr id="17" name="Group 16">
            <a:extLst>
              <a:ext uri="{FF2B5EF4-FFF2-40B4-BE49-F238E27FC236}">
                <a16:creationId xmlns:a16="http://schemas.microsoft.com/office/drawing/2014/main" id="{0D13AA83-851D-47A1-AD24-9FAED143ECA2}"/>
              </a:ext>
            </a:extLst>
          </p:cNvPr>
          <p:cNvGrpSpPr/>
          <p:nvPr/>
        </p:nvGrpSpPr>
        <p:grpSpPr>
          <a:xfrm>
            <a:off x="5510554" y="3752345"/>
            <a:ext cx="4077295" cy="1133861"/>
            <a:chOff x="5621051" y="628165"/>
            <a:chExt cx="4159053" cy="1156597"/>
          </a:xfrm>
        </p:grpSpPr>
        <p:pic>
          <p:nvPicPr>
            <p:cNvPr id="5" name="Graphic 4" descr="Table">
              <a:extLst>
                <a:ext uri="{FF2B5EF4-FFF2-40B4-BE49-F238E27FC236}">
                  <a16:creationId xmlns:a16="http://schemas.microsoft.com/office/drawing/2014/main" id="{E94024BE-ECCA-4FE7-830D-707108162F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1051" y="628165"/>
              <a:ext cx="1166447" cy="1156597"/>
            </a:xfrm>
            <a:prstGeom prst="rect">
              <a:avLst/>
            </a:prstGeom>
          </p:spPr>
        </p:pic>
        <p:sp>
          <p:nvSpPr>
            <p:cNvPr id="6" name="TextBox 5">
              <a:extLst>
                <a:ext uri="{FF2B5EF4-FFF2-40B4-BE49-F238E27FC236}">
                  <a16:creationId xmlns:a16="http://schemas.microsoft.com/office/drawing/2014/main" id="{FC454187-54CE-4371-9240-A5B232E61B16}"/>
                </a:ext>
              </a:extLst>
            </p:cNvPr>
            <p:cNvSpPr txBox="1"/>
            <p:nvPr/>
          </p:nvSpPr>
          <p:spPr>
            <a:xfrm>
              <a:off x="6787498" y="744798"/>
              <a:ext cx="2992606" cy="923330"/>
            </a:xfrm>
            <a:prstGeom prst="rect">
              <a:avLst/>
            </a:prstGeom>
            <a:noFill/>
          </p:spPr>
          <p:txBody>
            <a:bodyPr wrap="square" rtlCol="0">
              <a:spAutoFit/>
            </a:bodyPr>
            <a:lstStyle/>
            <a:p>
              <a:r>
                <a:rPr lang="en-US" sz="1765" b="1" err="1"/>
                <a:t>dbo.LineItem</a:t>
              </a:r>
              <a:endParaRPr lang="en-US" sz="1765" b="1"/>
            </a:p>
            <a:p>
              <a:r>
                <a:rPr lang="en-US" sz="1765"/>
                <a:t>30B rows</a:t>
              </a:r>
            </a:p>
            <a:p>
              <a:r>
                <a:rPr lang="en-US" sz="1765"/>
                <a:t>Primary fact table</a:t>
              </a:r>
            </a:p>
          </p:txBody>
        </p:sp>
      </p:grpSp>
      <p:grpSp>
        <p:nvGrpSpPr>
          <p:cNvPr id="19" name="Group 18">
            <a:extLst>
              <a:ext uri="{FF2B5EF4-FFF2-40B4-BE49-F238E27FC236}">
                <a16:creationId xmlns:a16="http://schemas.microsoft.com/office/drawing/2014/main" id="{D8E25659-B3DB-4D94-8E71-6A8DB0A0D82D}"/>
              </a:ext>
            </a:extLst>
          </p:cNvPr>
          <p:cNvGrpSpPr/>
          <p:nvPr/>
        </p:nvGrpSpPr>
        <p:grpSpPr>
          <a:xfrm>
            <a:off x="5510554" y="2214060"/>
            <a:ext cx="4077295" cy="1133861"/>
            <a:chOff x="5621051" y="5093130"/>
            <a:chExt cx="4159053" cy="1156597"/>
          </a:xfrm>
        </p:grpSpPr>
        <p:pic>
          <p:nvPicPr>
            <p:cNvPr id="117" name="Graphic 116" descr="Table">
              <a:extLst>
                <a:ext uri="{FF2B5EF4-FFF2-40B4-BE49-F238E27FC236}">
                  <a16:creationId xmlns:a16="http://schemas.microsoft.com/office/drawing/2014/main" id="{A7A84875-8724-4297-A4EC-2BA419F94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1051" y="5093130"/>
              <a:ext cx="1166447" cy="1156597"/>
            </a:xfrm>
            <a:prstGeom prst="rect">
              <a:avLst/>
            </a:prstGeom>
          </p:spPr>
        </p:pic>
        <p:sp>
          <p:nvSpPr>
            <p:cNvPr id="118" name="TextBox 117">
              <a:extLst>
                <a:ext uri="{FF2B5EF4-FFF2-40B4-BE49-F238E27FC236}">
                  <a16:creationId xmlns:a16="http://schemas.microsoft.com/office/drawing/2014/main" id="{D804CB6F-9033-40E3-93DA-4BC420444308}"/>
                </a:ext>
              </a:extLst>
            </p:cNvPr>
            <p:cNvSpPr txBox="1"/>
            <p:nvPr/>
          </p:nvSpPr>
          <p:spPr>
            <a:xfrm>
              <a:off x="6787498" y="5209763"/>
              <a:ext cx="2992606" cy="923330"/>
            </a:xfrm>
            <a:prstGeom prst="rect">
              <a:avLst/>
            </a:prstGeom>
            <a:noFill/>
          </p:spPr>
          <p:txBody>
            <a:bodyPr wrap="square" rtlCol="0">
              <a:spAutoFit/>
            </a:bodyPr>
            <a:lstStyle/>
            <a:p>
              <a:r>
                <a:rPr lang="en-US" sz="1765" b="1" err="1"/>
                <a:t>dbo.Sales</a:t>
              </a:r>
              <a:endParaRPr lang="en-US" sz="1765" b="1"/>
            </a:p>
            <a:p>
              <a:r>
                <a:rPr lang="en-US" sz="1765"/>
                <a:t>150M rows</a:t>
              </a:r>
            </a:p>
            <a:p>
              <a:r>
                <a:rPr lang="en-US" sz="1765"/>
                <a:t>Single sales lookups</a:t>
              </a:r>
            </a:p>
          </p:txBody>
        </p:sp>
      </p:grpSp>
      <p:grpSp>
        <p:nvGrpSpPr>
          <p:cNvPr id="18" name="Group 17">
            <a:extLst>
              <a:ext uri="{FF2B5EF4-FFF2-40B4-BE49-F238E27FC236}">
                <a16:creationId xmlns:a16="http://schemas.microsoft.com/office/drawing/2014/main" id="{FBCF22D3-A771-4F8F-873D-A83C7FE935DA}"/>
              </a:ext>
            </a:extLst>
          </p:cNvPr>
          <p:cNvGrpSpPr/>
          <p:nvPr/>
        </p:nvGrpSpPr>
        <p:grpSpPr>
          <a:xfrm>
            <a:off x="5510553" y="5290630"/>
            <a:ext cx="3687545" cy="1133861"/>
            <a:chOff x="5621051" y="3625402"/>
            <a:chExt cx="3761488" cy="1156597"/>
          </a:xfrm>
        </p:grpSpPr>
        <p:pic>
          <p:nvPicPr>
            <p:cNvPr id="120" name="Graphic 119" descr="Table">
              <a:extLst>
                <a:ext uri="{FF2B5EF4-FFF2-40B4-BE49-F238E27FC236}">
                  <a16:creationId xmlns:a16="http://schemas.microsoft.com/office/drawing/2014/main" id="{73FEF83F-24CD-482E-9B10-3CA36319A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1051" y="3625402"/>
              <a:ext cx="1166447" cy="1156597"/>
            </a:xfrm>
            <a:prstGeom prst="rect">
              <a:avLst/>
            </a:prstGeom>
          </p:spPr>
        </p:pic>
        <p:sp>
          <p:nvSpPr>
            <p:cNvPr id="121" name="TextBox 120">
              <a:extLst>
                <a:ext uri="{FF2B5EF4-FFF2-40B4-BE49-F238E27FC236}">
                  <a16:creationId xmlns:a16="http://schemas.microsoft.com/office/drawing/2014/main" id="{0C9822F2-BDF0-4AB3-9896-61CE549654E9}"/>
                </a:ext>
              </a:extLst>
            </p:cNvPr>
            <p:cNvSpPr txBox="1"/>
            <p:nvPr/>
          </p:nvSpPr>
          <p:spPr>
            <a:xfrm>
              <a:off x="6787498" y="3742035"/>
              <a:ext cx="2595041" cy="923330"/>
            </a:xfrm>
            <a:prstGeom prst="rect">
              <a:avLst/>
            </a:prstGeom>
            <a:noFill/>
          </p:spPr>
          <p:txBody>
            <a:bodyPr wrap="square" rtlCol="0">
              <a:spAutoFit/>
            </a:bodyPr>
            <a:lstStyle/>
            <a:p>
              <a:r>
                <a:rPr lang="en-US" sz="1765" b="1" err="1"/>
                <a:t>stg.stagingLineItem</a:t>
              </a:r>
              <a:endParaRPr lang="en-US" sz="1765" b="1"/>
            </a:p>
            <a:p>
              <a:r>
                <a:rPr lang="en-US" sz="1765"/>
                <a:t>10k rows</a:t>
              </a:r>
            </a:p>
            <a:p>
              <a:r>
                <a:rPr lang="en-US" sz="1765"/>
                <a:t>Staging table for loads</a:t>
              </a:r>
            </a:p>
          </p:txBody>
        </p:sp>
      </p:grpSp>
      <p:grpSp>
        <p:nvGrpSpPr>
          <p:cNvPr id="16" name="Group 15">
            <a:extLst>
              <a:ext uri="{FF2B5EF4-FFF2-40B4-BE49-F238E27FC236}">
                <a16:creationId xmlns:a16="http://schemas.microsoft.com/office/drawing/2014/main" id="{A15155EA-C678-44A8-B69F-0E3BE9EB8EDD}"/>
              </a:ext>
            </a:extLst>
          </p:cNvPr>
          <p:cNvGrpSpPr/>
          <p:nvPr/>
        </p:nvGrpSpPr>
        <p:grpSpPr>
          <a:xfrm>
            <a:off x="5510554" y="675776"/>
            <a:ext cx="4077295" cy="1133861"/>
            <a:chOff x="5621051" y="2148422"/>
            <a:chExt cx="4159053" cy="1156597"/>
          </a:xfrm>
        </p:grpSpPr>
        <p:pic>
          <p:nvPicPr>
            <p:cNvPr id="123" name="Graphic 122" descr="Table">
              <a:extLst>
                <a:ext uri="{FF2B5EF4-FFF2-40B4-BE49-F238E27FC236}">
                  <a16:creationId xmlns:a16="http://schemas.microsoft.com/office/drawing/2014/main" id="{958A058B-DC10-499B-97EF-70D0D0F6C5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21051" y="2148422"/>
              <a:ext cx="1166447" cy="1156597"/>
            </a:xfrm>
            <a:prstGeom prst="rect">
              <a:avLst/>
            </a:prstGeom>
          </p:spPr>
        </p:pic>
        <p:sp>
          <p:nvSpPr>
            <p:cNvPr id="124" name="TextBox 123">
              <a:extLst>
                <a:ext uri="{FF2B5EF4-FFF2-40B4-BE49-F238E27FC236}">
                  <a16:creationId xmlns:a16="http://schemas.microsoft.com/office/drawing/2014/main" id="{4E386284-2FC6-450B-BB74-C17C3852146F}"/>
                </a:ext>
              </a:extLst>
            </p:cNvPr>
            <p:cNvSpPr txBox="1"/>
            <p:nvPr/>
          </p:nvSpPr>
          <p:spPr>
            <a:xfrm>
              <a:off x="6787498" y="2265055"/>
              <a:ext cx="2992606" cy="923330"/>
            </a:xfrm>
            <a:prstGeom prst="rect">
              <a:avLst/>
            </a:prstGeom>
            <a:noFill/>
          </p:spPr>
          <p:txBody>
            <a:bodyPr wrap="square" rtlCol="0">
              <a:spAutoFit/>
            </a:bodyPr>
            <a:lstStyle/>
            <a:p>
              <a:r>
                <a:rPr lang="en-US" sz="1765" b="1" err="1"/>
                <a:t>dbo.dimProduct</a:t>
              </a:r>
              <a:endParaRPr lang="en-US" sz="1765" b="1"/>
            </a:p>
            <a:p>
              <a:r>
                <a:rPr lang="en-US" sz="1765"/>
                <a:t>1.5k rows</a:t>
              </a:r>
            </a:p>
            <a:p>
              <a:r>
                <a:rPr lang="en-US" sz="1765"/>
                <a:t>Product information</a:t>
              </a:r>
            </a:p>
          </p:txBody>
        </p:sp>
      </p:grpSp>
      <p:sp>
        <p:nvSpPr>
          <p:cNvPr id="21" name="Rectangle: Rounded Corners 20">
            <a:extLst>
              <a:ext uri="{FF2B5EF4-FFF2-40B4-BE49-F238E27FC236}">
                <a16:creationId xmlns:a16="http://schemas.microsoft.com/office/drawing/2014/main" id="{23628999-0DD3-44DB-8014-4FC9309C8D42}"/>
              </a:ext>
            </a:extLst>
          </p:cNvPr>
          <p:cNvSpPr/>
          <p:nvPr/>
        </p:nvSpPr>
        <p:spPr bwMode="auto">
          <a:xfrm>
            <a:off x="10495997" y="2914292"/>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a:gradFill>
                  <a:gsLst>
                    <a:gs pos="0">
                      <a:srgbClr val="FFFFFF"/>
                    </a:gs>
                    <a:gs pos="100000">
                      <a:srgbClr val="FFFFFF"/>
                    </a:gs>
                  </a:gsLst>
                  <a:lin ang="5400000" scaled="0"/>
                </a:gradFill>
                <a:latin typeface="Segoe UI"/>
                <a:ea typeface="Segoe UI" pitchFamily="34" charset="0"/>
                <a:cs typeface="Segoe UI" pitchFamily="34" charset="0"/>
              </a:rPr>
              <a:t>Heap</a:t>
            </a:r>
          </a:p>
        </p:txBody>
      </p:sp>
      <p:sp>
        <p:nvSpPr>
          <p:cNvPr id="22" name="Rectangle: Rounded Corners 21">
            <a:extLst>
              <a:ext uri="{FF2B5EF4-FFF2-40B4-BE49-F238E27FC236}">
                <a16:creationId xmlns:a16="http://schemas.microsoft.com/office/drawing/2014/main" id="{6433F6FB-FDFD-4B5E-BE92-E3B17089A54B}"/>
              </a:ext>
            </a:extLst>
          </p:cNvPr>
          <p:cNvSpPr/>
          <p:nvPr/>
        </p:nvSpPr>
        <p:spPr bwMode="auto">
          <a:xfrm>
            <a:off x="10495997" y="1396560"/>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CCI</a:t>
            </a:r>
          </a:p>
        </p:txBody>
      </p:sp>
      <p:sp>
        <p:nvSpPr>
          <p:cNvPr id="23" name="Rectangle: Rounded Corners 22">
            <a:extLst>
              <a:ext uri="{FF2B5EF4-FFF2-40B4-BE49-F238E27FC236}">
                <a16:creationId xmlns:a16="http://schemas.microsoft.com/office/drawing/2014/main" id="{32EA6678-96BE-44E0-8687-ED4A28284CDB}"/>
              </a:ext>
            </a:extLst>
          </p:cNvPr>
          <p:cNvSpPr/>
          <p:nvPr/>
        </p:nvSpPr>
        <p:spPr bwMode="auto">
          <a:xfrm>
            <a:off x="10495997" y="4432025"/>
            <a:ext cx="1110239"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CI</a:t>
            </a:r>
          </a:p>
        </p:txBody>
      </p:sp>
      <p:cxnSp>
        <p:nvCxnSpPr>
          <p:cNvPr id="7" name="Straight Arrow Connector 6">
            <a:extLst>
              <a:ext uri="{FF2B5EF4-FFF2-40B4-BE49-F238E27FC236}">
                <a16:creationId xmlns:a16="http://schemas.microsoft.com/office/drawing/2014/main" id="{8E605372-9375-4897-836D-6E5579A6F970}"/>
              </a:ext>
            </a:extLst>
          </p:cNvPr>
          <p:cNvCxnSpPr>
            <a:endCxn id="21" idx="1"/>
          </p:cNvCxnSpPr>
          <p:nvPr/>
        </p:nvCxnSpPr>
        <p:spPr>
          <a:xfrm>
            <a:off x="8548515" y="1234695"/>
            <a:ext cx="1947482" cy="2092674"/>
          </a:xfrm>
          <a:prstGeom prst="straightConnector1">
            <a:avLst/>
          </a:prstGeom>
          <a:ln w="57150">
            <a:solidFill>
              <a:srgbClr val="333F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0105C25-8C89-4C16-A3B2-CAC9BD238A29}"/>
              </a:ext>
            </a:extLst>
          </p:cNvPr>
          <p:cNvCxnSpPr>
            <a:cxnSpLocks/>
            <a:endCxn id="23" idx="1"/>
          </p:cNvCxnSpPr>
          <p:nvPr/>
        </p:nvCxnSpPr>
        <p:spPr>
          <a:xfrm>
            <a:off x="8601553" y="2762029"/>
            <a:ext cx="1894444" cy="2083073"/>
          </a:xfrm>
          <a:prstGeom prst="straightConnector1">
            <a:avLst/>
          </a:prstGeom>
          <a:ln w="57150">
            <a:solidFill>
              <a:srgbClr val="7F6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11D96B-ECDB-41B6-9B22-454FC6738852}"/>
              </a:ext>
            </a:extLst>
          </p:cNvPr>
          <p:cNvCxnSpPr>
            <a:cxnSpLocks/>
            <a:endCxn id="22" idx="1"/>
          </p:cNvCxnSpPr>
          <p:nvPr/>
        </p:nvCxnSpPr>
        <p:spPr>
          <a:xfrm flipV="1">
            <a:off x="8601553" y="1809637"/>
            <a:ext cx="1894444" cy="2584466"/>
          </a:xfrm>
          <a:prstGeom prst="straightConnector1">
            <a:avLst/>
          </a:prstGeom>
          <a:ln w="57150">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B1D8C1-146A-44A3-A0E2-C4F5D2549DF8}"/>
              </a:ext>
            </a:extLst>
          </p:cNvPr>
          <p:cNvCxnSpPr>
            <a:cxnSpLocks/>
            <a:endCxn id="21" idx="1"/>
          </p:cNvCxnSpPr>
          <p:nvPr/>
        </p:nvCxnSpPr>
        <p:spPr>
          <a:xfrm flipV="1">
            <a:off x="8601553" y="3327369"/>
            <a:ext cx="1894444" cy="2622388"/>
          </a:xfrm>
          <a:prstGeom prst="straightConnector1">
            <a:avLst/>
          </a:prstGeom>
          <a:ln w="57150">
            <a:solidFill>
              <a:srgbClr val="C55A1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242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500" fill="hold"/>
                                        <p:tgtEl>
                                          <p:spTgt spid="106"/>
                                        </p:tgtEl>
                                        <p:attrNameLst>
                                          <p:attrName>ppt_x</p:attrName>
                                        </p:attrNameLst>
                                      </p:cBhvr>
                                      <p:tavLst>
                                        <p:tav tm="0">
                                          <p:val>
                                            <p:strVal val="#ppt_x"/>
                                          </p:val>
                                        </p:tav>
                                        <p:tav tm="100000">
                                          <p:val>
                                            <p:strVal val="#ppt_x"/>
                                          </p:val>
                                        </p:tav>
                                      </p:tavLst>
                                    </p:anim>
                                    <p:anim calcmode="lin" valueType="num">
                                      <p:cBhvr additive="base">
                                        <p:cTn id="8" dur="500" fill="hold"/>
                                        <p:tgtEl>
                                          <p:spTgt spid="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anim calcmode="lin" valueType="num">
                                      <p:cBhvr additive="base">
                                        <p:cTn id="11" dur="500" fill="hold"/>
                                        <p:tgtEl>
                                          <p:spTgt spid="116"/>
                                        </p:tgtEl>
                                        <p:attrNameLst>
                                          <p:attrName>ppt_x</p:attrName>
                                        </p:attrNameLst>
                                      </p:cBhvr>
                                      <p:tavLst>
                                        <p:tav tm="0">
                                          <p:val>
                                            <p:strVal val="#ppt_x"/>
                                          </p:val>
                                        </p:tav>
                                        <p:tav tm="100000">
                                          <p:val>
                                            <p:strVal val="#ppt_x"/>
                                          </p:val>
                                        </p:tav>
                                      </p:tavLst>
                                    </p:anim>
                                    <p:anim calcmode="lin" valueType="num">
                                      <p:cBhvr additive="base">
                                        <p:cTn id="12" dur="500" fill="hold"/>
                                        <p:tgtEl>
                                          <p:spTgt spid="1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7"/>
                                        </p:tgtEl>
                                        <p:attrNameLst>
                                          <p:attrName>style.visibility</p:attrName>
                                        </p:attrNameLst>
                                      </p:cBhvr>
                                      <p:to>
                                        <p:strVal val="visible"/>
                                      </p:to>
                                    </p:set>
                                    <p:anim calcmode="lin" valueType="num">
                                      <p:cBhvr additive="base">
                                        <p:cTn id="27" dur="500" fill="hold"/>
                                        <p:tgtEl>
                                          <p:spTgt spid="127"/>
                                        </p:tgtEl>
                                        <p:attrNameLst>
                                          <p:attrName>ppt_x</p:attrName>
                                        </p:attrNameLst>
                                      </p:cBhvr>
                                      <p:tavLst>
                                        <p:tav tm="0">
                                          <p:val>
                                            <p:strVal val="#ppt_x"/>
                                          </p:val>
                                        </p:tav>
                                        <p:tav tm="100000">
                                          <p:val>
                                            <p:strVal val="#ppt_x"/>
                                          </p:val>
                                        </p:tav>
                                      </p:tavLst>
                                    </p:anim>
                                    <p:anim calcmode="lin" valueType="num">
                                      <p:cBhvr additive="base">
                                        <p:cTn id="28" dur="500" fill="hold"/>
                                        <p:tgtEl>
                                          <p:spTgt spid="12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0"/>
                                        </p:tgtEl>
                                        <p:attrNameLst>
                                          <p:attrName>style.visibility</p:attrName>
                                        </p:attrNameLst>
                                      </p:cBhvr>
                                      <p:to>
                                        <p:strVal val="visible"/>
                                      </p:to>
                                    </p:set>
                                    <p:anim calcmode="lin" valueType="num">
                                      <p:cBhvr additive="base">
                                        <p:cTn id="31" dur="500" fill="hold"/>
                                        <p:tgtEl>
                                          <p:spTgt spid="130"/>
                                        </p:tgtEl>
                                        <p:attrNameLst>
                                          <p:attrName>ppt_x</p:attrName>
                                        </p:attrNameLst>
                                      </p:cBhvr>
                                      <p:tavLst>
                                        <p:tav tm="0">
                                          <p:val>
                                            <p:strVal val="#ppt_x"/>
                                          </p:val>
                                        </p:tav>
                                        <p:tav tm="100000">
                                          <p:val>
                                            <p:strVal val="#ppt_x"/>
                                          </p:val>
                                        </p:tav>
                                      </p:tavLst>
                                    </p:anim>
                                    <p:anim calcmode="lin" valueType="num">
                                      <p:cBhvr additive="base">
                                        <p:cTn id="32" dur="500" fill="hold"/>
                                        <p:tgtEl>
                                          <p:spTgt spid="1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anim calcmode="lin" valueType="num">
                                      <p:cBhvr additive="base">
                                        <p:cTn id="35" dur="500" fill="hold"/>
                                        <p:tgtEl>
                                          <p:spTgt spid="133"/>
                                        </p:tgtEl>
                                        <p:attrNameLst>
                                          <p:attrName>ppt_x</p:attrName>
                                        </p:attrNameLst>
                                      </p:cBhvr>
                                      <p:tavLst>
                                        <p:tav tm="0">
                                          <p:val>
                                            <p:strVal val="#ppt_x"/>
                                          </p:val>
                                        </p:tav>
                                        <p:tav tm="100000">
                                          <p:val>
                                            <p:strVal val="#ppt_x"/>
                                          </p:val>
                                        </p:tav>
                                      </p:tavLst>
                                    </p:anim>
                                    <p:anim calcmode="lin" valueType="num">
                                      <p:cBhvr additive="base">
                                        <p:cTn id="36" dur="500" fill="hold"/>
                                        <p:tgtEl>
                                          <p:spTgt spid="1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4"/>
                                        </p:tgtEl>
                                        <p:attrNameLst>
                                          <p:attrName>style.visibility</p:attrName>
                                        </p:attrNameLst>
                                      </p:cBhvr>
                                      <p:to>
                                        <p:strVal val="visible"/>
                                      </p:to>
                                    </p:set>
                                    <p:anim calcmode="lin" valueType="num">
                                      <p:cBhvr additive="base">
                                        <p:cTn id="39" dur="500" fill="hold"/>
                                        <p:tgtEl>
                                          <p:spTgt spid="124"/>
                                        </p:tgtEl>
                                        <p:attrNameLst>
                                          <p:attrName>ppt_x</p:attrName>
                                        </p:attrNameLst>
                                      </p:cBhvr>
                                      <p:tavLst>
                                        <p:tav tm="0">
                                          <p:val>
                                            <p:strVal val="#ppt_x"/>
                                          </p:val>
                                        </p:tav>
                                        <p:tav tm="100000">
                                          <p:val>
                                            <p:strVal val="#ppt_x"/>
                                          </p:val>
                                        </p:tav>
                                      </p:tavLst>
                                    </p:anim>
                                    <p:anim calcmode="lin" valueType="num">
                                      <p:cBhvr additive="base">
                                        <p:cTn id="40"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500" fill="hold"/>
                                        <p:tgtEl>
                                          <p:spTgt spid="80"/>
                                        </p:tgtEl>
                                        <p:attrNameLst>
                                          <p:attrName>ppt_x</p:attrName>
                                        </p:attrNameLst>
                                      </p:cBhvr>
                                      <p:tavLst>
                                        <p:tav tm="0">
                                          <p:val>
                                            <p:strVal val="#ppt_x"/>
                                          </p:val>
                                        </p:tav>
                                        <p:tav tm="100000">
                                          <p:val>
                                            <p:strVal val="#ppt_x"/>
                                          </p:val>
                                        </p:tav>
                                      </p:tavLst>
                                    </p:anim>
                                    <p:anim calcmode="lin" valueType="num">
                                      <p:cBhvr additive="base">
                                        <p:cTn id="50" dur="500" fill="hold"/>
                                        <p:tgtEl>
                                          <p:spTgt spid="8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 calcmode="lin" valueType="num">
                                      <p:cBhvr additive="base">
                                        <p:cTn id="53" dur="500" fill="hold"/>
                                        <p:tgtEl>
                                          <p:spTgt spid="149"/>
                                        </p:tgtEl>
                                        <p:attrNameLst>
                                          <p:attrName>ppt_x</p:attrName>
                                        </p:attrNameLst>
                                      </p:cBhvr>
                                      <p:tavLst>
                                        <p:tav tm="0">
                                          <p:val>
                                            <p:strVal val="#ppt_x"/>
                                          </p:val>
                                        </p:tav>
                                        <p:tav tm="100000">
                                          <p:val>
                                            <p:strVal val="#ppt_x"/>
                                          </p:val>
                                        </p:tav>
                                      </p:tavLst>
                                    </p:anim>
                                    <p:anim calcmode="lin" valueType="num">
                                      <p:cBhvr additive="base">
                                        <p:cTn id="54" dur="500" fill="hold"/>
                                        <p:tgtEl>
                                          <p:spTgt spid="1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anim calcmode="lin" valueType="num">
                                      <p:cBhvr additive="base">
                                        <p:cTn id="57" dur="500" fill="hold"/>
                                        <p:tgtEl>
                                          <p:spTgt spid="112"/>
                                        </p:tgtEl>
                                        <p:attrNameLst>
                                          <p:attrName>ppt_x</p:attrName>
                                        </p:attrNameLst>
                                      </p:cBhvr>
                                      <p:tavLst>
                                        <p:tav tm="0">
                                          <p:val>
                                            <p:strVal val="#ppt_x"/>
                                          </p:val>
                                        </p:tav>
                                        <p:tav tm="100000">
                                          <p:val>
                                            <p:strVal val="#ppt_x"/>
                                          </p:val>
                                        </p:tav>
                                      </p:tavLst>
                                    </p:anim>
                                    <p:anim calcmode="lin" valueType="num">
                                      <p:cBhvr additive="base">
                                        <p:cTn id="58" dur="500" fill="hold"/>
                                        <p:tgtEl>
                                          <p:spTgt spid="1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ppt_x"/>
                                          </p:val>
                                        </p:tav>
                                        <p:tav tm="100000">
                                          <p:val>
                                            <p:strVal val="#ppt_x"/>
                                          </p:val>
                                        </p:tav>
                                      </p:tavLst>
                                    </p:anim>
                                    <p:anim calcmode="lin" valueType="num">
                                      <p:cBhvr additive="base">
                                        <p:cTn id="62" dur="500" fill="hold"/>
                                        <p:tgtEl>
                                          <p:spTgt spid="1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7"/>
                                        </p:tgtEl>
                                        <p:attrNameLst>
                                          <p:attrName>style.visibility</p:attrName>
                                        </p:attrNameLst>
                                      </p:cBhvr>
                                      <p:to>
                                        <p:strVal val="visible"/>
                                      </p:to>
                                    </p:set>
                                    <p:anim calcmode="lin" valueType="num">
                                      <p:cBhvr additive="base">
                                        <p:cTn id="65" dur="500" fill="hold"/>
                                        <p:tgtEl>
                                          <p:spTgt spid="117"/>
                                        </p:tgtEl>
                                        <p:attrNameLst>
                                          <p:attrName>ppt_x</p:attrName>
                                        </p:attrNameLst>
                                      </p:cBhvr>
                                      <p:tavLst>
                                        <p:tav tm="0">
                                          <p:val>
                                            <p:strVal val="#ppt_x"/>
                                          </p:val>
                                        </p:tav>
                                        <p:tav tm="100000">
                                          <p:val>
                                            <p:strVal val="#ppt_x"/>
                                          </p:val>
                                        </p:tav>
                                      </p:tavLst>
                                    </p:anim>
                                    <p:anim calcmode="lin" valueType="num">
                                      <p:cBhvr additive="base">
                                        <p:cTn id="66"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 calcmode="lin" valueType="num">
                                      <p:cBhvr additive="base">
                                        <p:cTn id="75" dur="500" fill="hold"/>
                                        <p:tgtEl>
                                          <p:spTgt spid="88"/>
                                        </p:tgtEl>
                                        <p:attrNameLst>
                                          <p:attrName>ppt_x</p:attrName>
                                        </p:attrNameLst>
                                      </p:cBhvr>
                                      <p:tavLst>
                                        <p:tav tm="0">
                                          <p:val>
                                            <p:strVal val="#ppt_x"/>
                                          </p:val>
                                        </p:tav>
                                        <p:tav tm="100000">
                                          <p:val>
                                            <p:strVal val="#ppt_x"/>
                                          </p:val>
                                        </p:tav>
                                      </p:tavLst>
                                    </p:anim>
                                    <p:anim calcmode="lin" valueType="num">
                                      <p:cBhvr additive="base">
                                        <p:cTn id="76" dur="500" fill="hold"/>
                                        <p:tgtEl>
                                          <p:spTgt spid="88"/>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 calcmode="lin" valueType="num">
                                      <p:cBhvr additive="base">
                                        <p:cTn id="79" dur="500" fill="hold"/>
                                        <p:tgtEl>
                                          <p:spTgt spid="115"/>
                                        </p:tgtEl>
                                        <p:attrNameLst>
                                          <p:attrName>ppt_x</p:attrName>
                                        </p:attrNameLst>
                                      </p:cBhvr>
                                      <p:tavLst>
                                        <p:tav tm="0">
                                          <p:val>
                                            <p:strVal val="#ppt_x"/>
                                          </p:val>
                                        </p:tav>
                                        <p:tav tm="100000">
                                          <p:val>
                                            <p:strVal val="#ppt_x"/>
                                          </p:val>
                                        </p:tav>
                                      </p:tavLst>
                                    </p:anim>
                                    <p:anim calcmode="lin" valueType="num">
                                      <p:cBhvr additive="base">
                                        <p:cTn id="80" dur="500" fill="hold"/>
                                        <p:tgtEl>
                                          <p:spTgt spid="11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 calcmode="lin" valueType="num">
                                      <p:cBhvr additive="base">
                                        <p:cTn id="83" dur="500" fill="hold"/>
                                        <p:tgtEl>
                                          <p:spTgt spid="118"/>
                                        </p:tgtEl>
                                        <p:attrNameLst>
                                          <p:attrName>ppt_x</p:attrName>
                                        </p:attrNameLst>
                                      </p:cBhvr>
                                      <p:tavLst>
                                        <p:tav tm="0">
                                          <p:val>
                                            <p:strVal val="#ppt_x"/>
                                          </p:val>
                                        </p:tav>
                                        <p:tav tm="100000">
                                          <p:val>
                                            <p:strVal val="#ppt_x"/>
                                          </p:val>
                                        </p:tav>
                                      </p:tavLst>
                                    </p:anim>
                                    <p:anim calcmode="lin" valueType="num">
                                      <p:cBhvr additive="base">
                                        <p:cTn id="84"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 grpId="0" animBg="1"/>
      <p:bldP spid="10"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41127162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67</a:t>
            </a:fld>
            <a:endParaRPr lang="en-US"/>
          </a:p>
        </p:txBody>
      </p:sp>
    </p:spTree>
    <p:extLst>
      <p:ext uri="{BB962C8B-B14F-4D97-AF65-F5344CB8AC3E}">
        <p14:creationId xmlns:p14="http://schemas.microsoft.com/office/powerpoint/2010/main" val="28285904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1245"/>
            <a:ext cx="6796924" cy="844727"/>
          </a:xfrm>
        </p:spPr>
        <p:txBody>
          <a:bodyPr/>
          <a:lstStyle/>
          <a:p>
            <a:r>
              <a:rPr lang="en-US">
                <a:cs typeface="Segoe UI"/>
              </a:rPr>
              <a:t>Hands-On Build Activity: </a:t>
            </a:r>
            <a:br>
              <a:rPr lang="en-US">
                <a:cs typeface="Segoe UI"/>
              </a:rPr>
            </a:br>
            <a:r>
              <a:rPr lang="en-US">
                <a:cs typeface="Segoe UI"/>
              </a:rPr>
              <a:t>Data Warehouse Optimization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163669"/>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able to optimize the data warehouse table configuration and understand the impact on query performance</a:t>
            </a:r>
            <a:endParaRPr lang="en-US" sz="1765" i="1">
              <a:solidFill>
                <a:srgbClr val="FF0000"/>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optimizing your customer’s data after you have completed your data ingestion.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86289"/>
            <a:ext cx="6588968"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C4B760ED-A82A-49D5-9D0B-2D28C094BCF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42553348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4913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5766" y="2579793"/>
            <a:ext cx="4160799"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6546" y="3535496"/>
            <a:ext cx="4160654" cy="2092724"/>
          </a:xfrm>
        </p:spPr>
        <p:txBody>
          <a:bodyPr/>
          <a:lstStyle/>
          <a:p>
            <a:r>
              <a:rPr lang="en-US" dirty="0"/>
              <a:t>What is the primary factor for Azure Synapse winning a POC?</a:t>
            </a:r>
          </a:p>
          <a:p>
            <a:endParaRPr lang="en-US" dirty="0"/>
          </a:p>
          <a:p>
            <a:r>
              <a:rPr lang="en-US" dirty="0"/>
              <a:t>What about losing a POC?</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489" y="1060688"/>
            <a:ext cx="4567355" cy="4551948"/>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41">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596" y="2450171"/>
            <a:ext cx="703564" cy="7035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45" rIns="0" bIns="47545" numCol="1" rtlCol="0" anchor="ctr" anchorCtr="0" compatLnSpc="1">
              <a:prstTxWarp prst="textNoShape">
                <a:avLst/>
              </a:prstTxWarp>
            </a:bodyPr>
            <a:lstStyle/>
            <a:p>
              <a:pPr algn="ctr" defTabSz="950480"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41" tIns="149154" rIns="186441" bIns="149154" numCol="1" spcCol="0" rtlCol="0" fromWordArt="0" anchor="t" anchorCtr="0" forceAA="0" compatLnSpc="1">
              <a:prstTxWarp prst="textNoShape">
                <a:avLst/>
              </a:prstTxWarp>
              <a:noAutofit/>
            </a:bodyPr>
            <a:lstStyle/>
            <a:p>
              <a:pPr defTabSz="950480"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65286860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70</a:t>
            </a:fld>
            <a:endParaRPr lang="en-US"/>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2670397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Security in Azure Synapse</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3781501" cy="108965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Security baseline</a:t>
            </a:r>
          </a:p>
          <a:p>
            <a:pPr marL="281677" lvl="1" indent="0">
              <a:buNone/>
            </a:pPr>
            <a:r>
              <a:rPr lang="en-US" sz="1765" dirty="0">
                <a:solidFill>
                  <a:schemeClr val="tx1"/>
                </a:solidFill>
              </a:rPr>
              <a:t>Synapse Analytics security baseline</a:t>
            </a: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4806192" y="2906085"/>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Network security</a:t>
            </a:r>
          </a:p>
          <a:p>
            <a:pPr marL="281677" lvl="1" indent="0">
              <a:buNone/>
            </a:pPr>
            <a:r>
              <a:rPr lang="en-US" sz="1765" dirty="0">
                <a:solidFill>
                  <a:schemeClr val="tx1"/>
                </a:solidFill>
              </a:rPr>
              <a:t>Synapse Managed Virtual Network and Managed private endpoints</a:t>
            </a: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Security baseline for Synapse Analytics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740" y="180201"/>
            <a:ext cx="11018520" cy="553998"/>
          </a:xfrm>
          <a:prstGeom prst="rect">
            <a:avLst/>
          </a:prstGeom>
        </p:spPr>
        <p:txBody>
          <a:bodyPr vert="horz" wrap="square" lIns="0" tIns="13333" rIns="0" bIns="0" rtlCol="0" anchor="t">
            <a:spAutoFit/>
          </a:bodyPr>
          <a:lstStyle/>
          <a:p>
            <a:pPr marL="12698">
              <a:spcBef>
                <a:spcPts val="105"/>
              </a:spcBef>
            </a:pPr>
            <a:r>
              <a:rPr lang="en-US" b="1" dirty="0"/>
              <a:t>The 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extLst>
              <p:ext uri="{D42A27DB-BD31-4B8C-83A1-F6EECF244321}">
                <p14:modId xmlns:p14="http://schemas.microsoft.com/office/powerpoint/2010/main" val="2549460148"/>
              </p:ext>
            </p:extLst>
          </p:nvPr>
        </p:nvGraphicFramePr>
        <p:xfrm>
          <a:off x="566003" y="921592"/>
          <a:ext cx="11205310" cy="5936408"/>
        </p:xfrm>
        <a:graphic>
          <a:graphicData uri="http://schemas.openxmlformats.org/drawingml/2006/table">
            <a:tbl>
              <a:tblPr firstRow="1" bandRow="1">
                <a:tableStyleId>{5C22544A-7EE6-4342-B048-85BDC9FD1C3A}</a:tableStyleId>
              </a:tblPr>
              <a:tblGrid>
                <a:gridCol w="2539870">
                  <a:extLst>
                    <a:ext uri="{9D8B030D-6E8A-4147-A177-3AD203B41FA5}">
                      <a16:colId xmlns:a16="http://schemas.microsoft.com/office/drawing/2014/main" val="1146731886"/>
                    </a:ext>
                  </a:extLst>
                </a:gridCol>
                <a:gridCol w="8665440">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dirty="0"/>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98857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0" dirty="0">
                          <a:solidFill>
                            <a:srgbClr val="171717"/>
                          </a:solidFill>
                          <a:latin typeface="Segoe UI" panose="020B0502040204020203" pitchFamily="34" charset="0"/>
                        </a:rPr>
                        <a:t>Network security</a:t>
                      </a:r>
                    </a:p>
                  </a:txBody>
                  <a:tcPr marL="89642" marR="89642" marT="44821" marB="44821"/>
                </a:tc>
                <a:tc>
                  <a:txBody>
                    <a:bodyPr/>
                    <a:lstStyle/>
                    <a:p>
                      <a:r>
                        <a:rPr lang="en-US" sz="1200" dirty="0"/>
                        <a:t>Protect with VNETs</a:t>
                      </a:r>
                    </a:p>
                    <a:p>
                      <a:r>
                        <a:rPr lang="en-US" sz="1200" dirty="0"/>
                        <a:t>Monitor configuration and traffic of VNETs, subnets and network interfaces Use Advanced Threat Protection (ATP) and DDoS Protection, </a:t>
                      </a:r>
                    </a:p>
                    <a:p>
                      <a:r>
                        <a:rPr lang="en-US" sz="1200" dirty="0"/>
                        <a:t>Record network packets, </a:t>
                      </a:r>
                    </a:p>
                    <a:p>
                      <a:r>
                        <a:rPr lang="en-US" sz="1200" dirty="0"/>
                        <a:t>Use tags for network security groups</a:t>
                      </a:r>
                    </a:p>
                  </a:txBody>
                  <a:tcPr marL="89642" marR="89642" marT="44821" marB="44821"/>
                </a:tc>
                <a:extLst>
                  <a:ext uri="{0D108BD9-81ED-4DB2-BD59-A6C34878D82A}">
                    <a16:rowId xmlns:a16="http://schemas.microsoft.com/office/drawing/2014/main" val="1405853040"/>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Logging and monitoring</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Update time synchronization for your compute deployments,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Central security log management,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Enable auditing on the Azure SQL server-level,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Configure security log storage retention,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advanced Threat Protection (ATP) for Azure SQL Database in conjunction with Azure Security Center to monitor and alert on anomalous activity</a:t>
                      </a:r>
                    </a:p>
                  </a:txBody>
                  <a:tcPr marL="89642" marR="89642" marT="44821" marB="44821"/>
                </a:tc>
                <a:extLst>
                  <a:ext uri="{0D108BD9-81ED-4DB2-BD59-A6C34878D82A}">
                    <a16:rowId xmlns:a16="http://schemas.microsoft.com/office/drawing/2014/main" val="2639256789"/>
                  </a:ext>
                </a:extLst>
              </a:tr>
              <a:tr h="313748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u="none" dirty="0">
                          <a:solidFill>
                            <a:srgbClr val="171717"/>
                          </a:solidFill>
                          <a:latin typeface="Segoe UI" panose="020B0502040204020203" pitchFamily="34" charset="0"/>
                        </a:rPr>
                        <a:t>Identity and access control</a:t>
                      </a:r>
                    </a:p>
                  </a:txBody>
                  <a:tcPr marL="89642" marR="89642" marT="44821" marB="44821"/>
                </a:tc>
                <a:tc>
                  <a:txBody>
                    <a:bodyPr/>
                    <a:lstStyle/>
                    <a:p>
                      <a:r>
                        <a:rPr lang="en-US" sz="1200" kern="1200" dirty="0">
                          <a:solidFill>
                            <a:schemeClr val="dk1"/>
                          </a:solidFill>
                          <a:latin typeface="+mn-lt"/>
                          <a:ea typeface="+mn-ea"/>
                          <a:cs typeface="+mn-cs"/>
                        </a:rPr>
                        <a:t>Maintain an inventory of administrative accounts</a:t>
                      </a:r>
                    </a:p>
                    <a:p>
                      <a:r>
                        <a:rPr lang="en-US" sz="1200" kern="1200" dirty="0">
                          <a:solidFill>
                            <a:schemeClr val="dk1"/>
                          </a:solidFill>
                          <a:latin typeface="+mn-lt"/>
                          <a:ea typeface="+mn-ea"/>
                          <a:cs typeface="+mn-cs"/>
                        </a:rPr>
                        <a:t>Change default passwords where applicable</a:t>
                      </a:r>
                    </a:p>
                    <a:p>
                      <a:r>
                        <a:rPr lang="en-US" sz="1200" kern="1200" dirty="0">
                          <a:solidFill>
                            <a:schemeClr val="dk1"/>
                          </a:solidFill>
                          <a:latin typeface="+mn-lt"/>
                          <a:ea typeface="+mn-ea"/>
                          <a:cs typeface="+mn-cs"/>
                        </a:rPr>
                        <a:t>Use dedicated administrative accounts, Use AAD single sign-on</a:t>
                      </a:r>
                    </a:p>
                    <a:p>
                      <a:r>
                        <a:rPr lang="en-US" sz="1200" kern="1200" dirty="0">
                          <a:solidFill>
                            <a:schemeClr val="dk1"/>
                          </a:solidFill>
                          <a:latin typeface="+mn-lt"/>
                          <a:ea typeface="+mn-ea"/>
                          <a:cs typeface="+mn-cs"/>
                        </a:rPr>
                        <a:t>Use multi-factor authentication for all AAD-based access</a:t>
                      </a:r>
                    </a:p>
                    <a:p>
                      <a:r>
                        <a:rPr lang="en-US" sz="1200" kern="1200" dirty="0">
                          <a:solidFill>
                            <a:schemeClr val="dk1"/>
                          </a:solidFill>
                          <a:latin typeface="+mn-lt"/>
                          <a:ea typeface="+mn-ea"/>
                          <a:cs typeface="+mn-cs"/>
                        </a:rPr>
                        <a:t>Use a Privileged Access Workstation (PAW) with Multi-Factor Authentication (MFA) configured to log into and configure Azure resources</a:t>
                      </a:r>
                    </a:p>
                    <a:p>
                      <a:r>
                        <a:rPr lang="en-US" sz="1200" kern="1200" dirty="0">
                          <a:solidFill>
                            <a:schemeClr val="dk1"/>
                          </a:solidFill>
                          <a:latin typeface="+mn-lt"/>
                          <a:ea typeface="+mn-ea"/>
                          <a:cs typeface="+mn-cs"/>
                        </a:rPr>
                        <a:t>Use Azure Active Directory security reports for generation of logs and alerts when suspicious or unsafe activity occurs in the environment.</a:t>
                      </a:r>
                    </a:p>
                    <a:p>
                      <a:r>
                        <a:rPr lang="en-US" sz="1200" kern="1200" dirty="0">
                          <a:solidFill>
                            <a:schemeClr val="dk1"/>
                          </a:solidFill>
                          <a:latin typeface="+mn-lt"/>
                          <a:ea typeface="+mn-ea"/>
                          <a:cs typeface="+mn-cs"/>
                        </a:rPr>
                        <a:t>Manage Azure resources from only approved locations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 an Azure Active Directory (AD) administrator for the Azure SQL Database server in your Synapse SQL pool. </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Regularly review and reconcile user access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 support scenarios where Microsoft needs to access data related to the Azure SQL Database in your Synapse SQL pool, Azure Customer Lockbox provides an interface for you to review and approve or reject data access requests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Azure Active Directory (Azure AD) Identity Protection and risk detection features to configure automated responses to detected suspicious actions related to user identities.</a:t>
                      </a:r>
                    </a:p>
                    <a:p>
                      <a:r>
                        <a:rPr lang="en-US" sz="1200" kern="1200" dirty="0">
                          <a:solidFill>
                            <a:schemeClr val="dk1"/>
                          </a:solidFill>
                          <a:latin typeface="+mn-lt"/>
                          <a:ea typeface="+mn-ea"/>
                          <a:cs typeface="+mn-cs"/>
                        </a:rPr>
                        <a:t>Configure Azure Active Directory (AD) authentication with Azure SQL and enable diagnostic settings for Azure Active Directory user accounts, sending the audit logs and sign-in logs to a Log Analytics workspace. Configure desired alerts within Log Analytics</a:t>
                      </a:r>
                    </a:p>
                  </a:txBody>
                  <a:tcPr marL="89642" marR="89642" marT="44821" marB="44821"/>
                </a:tc>
                <a:extLst>
                  <a:ext uri="{0D108BD9-81ED-4DB2-BD59-A6C34878D82A}">
                    <a16:rowId xmlns:a16="http://schemas.microsoft.com/office/drawing/2014/main" val="3316683679"/>
                  </a:ext>
                </a:extLst>
              </a:tr>
            </a:tbl>
          </a:graphicData>
        </a:graphic>
      </p:graphicFrame>
    </p:spTree>
    <p:extLst>
      <p:ext uri="{BB962C8B-B14F-4D97-AF65-F5344CB8AC3E}">
        <p14:creationId xmlns:p14="http://schemas.microsoft.com/office/powerpoint/2010/main" val="26460901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5477410"/>
        </p:xfrm>
        <a:graphic>
          <a:graphicData uri="http://schemas.openxmlformats.org/drawingml/2006/table">
            <a:tbl>
              <a:tblPr firstRow="1" bandRow="1">
                <a:tableStyleId>{5C22544A-7EE6-4342-B048-85BDC9FD1C3A}</a:tableStyleId>
              </a:tblPr>
              <a:tblGrid>
                <a:gridCol w="1827690">
                  <a:extLst>
                    <a:ext uri="{9D8B030D-6E8A-4147-A177-3AD203B41FA5}">
                      <a16:colId xmlns:a16="http://schemas.microsoft.com/office/drawing/2014/main" val="1146731886"/>
                    </a:ext>
                  </a:extLst>
                </a:gridCol>
                <a:gridCol w="884018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170320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t>Data protection</a:t>
                      </a:r>
                    </a:p>
                  </a:txBody>
                  <a:tcPr marL="89642" marR="89642" marT="44821" marB="44821"/>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Maintain an inventory of sensitive Information; Isolate systems storing or processing sensitive information; For any Azure SQL Database in your Synapse SQL pool storing or processing sensitive information, mark the database and related resources as sensitive using tags. Configure Private Link in conjunction with network security group (NSG) service tags on your Azure SQL Database instances to prevent the exfiltration of sensitive information. Encrypt all sensitive information in transit. Use the Azure Synapse SQL Data Discovery &amp; Classification feature. Data Discovery &amp; Classification provides advanced capabilities built into Azure SQL Database for discovering, classifying, labeling &amp; protecting the sensitive data in your databases.</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Use RBAC to manage access to Azure SQL databases in your Synapse SQL pool</a:t>
                      </a:r>
                    </a:p>
                    <a:p>
                      <a:pPr marL="0" marR="0" lvl="0" indent="0" algn="l" defTabSz="951304"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Encrypt sensitive information at rest: use TDE (Transparent data encryption); Log and alert on changes to critical Azure resources (Azure Monitor : Activity Log and alerts on Synapse in the Azure portal)</a:t>
                      </a:r>
                    </a:p>
                  </a:txBody>
                  <a:tcPr marL="89642" marR="89642" marT="44821" marB="44821"/>
                </a:tc>
                <a:extLst>
                  <a:ext uri="{0D108BD9-81ED-4DB2-BD59-A6C34878D82A}">
                    <a16:rowId xmlns:a16="http://schemas.microsoft.com/office/drawing/2014/main" val="1948370352"/>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Vulnerability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Run automated vulnerability scanning tools; Compare back-to-back vulnerability scans (Vulnerability Assessment is a scanning service built into Azure Synapse SQL.); Use a risk-rating process to prioritize the remediation of discovered vulnerabilities (Data Discovery &amp; Classification built into Azure Synapse SQL)</a:t>
                      </a:r>
                    </a:p>
                  </a:txBody>
                  <a:tcPr marL="89642" marR="89642" marT="44821" marB="44821"/>
                </a:tc>
                <a:extLst>
                  <a:ext uri="{0D108BD9-81ED-4DB2-BD59-A6C34878D82A}">
                    <a16:rowId xmlns:a16="http://schemas.microsoft.com/office/drawing/2014/main" val="269159401"/>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Inventory and asset management</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automated asset discovery solution (Azure Resource Graph); Maintain asset metadata (Apply tags to Azure resources). Delete unauthorized Azure resources. Define a list of approved Azure resources related to your Synapse SQL pool.</a:t>
                      </a:r>
                    </a:p>
                    <a:p>
                      <a:r>
                        <a:rPr lang="en-US" sz="1200" kern="1200" dirty="0">
                          <a:solidFill>
                            <a:schemeClr val="dk1"/>
                          </a:solidFill>
                          <a:latin typeface="+mn-lt"/>
                          <a:ea typeface="+mn-ea"/>
                          <a:cs typeface="+mn-cs"/>
                        </a:rPr>
                        <a:t>Monitor for unapproved Azure resources (use Azure Policy and Azure Resource Graph)</a:t>
                      </a:r>
                    </a:p>
                    <a:p>
                      <a:r>
                        <a:rPr lang="en-US" sz="1200" kern="1200" dirty="0">
                          <a:solidFill>
                            <a:schemeClr val="dk1"/>
                          </a:solidFill>
                          <a:latin typeface="+mn-lt"/>
                          <a:ea typeface="+mn-ea"/>
                          <a:cs typeface="+mn-cs"/>
                        </a:rPr>
                        <a:t>Use only approved Azure services</a:t>
                      </a:r>
                    </a:p>
                    <a:p>
                      <a:r>
                        <a:rPr lang="en-US" sz="1200" kern="1200" dirty="0">
                          <a:solidFill>
                            <a:schemeClr val="dk1"/>
                          </a:solidFill>
                          <a:latin typeface="+mn-lt"/>
                          <a:ea typeface="+mn-ea"/>
                          <a:cs typeface="+mn-cs"/>
                        </a:rPr>
                        <a:t>Any resource related to your Synapse SQL pool that is required for business operations, but may incur higher risk for the organization, should be isolated within its own virtual machine and/or virtual network and sufficiently secured with either an Azure Firewall or Network Security Group.</a:t>
                      </a:r>
                    </a:p>
                  </a:txBody>
                  <a:tcPr marL="89642" marR="89642" marT="44821" marB="44821"/>
                </a:tc>
                <a:extLst>
                  <a:ext uri="{0D108BD9-81ED-4DB2-BD59-A6C34878D82A}">
                    <a16:rowId xmlns:a16="http://schemas.microsoft.com/office/drawing/2014/main" val="2924426900"/>
                  </a:ext>
                </a:extLst>
              </a:tr>
              <a:tr h="134463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Secure configuration</a:t>
                      </a:r>
                      <a:endParaRPr lang="en-US" sz="1600" dirty="0"/>
                    </a:p>
                  </a:txBody>
                  <a:tcPr marL="89642" marR="89642" marT="44821" marB="44821"/>
                </a:tc>
                <a:tc>
                  <a:txBody>
                    <a:bodyPr/>
                    <a:lstStyle/>
                    <a:p>
                      <a:r>
                        <a:rPr lang="en-US" sz="1200" kern="1200" dirty="0">
                          <a:solidFill>
                            <a:schemeClr val="dk1"/>
                          </a:solidFill>
                          <a:latin typeface="+mn-lt"/>
                          <a:ea typeface="+mn-ea"/>
                          <a:cs typeface="+mn-cs"/>
                        </a:rPr>
                        <a:t>Use Azure Policy aliases in the "</a:t>
                      </a:r>
                      <a:r>
                        <a:rPr lang="en-US" sz="1200" kern="1200" dirty="0" err="1">
                          <a:solidFill>
                            <a:schemeClr val="dk1"/>
                          </a:solidFill>
                          <a:latin typeface="+mn-lt"/>
                          <a:ea typeface="+mn-ea"/>
                          <a:cs typeface="+mn-cs"/>
                        </a:rPr>
                        <a:t>Microsoft.Sql</a:t>
                      </a:r>
                      <a:r>
                        <a:rPr lang="en-US" sz="1200" kern="1200" dirty="0">
                          <a:solidFill>
                            <a:schemeClr val="dk1"/>
                          </a:solidFill>
                          <a:latin typeface="+mn-lt"/>
                          <a:ea typeface="+mn-ea"/>
                          <a:cs typeface="+mn-cs"/>
                        </a:rPr>
                        <a:t>" namespace to create custom policies to audit or enforce the configuration of resources related to your Synapse SQL pool. You may also make use of built-in policy definitions for Azure Database/Server, such as: Deploy Threat Detection on SQL servers / SQL Server should use a virtual network service endpoint.</a:t>
                      </a:r>
                    </a:p>
                    <a:p>
                      <a:r>
                        <a:rPr lang="en-US" sz="1200" kern="1200" dirty="0">
                          <a:solidFill>
                            <a:schemeClr val="dk1"/>
                          </a:solidFill>
                          <a:latin typeface="+mn-lt"/>
                          <a:ea typeface="+mn-ea"/>
                          <a:cs typeface="+mn-cs"/>
                        </a:rPr>
                        <a:t>If using custom Azure Policy definitions, use Azure DevOps or Azure Repos to securely store and manage your code.</a:t>
                      </a:r>
                    </a:p>
                    <a:p>
                      <a:r>
                        <a:rPr lang="en-US" sz="1200" kern="1200" dirty="0">
                          <a:solidFill>
                            <a:schemeClr val="dk1"/>
                          </a:solidFill>
                          <a:latin typeface="+mn-lt"/>
                          <a:ea typeface="+mn-ea"/>
                          <a:cs typeface="+mn-cs"/>
                        </a:rPr>
                        <a:t>Implement automated configuration monitoring for Azure resources ( Azure Security Center)</a:t>
                      </a:r>
                    </a:p>
                    <a:p>
                      <a:r>
                        <a:rPr lang="en-US" sz="1200" kern="1200" dirty="0">
                          <a:solidFill>
                            <a:schemeClr val="dk1"/>
                          </a:solidFill>
                          <a:latin typeface="+mn-lt"/>
                          <a:ea typeface="+mn-ea"/>
                          <a:cs typeface="+mn-cs"/>
                        </a:rPr>
                        <a:t>Manage Azure secrets </a:t>
                      </a:r>
                      <a:r>
                        <a:rPr lang="en-US" sz="1200" kern="1200" dirty="0" err="1">
                          <a:solidFill>
                            <a:schemeClr val="dk1"/>
                          </a:solidFill>
                          <a:latin typeface="+mn-lt"/>
                          <a:ea typeface="+mn-ea"/>
                          <a:cs typeface="+mn-cs"/>
                        </a:rPr>
                        <a:t>securely:TDE</a:t>
                      </a:r>
                      <a:r>
                        <a:rPr lang="en-US" sz="1200" kern="1200" dirty="0">
                          <a:solidFill>
                            <a:schemeClr val="dk1"/>
                          </a:solidFill>
                          <a:latin typeface="+mn-lt"/>
                          <a:ea typeface="+mn-ea"/>
                          <a:cs typeface="+mn-cs"/>
                        </a:rPr>
                        <a:t>; Use Managed Identities to provide Azure services with an automatically managed identity in Azure Active Directory (AD); Implement Credential Scanner to identify credentials within your code</a:t>
                      </a:r>
                    </a:p>
                  </a:txBody>
                  <a:tcPr marL="89642" marR="89642" marT="44821" marB="44821"/>
                </a:tc>
                <a:extLst>
                  <a:ext uri="{0D108BD9-81ED-4DB2-BD59-A6C34878D82A}">
                    <a16:rowId xmlns:a16="http://schemas.microsoft.com/office/drawing/2014/main" val="3859662132"/>
                  </a:ext>
                </a:extLst>
              </a:tr>
            </a:tbl>
          </a:graphicData>
        </a:graphic>
      </p:graphicFrame>
    </p:spTree>
    <p:extLst>
      <p:ext uri="{BB962C8B-B14F-4D97-AF65-F5344CB8AC3E}">
        <p14:creationId xmlns:p14="http://schemas.microsoft.com/office/powerpoint/2010/main" val="41367928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lang="en-US" b="1" dirty="0"/>
              <a:t>Security Baseline for Synapse Analytics</a:t>
            </a:r>
            <a:endParaRPr spc="-40" dirty="0"/>
          </a:p>
        </p:txBody>
      </p:sp>
      <p:graphicFrame>
        <p:nvGraphicFramePr>
          <p:cNvPr id="9" name="Table 9">
            <a:extLst>
              <a:ext uri="{FF2B5EF4-FFF2-40B4-BE49-F238E27FC236}">
                <a16:creationId xmlns:a16="http://schemas.microsoft.com/office/drawing/2014/main" id="{1A88EE09-4018-44DC-ABBD-0F5F45A62D18}"/>
              </a:ext>
            </a:extLst>
          </p:cNvPr>
          <p:cNvGraphicFramePr>
            <a:graphicFrameLocks noGrp="1"/>
          </p:cNvGraphicFramePr>
          <p:nvPr/>
        </p:nvGraphicFramePr>
        <p:xfrm>
          <a:off x="607909" y="1337342"/>
          <a:ext cx="10667871" cy="2189166"/>
        </p:xfrm>
        <a:graphic>
          <a:graphicData uri="http://schemas.openxmlformats.org/drawingml/2006/table">
            <a:tbl>
              <a:tblPr firstRow="1" bandRow="1">
                <a:tableStyleId>{5C22544A-7EE6-4342-B048-85BDC9FD1C3A}</a:tableStyleId>
              </a:tblPr>
              <a:tblGrid>
                <a:gridCol w="2201200">
                  <a:extLst>
                    <a:ext uri="{9D8B030D-6E8A-4147-A177-3AD203B41FA5}">
                      <a16:colId xmlns:a16="http://schemas.microsoft.com/office/drawing/2014/main" val="1146731886"/>
                    </a:ext>
                  </a:extLst>
                </a:gridCol>
                <a:gridCol w="8466671">
                  <a:extLst>
                    <a:ext uri="{9D8B030D-6E8A-4147-A177-3AD203B41FA5}">
                      <a16:colId xmlns:a16="http://schemas.microsoft.com/office/drawing/2014/main" val="1593663304"/>
                    </a:ext>
                  </a:extLst>
                </a:gridCol>
              </a:tblGrid>
              <a:tr h="358570">
                <a:tc gridSpan="2">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latin typeface="+mn-lt"/>
                          <a:ea typeface="+mn-ea"/>
                          <a:cs typeface="+mn-cs"/>
                        </a:rPr>
                        <a:t>Contains recommendations that will help you improve the security posture of your deployment</a:t>
                      </a:r>
                    </a:p>
                  </a:txBody>
                  <a:tcPr marL="89642" marR="89642" marT="44821" marB="44821"/>
                </a:tc>
                <a:tc hMerge="1">
                  <a:txBody>
                    <a:bodyPr/>
                    <a:lstStyle/>
                    <a:p>
                      <a:endParaRPr lang="en-US" dirty="0"/>
                    </a:p>
                  </a:txBody>
                  <a:tcPr/>
                </a:tc>
                <a:extLst>
                  <a:ext uri="{0D108BD9-81ED-4DB2-BD59-A6C34878D82A}">
                    <a16:rowId xmlns:a16="http://schemas.microsoft.com/office/drawing/2014/main" val="1344869916"/>
                  </a:ext>
                </a:extLst>
              </a:tr>
              <a:tr h="627497">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Malware defense</a:t>
                      </a:r>
                      <a:endParaRPr lang="en-US" sz="1600" dirty="0"/>
                    </a:p>
                  </a:txBody>
                  <a:tcPr marL="89642" marR="89642" marT="44821" marB="44821"/>
                </a:tc>
                <a:tc>
                  <a:txBody>
                    <a:bodyPr/>
                    <a:lstStyle/>
                    <a:p>
                      <a:r>
                        <a:rPr lang="en-US" sz="1200" kern="1200" dirty="0">
                          <a:solidFill>
                            <a:schemeClr val="dk1"/>
                          </a:solidFill>
                          <a:latin typeface="+mn-lt"/>
                          <a:ea typeface="+mn-ea"/>
                          <a:cs typeface="+mn-cs"/>
                        </a:rPr>
                        <a:t>Pre-scan files to be uploaded to non-compute Azure resources (Microsoft anti-malware is enabled on the underlying host that supports Azure services. Pre-scan any content being uploaded to non-compute Azure resources, such as App Service, Data Lake Storage, Blob Storage, Azure SQL Server, etc. )</a:t>
                      </a:r>
                    </a:p>
                  </a:txBody>
                  <a:tcPr marL="89642" marR="89642" marT="44821" marB="44821"/>
                </a:tc>
                <a:extLst>
                  <a:ext uri="{0D108BD9-81ED-4DB2-BD59-A6C34878D82A}">
                    <a16:rowId xmlns:a16="http://schemas.microsoft.com/office/drawing/2014/main" val="788641159"/>
                  </a:ext>
                </a:extLst>
              </a:tr>
              <a:tr h="1165352">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dirty="0">
                          <a:solidFill>
                            <a:srgbClr val="171717"/>
                          </a:solidFill>
                          <a:latin typeface="Segoe UI" panose="020B0502040204020203" pitchFamily="34" charset="0"/>
                        </a:rPr>
                        <a:t>Data recovery</a:t>
                      </a:r>
                      <a:endParaRPr lang="en-US" sz="1600" dirty="0"/>
                    </a:p>
                  </a:txBody>
                  <a:tcPr marL="89642" marR="89642" marT="44821" marB="44821"/>
                </a:tc>
                <a:tc>
                  <a:txBody>
                    <a:bodyPr/>
                    <a:lstStyle/>
                    <a:p>
                      <a:r>
                        <a:rPr lang="en-US" sz="1200" kern="1200" dirty="0">
                          <a:solidFill>
                            <a:schemeClr val="dk1"/>
                          </a:solidFill>
                          <a:latin typeface="+mn-lt"/>
                          <a:ea typeface="+mn-ea"/>
                          <a:cs typeface="+mn-cs"/>
                        </a:rPr>
                        <a:t>Ensure regular automated back-ups: Snapshots of your Synapse SQL pool are automatically taken throughout the day creating restore points.</a:t>
                      </a:r>
                    </a:p>
                    <a:p>
                      <a:r>
                        <a:rPr lang="en-US" sz="1200" kern="1200" dirty="0">
                          <a:solidFill>
                            <a:schemeClr val="dk1"/>
                          </a:solidFill>
                          <a:latin typeface="+mn-lt"/>
                          <a:ea typeface="+mn-ea"/>
                          <a:cs typeface="+mn-cs"/>
                        </a:rPr>
                        <a:t>Periodically test your restore points to ensure your snapshots are valid. </a:t>
                      </a:r>
                    </a:p>
                    <a:p>
                      <a:r>
                        <a:rPr lang="en-US" sz="1200" kern="1200" dirty="0">
                          <a:solidFill>
                            <a:schemeClr val="dk1"/>
                          </a:solidFill>
                          <a:latin typeface="+mn-lt"/>
                          <a:ea typeface="+mn-ea"/>
                          <a:cs typeface="+mn-cs"/>
                        </a:rPr>
                        <a:t>Ensure protection of backups and customer-managed keys: By default, data in a storage account is encrypted with Microsoft-managed keys. You can rely on Microsoft-managed keys for the encryption of your data, or you can manage encryption with your own keys. If you are managing your own keys with Key Vault, ensure soft-delete is enabled</a:t>
                      </a:r>
                    </a:p>
                  </a:txBody>
                  <a:tcPr marL="89642" marR="89642" marT="44821" marB="44821"/>
                </a:tc>
                <a:extLst>
                  <a:ext uri="{0D108BD9-81ED-4DB2-BD59-A6C34878D82A}">
                    <a16:rowId xmlns:a16="http://schemas.microsoft.com/office/drawing/2014/main" val="3961777980"/>
                  </a:ext>
                </a:extLst>
              </a:tr>
            </a:tbl>
          </a:graphicData>
        </a:graphic>
      </p:graphicFrame>
    </p:spTree>
    <p:extLst>
      <p:ext uri="{BB962C8B-B14F-4D97-AF65-F5344CB8AC3E}">
        <p14:creationId xmlns:p14="http://schemas.microsoft.com/office/powerpoint/2010/main" val="9840644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b="1" dirty="0"/>
              <a:t>Network Security in Synapse</a:t>
            </a:r>
            <a:endParaRPr lang="en-US" dirty="0"/>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D442-50C3-42B0-A324-01725AD7C487}"/>
              </a:ext>
            </a:extLst>
          </p:cNvPr>
          <p:cNvSpPr>
            <a:spLocks noGrp="1"/>
          </p:cNvSpPr>
          <p:nvPr>
            <p:ph type="title"/>
          </p:nvPr>
        </p:nvSpPr>
        <p:spPr/>
        <p:txBody>
          <a:bodyPr/>
          <a:lstStyle/>
          <a:p>
            <a:r>
              <a:rPr lang="en-US" b="1" dirty="0"/>
              <a:t>Synapse Workspace IP firewall rules</a:t>
            </a:r>
            <a:endParaRPr lang="en-US" dirty="0"/>
          </a:p>
        </p:txBody>
      </p:sp>
      <p:pic>
        <p:nvPicPr>
          <p:cNvPr id="6" name="Picture 5">
            <a:extLst>
              <a:ext uri="{FF2B5EF4-FFF2-40B4-BE49-F238E27FC236}">
                <a16:creationId xmlns:a16="http://schemas.microsoft.com/office/drawing/2014/main" id="{89EA0DEB-53B0-46D5-B9FE-B2023049BF54}"/>
              </a:ext>
            </a:extLst>
          </p:cNvPr>
          <p:cNvPicPr>
            <a:picLocks noChangeAspect="1"/>
          </p:cNvPicPr>
          <p:nvPr/>
        </p:nvPicPr>
        <p:blipFill rotWithShape="1">
          <a:blip r:embed="rId2"/>
          <a:srcRect r="42071"/>
          <a:stretch/>
        </p:blipFill>
        <p:spPr>
          <a:xfrm>
            <a:off x="3630833" y="1113237"/>
            <a:ext cx="4894764" cy="3287176"/>
          </a:xfrm>
          <a:prstGeom prst="rect">
            <a:avLst/>
          </a:prstGeom>
        </p:spPr>
      </p:pic>
      <p:sp>
        <p:nvSpPr>
          <p:cNvPr id="7" name="Rectangle 6">
            <a:extLst>
              <a:ext uri="{FF2B5EF4-FFF2-40B4-BE49-F238E27FC236}">
                <a16:creationId xmlns:a16="http://schemas.microsoft.com/office/drawing/2014/main" id="{97E74B92-9398-4978-800F-64002FDB2905}"/>
              </a:ext>
            </a:extLst>
          </p:cNvPr>
          <p:cNvSpPr/>
          <p:nvPr/>
        </p:nvSpPr>
        <p:spPr>
          <a:xfrm>
            <a:off x="697796" y="1302431"/>
            <a:ext cx="2711063" cy="1719840"/>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Security + networking</a:t>
            </a:r>
            <a:r>
              <a:rPr lang="en-US" sz="1765" dirty="0">
                <a:solidFill>
                  <a:srgbClr val="171717"/>
                </a:solidFill>
                <a:latin typeface="Segoe UI" panose="020B0502040204020203" pitchFamily="34" charset="0"/>
              </a:rPr>
              <a:t> and check </a:t>
            </a:r>
            <a:r>
              <a:rPr lang="en-US" sz="1765" b="1" dirty="0">
                <a:solidFill>
                  <a:srgbClr val="171717"/>
                </a:solidFill>
                <a:latin typeface="Segoe UI" panose="020B0502040204020203" pitchFamily="34" charset="0"/>
              </a:rPr>
              <a:t>Allow connections from all IP addresses</a:t>
            </a:r>
            <a:r>
              <a:rPr lang="en-US" sz="1765" dirty="0">
                <a:solidFill>
                  <a:srgbClr val="171717"/>
                </a:solidFill>
                <a:latin typeface="Segoe UI" panose="020B0502040204020203" pitchFamily="34" charset="0"/>
              </a:rPr>
              <a:t> during workspace creation</a:t>
            </a:r>
            <a:endParaRPr lang="en-US" sz="1765" dirty="0"/>
          </a:p>
        </p:txBody>
      </p:sp>
      <p:sp>
        <p:nvSpPr>
          <p:cNvPr id="8" name="Rectangle 7">
            <a:extLst>
              <a:ext uri="{FF2B5EF4-FFF2-40B4-BE49-F238E27FC236}">
                <a16:creationId xmlns:a16="http://schemas.microsoft.com/office/drawing/2014/main" id="{DCA81CC5-EB96-4C02-A9B7-B347FA4B06C6}"/>
              </a:ext>
            </a:extLst>
          </p:cNvPr>
          <p:cNvSpPr/>
          <p:nvPr/>
        </p:nvSpPr>
        <p:spPr>
          <a:xfrm>
            <a:off x="886684" y="3429000"/>
            <a:ext cx="2300201" cy="482763"/>
          </a:xfrm>
          <a:prstGeom prst="rect">
            <a:avLst/>
          </a:prstGeom>
        </p:spPr>
        <p:txBody>
          <a:bodyPr wrap="square">
            <a:spAutoFit/>
          </a:bodyPr>
          <a:lstStyle/>
          <a:p>
            <a:pPr algn="ctr"/>
            <a:r>
              <a:rPr lang="en-US" sz="1372" dirty="0">
                <a:solidFill>
                  <a:srgbClr val="171717"/>
                </a:solidFill>
                <a:latin typeface="Segoe UI" panose="020B0502040204020203" pitchFamily="34" charset="0"/>
              </a:rPr>
              <a:t>OR </a:t>
            </a:r>
          </a:p>
          <a:p>
            <a:pPr algn="ctr"/>
            <a:r>
              <a:rPr lang="en-US" sz="1176" dirty="0">
                <a:solidFill>
                  <a:srgbClr val="171717"/>
                </a:solidFill>
                <a:latin typeface="Segoe UI" panose="020B0502040204020203" pitchFamily="34" charset="0"/>
              </a:rPr>
              <a:t>(after the workspace is created)</a:t>
            </a:r>
            <a:endParaRPr lang="en-US" sz="1176" dirty="0"/>
          </a:p>
        </p:txBody>
      </p:sp>
      <p:sp>
        <p:nvSpPr>
          <p:cNvPr id="9" name="Rectangle 8">
            <a:extLst>
              <a:ext uri="{FF2B5EF4-FFF2-40B4-BE49-F238E27FC236}">
                <a16:creationId xmlns:a16="http://schemas.microsoft.com/office/drawing/2014/main" id="{451DD53C-A96E-4327-BA3A-D62EC646BC2F}"/>
              </a:ext>
            </a:extLst>
          </p:cNvPr>
          <p:cNvSpPr/>
          <p:nvPr/>
        </p:nvSpPr>
        <p:spPr>
          <a:xfrm>
            <a:off x="886684" y="4695650"/>
            <a:ext cx="4088785" cy="1176733"/>
          </a:xfrm>
          <a:prstGeom prst="rect">
            <a:avLst/>
          </a:prstGeom>
        </p:spPr>
        <p:txBody>
          <a:bodyPr wrap="square">
            <a:spAutoFit/>
          </a:bodyPr>
          <a:lstStyle/>
          <a:p>
            <a:r>
              <a:rPr lang="en-US" sz="1765" dirty="0">
                <a:solidFill>
                  <a:srgbClr val="171717"/>
                </a:solidFill>
                <a:latin typeface="Segoe UI" panose="020B0502040204020203" pitchFamily="34" charset="0"/>
              </a:rPr>
              <a:t>Select </a:t>
            </a:r>
            <a:r>
              <a:rPr lang="en-US" sz="1765" b="1" dirty="0">
                <a:solidFill>
                  <a:srgbClr val="171717"/>
                </a:solidFill>
                <a:latin typeface="Segoe UI" panose="020B0502040204020203" pitchFamily="34" charset="0"/>
              </a:rPr>
              <a:t>Firewalls</a:t>
            </a:r>
            <a:r>
              <a:rPr lang="en-US" sz="1765" dirty="0">
                <a:solidFill>
                  <a:srgbClr val="171717"/>
                </a:solidFill>
                <a:latin typeface="Segoe UI" panose="020B0502040204020203" pitchFamily="34" charset="0"/>
              </a:rPr>
              <a:t> under </a:t>
            </a:r>
            <a:r>
              <a:rPr lang="en-US" sz="1765" b="1" dirty="0">
                <a:solidFill>
                  <a:srgbClr val="171717"/>
                </a:solidFill>
                <a:latin typeface="Segoe UI" panose="020B0502040204020203" pitchFamily="34" charset="0"/>
              </a:rPr>
              <a:t>Security</a:t>
            </a:r>
            <a:r>
              <a:rPr lang="en-US" sz="1765" dirty="0">
                <a:solidFill>
                  <a:srgbClr val="171717"/>
                </a:solidFill>
                <a:latin typeface="Segoe UI" panose="020B0502040204020203" pitchFamily="34" charset="0"/>
              </a:rPr>
              <a:t> from Azure portal. To add a new IP firewall rule, give it a name, Start IP, and End IP. Select </a:t>
            </a:r>
            <a:r>
              <a:rPr lang="en-US" sz="1765" b="1" dirty="0">
                <a:solidFill>
                  <a:srgbClr val="171717"/>
                </a:solidFill>
                <a:latin typeface="Segoe UI" panose="020B0502040204020203" pitchFamily="34" charset="0"/>
              </a:rPr>
              <a:t>Save</a:t>
            </a:r>
            <a:r>
              <a:rPr lang="en-US" sz="1765" dirty="0">
                <a:solidFill>
                  <a:srgbClr val="171717"/>
                </a:solidFill>
                <a:latin typeface="Segoe UI" panose="020B0502040204020203" pitchFamily="34" charset="0"/>
              </a:rPr>
              <a:t> when done</a:t>
            </a:r>
            <a:endParaRPr lang="en-US" sz="1765" dirty="0"/>
          </a:p>
        </p:txBody>
      </p:sp>
      <p:pic>
        <p:nvPicPr>
          <p:cNvPr id="10" name="Picture 9">
            <a:extLst>
              <a:ext uri="{FF2B5EF4-FFF2-40B4-BE49-F238E27FC236}">
                <a16:creationId xmlns:a16="http://schemas.microsoft.com/office/drawing/2014/main" id="{01D7C793-7A48-45B2-8064-5C2C8EFA37CA}"/>
              </a:ext>
            </a:extLst>
          </p:cNvPr>
          <p:cNvPicPr>
            <a:picLocks noChangeAspect="1"/>
          </p:cNvPicPr>
          <p:nvPr/>
        </p:nvPicPr>
        <p:blipFill>
          <a:blip r:embed="rId3"/>
          <a:stretch>
            <a:fillRect/>
          </a:stretch>
        </p:blipFill>
        <p:spPr>
          <a:xfrm>
            <a:off x="6190269" y="3802511"/>
            <a:ext cx="4894763" cy="2763032"/>
          </a:xfrm>
          <a:prstGeom prst="rect">
            <a:avLst/>
          </a:prstGeom>
        </p:spPr>
      </p:pic>
    </p:spTree>
    <p:extLst>
      <p:ext uri="{BB962C8B-B14F-4D97-AF65-F5344CB8AC3E}">
        <p14:creationId xmlns:p14="http://schemas.microsoft.com/office/powerpoint/2010/main" val="36677093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40F0A37-9304-478A-BBA2-1653709B4EA0}"/>
              </a:ext>
            </a:extLst>
          </p:cNvPr>
          <p:cNvPicPr>
            <a:picLocks noChangeAspect="1"/>
          </p:cNvPicPr>
          <p:nvPr/>
        </p:nvPicPr>
        <p:blipFill rotWithShape="1">
          <a:blip r:embed="rId3"/>
          <a:srcRect t="10901" r="16484" b="18045"/>
          <a:stretch/>
        </p:blipFill>
        <p:spPr>
          <a:xfrm>
            <a:off x="2156048" y="4760135"/>
            <a:ext cx="4612271" cy="1912821"/>
          </a:xfrm>
          <a:prstGeom prst="rect">
            <a:avLst/>
          </a:prstGeom>
        </p:spPr>
      </p:pic>
      <p:sp>
        <p:nvSpPr>
          <p:cNvPr id="2" name="object 2"/>
          <p:cNvSpPr txBox="1">
            <a:spLocks noGrp="1"/>
          </p:cNvSpPr>
          <p:nvPr>
            <p:ph type="title"/>
          </p:nvPr>
        </p:nvSpPr>
        <p:spPr>
          <a:xfrm>
            <a:off x="588263" y="457621"/>
            <a:ext cx="11018520" cy="1099677"/>
          </a:xfrm>
          <a:prstGeom prst="rect">
            <a:avLst/>
          </a:prstGeom>
        </p:spPr>
        <p:txBody>
          <a:bodyPr vert="horz" wrap="square" lIns="0" tIns="13333" rIns="0" bIns="0" rtlCol="0" anchor="t">
            <a:spAutoFit/>
          </a:bodyPr>
          <a:lstStyle/>
          <a:p>
            <a:r>
              <a:rPr lang="en-US" b="1" dirty="0"/>
              <a:t>Create an Azure Synapse workspace with a Managed workspace Virtual Network</a:t>
            </a:r>
          </a:p>
        </p:txBody>
      </p:sp>
      <p:sp>
        <p:nvSpPr>
          <p:cNvPr id="5" name="Text Placeholder 4">
            <a:extLst>
              <a:ext uri="{FF2B5EF4-FFF2-40B4-BE49-F238E27FC236}">
                <a16:creationId xmlns:a16="http://schemas.microsoft.com/office/drawing/2014/main" id="{937E421D-212A-4903-A70E-2EDA76AF5CC5}"/>
              </a:ext>
            </a:extLst>
          </p:cNvPr>
          <p:cNvSpPr>
            <a:spLocks noGrp="1"/>
          </p:cNvSpPr>
          <p:nvPr>
            <p:ph type="body" sz="quarter" idx="10"/>
          </p:nvPr>
        </p:nvSpPr>
        <p:spPr>
          <a:xfrm>
            <a:off x="418643" y="1934959"/>
            <a:ext cx="3959210" cy="2329327"/>
          </a:xfrm>
        </p:spPr>
        <p:txBody>
          <a:bodyPr/>
          <a:lstStyle/>
          <a:p>
            <a:r>
              <a:rPr lang="en-US" sz="1765" dirty="0"/>
              <a:t>1. Register the Network resource provider on the subscription</a:t>
            </a:r>
            <a:r>
              <a:rPr lang="en-US" sz="1765" i="1" dirty="0"/>
              <a:t>: </a:t>
            </a:r>
            <a:r>
              <a:rPr lang="en-US" sz="1568" b="1" dirty="0"/>
              <a:t>All services</a:t>
            </a:r>
            <a:r>
              <a:rPr lang="en-US" sz="1568" dirty="0"/>
              <a:t>: </a:t>
            </a:r>
            <a:r>
              <a:rPr lang="en-US" sz="1568" b="1" dirty="0"/>
              <a:t>subscription -&gt; </a:t>
            </a:r>
            <a:r>
              <a:rPr lang="en-US" sz="1568" dirty="0"/>
              <a:t>select </a:t>
            </a:r>
            <a:r>
              <a:rPr lang="en-US" sz="1568" b="1" dirty="0"/>
              <a:t>Subscriptions -&gt;select Resource providers -&gt; </a:t>
            </a:r>
            <a:r>
              <a:rPr lang="en-US" sz="1568" b="1" i="1" dirty="0" err="1"/>
              <a:t>Microsoft.Network</a:t>
            </a:r>
            <a:r>
              <a:rPr lang="en-US" sz="1568" b="1" i="1" dirty="0"/>
              <a:t> </a:t>
            </a:r>
            <a:r>
              <a:rPr lang="en-US" sz="1568" b="1" dirty="0"/>
              <a:t>-&gt; Register</a:t>
            </a:r>
          </a:p>
          <a:p>
            <a:r>
              <a:rPr lang="en-US" sz="1568" b="1" dirty="0"/>
              <a:t>(</a:t>
            </a:r>
            <a:r>
              <a:rPr lang="en-US" sz="1568" b="1" dirty="0" err="1"/>
              <a:t>powershell:</a:t>
            </a:r>
            <a:r>
              <a:rPr lang="en-US" sz="1568" dirty="0" err="1">
                <a:solidFill>
                  <a:srgbClr val="0101FD"/>
                </a:solidFill>
                <a:latin typeface="SFMono-Regular"/>
              </a:rPr>
              <a:t>Register-AzResourceProvider</a:t>
            </a:r>
            <a:r>
              <a:rPr lang="en-US" sz="1568" dirty="0">
                <a:solidFill>
                  <a:srgbClr val="007D9A"/>
                </a:solidFill>
                <a:latin typeface="SFMono-Regular"/>
              </a:rPr>
              <a:t> -</a:t>
            </a:r>
            <a:r>
              <a:rPr lang="en-US" sz="1568" dirty="0" err="1">
                <a:solidFill>
                  <a:srgbClr val="007D9A"/>
                </a:solidFill>
                <a:latin typeface="SFMono-Regular"/>
              </a:rPr>
              <a:t>ProviderNamespace</a:t>
            </a:r>
            <a:r>
              <a:rPr lang="en-US" sz="1568" dirty="0">
                <a:solidFill>
                  <a:srgbClr val="171717"/>
                </a:solidFill>
                <a:latin typeface="SFMono-Regular"/>
              </a:rPr>
              <a:t> </a:t>
            </a:r>
            <a:r>
              <a:rPr lang="en-US" sz="1568" dirty="0" err="1">
                <a:solidFill>
                  <a:srgbClr val="171717"/>
                </a:solidFill>
                <a:latin typeface="SFMono-Regular"/>
              </a:rPr>
              <a:t>Microsoft.Network</a:t>
            </a:r>
            <a:r>
              <a:rPr lang="en-US" sz="1568" dirty="0">
                <a:solidFill>
                  <a:srgbClr val="171717"/>
                </a:solidFill>
                <a:latin typeface="SFMono-Regular"/>
              </a:rPr>
              <a:t>)</a:t>
            </a:r>
            <a:endParaRPr lang="en-US" sz="1568" b="1" dirty="0">
              <a:gradFill>
                <a:gsLst>
                  <a:gs pos="1250">
                    <a:srgbClr val="1A1A1A"/>
                  </a:gs>
                  <a:gs pos="100000">
                    <a:srgbClr val="1A1A1A"/>
                  </a:gs>
                </a:gsLst>
                <a:lin ang="5400000" scaled="0"/>
              </a:gradFill>
            </a:endParaRPr>
          </a:p>
          <a:p>
            <a:endParaRPr lang="en-US" sz="1568" b="1" dirty="0"/>
          </a:p>
        </p:txBody>
      </p:sp>
      <p:grpSp>
        <p:nvGrpSpPr>
          <p:cNvPr id="21" name="Group 20">
            <a:extLst>
              <a:ext uri="{FF2B5EF4-FFF2-40B4-BE49-F238E27FC236}">
                <a16:creationId xmlns:a16="http://schemas.microsoft.com/office/drawing/2014/main" id="{2404858C-EA07-4153-80DB-91C66CE6E76B}"/>
              </a:ext>
            </a:extLst>
          </p:cNvPr>
          <p:cNvGrpSpPr/>
          <p:nvPr/>
        </p:nvGrpSpPr>
        <p:grpSpPr>
          <a:xfrm>
            <a:off x="4004341" y="1785555"/>
            <a:ext cx="4268711" cy="2241062"/>
            <a:chOff x="6877082" y="3210524"/>
            <a:chExt cx="5337665" cy="2898788"/>
          </a:xfrm>
        </p:grpSpPr>
        <p:pic>
          <p:nvPicPr>
            <p:cNvPr id="13" name="Picture 12">
              <a:extLst>
                <a:ext uri="{FF2B5EF4-FFF2-40B4-BE49-F238E27FC236}">
                  <a16:creationId xmlns:a16="http://schemas.microsoft.com/office/drawing/2014/main" id="{27AB18E5-8B54-4D55-94D0-34F78BEFBF0B}"/>
                </a:ext>
              </a:extLst>
            </p:cNvPr>
            <p:cNvPicPr>
              <a:picLocks noChangeAspect="1"/>
            </p:cNvPicPr>
            <p:nvPr/>
          </p:nvPicPr>
          <p:blipFill rotWithShape="1">
            <a:blip r:embed="rId4"/>
            <a:srcRect t="45280" b="9967"/>
            <a:stretch/>
          </p:blipFill>
          <p:spPr>
            <a:xfrm>
              <a:off x="7285037" y="3210524"/>
              <a:ext cx="4929710" cy="2898788"/>
            </a:xfrm>
            <a:prstGeom prst="rect">
              <a:avLst/>
            </a:prstGeom>
          </p:spPr>
        </p:pic>
        <p:cxnSp>
          <p:nvCxnSpPr>
            <p:cNvPr id="16" name="Straight Arrow Connector 15">
              <a:extLst>
                <a:ext uri="{FF2B5EF4-FFF2-40B4-BE49-F238E27FC236}">
                  <a16:creationId xmlns:a16="http://schemas.microsoft.com/office/drawing/2014/main" id="{D5D4350F-5D57-4FAC-8936-559CC3E06392}"/>
                </a:ext>
              </a:extLst>
            </p:cNvPr>
            <p:cNvCxnSpPr>
              <a:cxnSpLocks/>
            </p:cNvCxnSpPr>
            <p:nvPr/>
          </p:nvCxnSpPr>
          <p:spPr>
            <a:xfrm>
              <a:off x="6877082" y="4827672"/>
              <a:ext cx="331755" cy="930636"/>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EDB5E8D-5C66-4D9A-9FA0-E21A3EE0D40B}"/>
                </a:ext>
              </a:extLst>
            </p:cNvPr>
            <p:cNvSpPr/>
            <p:nvPr/>
          </p:nvSpPr>
          <p:spPr bwMode="auto">
            <a:xfrm>
              <a:off x="9647237" y="3820124"/>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C2C5AEA-3A61-4247-833E-7AE47EE84854}"/>
                </a:ext>
              </a:extLst>
            </p:cNvPr>
            <p:cNvSpPr/>
            <p:nvPr/>
          </p:nvSpPr>
          <p:spPr bwMode="auto">
            <a:xfrm>
              <a:off x="7275502" y="5804512"/>
              <a:ext cx="1981200" cy="304800"/>
            </a:xfrm>
            <a:prstGeom prst="rect">
              <a:avLst/>
            </a:prstGeom>
            <a:noFill/>
            <a:ln w="190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screenshot of a cell phone&#10;&#10;Description automatically generated">
            <a:extLst>
              <a:ext uri="{FF2B5EF4-FFF2-40B4-BE49-F238E27FC236}">
                <a16:creationId xmlns:a16="http://schemas.microsoft.com/office/drawing/2014/main" id="{FD88C745-6E42-4438-96FC-46AD9B019552}"/>
              </a:ext>
            </a:extLst>
          </p:cNvPr>
          <p:cNvPicPr>
            <a:picLocks noChangeAspect="1"/>
          </p:cNvPicPr>
          <p:nvPr/>
        </p:nvPicPr>
        <p:blipFill rotWithShape="1">
          <a:blip r:embed="rId5"/>
          <a:srcRect t="6845" r="55013"/>
          <a:stretch/>
        </p:blipFill>
        <p:spPr>
          <a:xfrm>
            <a:off x="6843021" y="2807208"/>
            <a:ext cx="4760717" cy="3747559"/>
          </a:xfrm>
          <a:prstGeom prst="rect">
            <a:avLst/>
          </a:prstGeom>
        </p:spPr>
      </p:pic>
      <p:sp>
        <p:nvSpPr>
          <p:cNvPr id="22" name="Text Placeholder 4">
            <a:extLst>
              <a:ext uri="{FF2B5EF4-FFF2-40B4-BE49-F238E27FC236}">
                <a16:creationId xmlns:a16="http://schemas.microsoft.com/office/drawing/2014/main" id="{1443A08C-BECD-4436-8475-A41CC8AEF3F3}"/>
              </a:ext>
            </a:extLst>
          </p:cNvPr>
          <p:cNvSpPr txBox="1">
            <a:spLocks/>
          </p:cNvSpPr>
          <p:nvPr/>
        </p:nvSpPr>
        <p:spPr>
          <a:xfrm>
            <a:off x="418643" y="4264286"/>
            <a:ext cx="3959210" cy="1158629"/>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765" dirty="0"/>
              <a:t>2. Create a Synapse workspace and Enable Managed Virtual Network</a:t>
            </a:r>
            <a:endParaRPr lang="en-US" sz="1568" b="1" dirty="0">
              <a:gradFill>
                <a:gsLst>
                  <a:gs pos="1250">
                    <a:srgbClr val="1A1A1A"/>
                  </a:gs>
                  <a:gs pos="100000">
                    <a:srgbClr val="1A1A1A"/>
                  </a:gs>
                </a:gsLst>
                <a:lin ang="5400000" scaled="0"/>
              </a:gradFill>
            </a:endParaRPr>
          </a:p>
          <a:p>
            <a:r>
              <a:rPr lang="en-US" sz="1765" dirty="0"/>
              <a:t>3</a:t>
            </a:r>
            <a:r>
              <a:rPr lang="en-US" sz="1568" dirty="0"/>
              <a:t>. </a:t>
            </a:r>
            <a:r>
              <a:rPr lang="en-US" sz="1765" dirty="0"/>
              <a:t>Check settings</a:t>
            </a:r>
          </a:p>
          <a:p>
            <a:endParaRPr lang="en-US" sz="1568" b="1" dirty="0"/>
          </a:p>
        </p:txBody>
      </p:sp>
      <p:cxnSp>
        <p:nvCxnSpPr>
          <p:cNvPr id="24" name="Straight Arrow Connector 23">
            <a:extLst>
              <a:ext uri="{FF2B5EF4-FFF2-40B4-BE49-F238E27FC236}">
                <a16:creationId xmlns:a16="http://schemas.microsoft.com/office/drawing/2014/main" id="{0CCDE6B5-A38B-4398-9CF0-8071A787492D}"/>
              </a:ext>
            </a:extLst>
          </p:cNvPr>
          <p:cNvCxnSpPr>
            <a:cxnSpLocks/>
          </p:cNvCxnSpPr>
          <p:nvPr/>
        </p:nvCxnSpPr>
        <p:spPr>
          <a:xfrm>
            <a:off x="4269657" y="4549531"/>
            <a:ext cx="2423960" cy="0"/>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459813-8AB2-4129-B181-7923808B03B7}"/>
              </a:ext>
            </a:extLst>
          </p:cNvPr>
          <p:cNvCxnSpPr>
            <a:cxnSpLocks/>
          </p:cNvCxnSpPr>
          <p:nvPr/>
        </p:nvCxnSpPr>
        <p:spPr>
          <a:xfrm>
            <a:off x="1240366" y="5221850"/>
            <a:ext cx="840980" cy="298808"/>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300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0A6C7-F682-4695-A358-6A86B4FA124B}"/>
              </a:ext>
            </a:extLst>
          </p:cNvPr>
          <p:cNvSpPr>
            <a:spLocks noGrp="1"/>
          </p:cNvSpPr>
          <p:nvPr>
            <p:ph type="title"/>
          </p:nvPr>
        </p:nvSpPr>
        <p:spPr/>
        <p:txBody>
          <a:bodyPr/>
          <a:lstStyle/>
          <a:p>
            <a:r>
              <a:rPr lang="en-US" dirty="0"/>
              <a:t>Table design</a:t>
            </a:r>
          </a:p>
        </p:txBody>
      </p:sp>
    </p:spTree>
    <p:extLst>
      <p:ext uri="{BB962C8B-B14F-4D97-AF65-F5344CB8AC3E}">
        <p14:creationId xmlns:p14="http://schemas.microsoft.com/office/powerpoint/2010/main" val="139835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E712-EDC2-4444-8FA2-F38ED03F040E}"/>
              </a:ext>
            </a:extLst>
          </p:cNvPr>
          <p:cNvSpPr>
            <a:spLocks noGrp="1"/>
          </p:cNvSpPr>
          <p:nvPr>
            <p:ph type="title"/>
          </p:nvPr>
        </p:nvSpPr>
        <p:spPr>
          <a:xfrm>
            <a:off x="588263" y="457622"/>
            <a:ext cx="11018520" cy="1629322"/>
          </a:xfrm>
        </p:spPr>
        <p:txBody>
          <a:bodyPr/>
          <a:lstStyle/>
          <a:p>
            <a:r>
              <a:rPr lang="en-US" b="1" dirty="0"/>
              <a:t>Managed private endpoints for SQL pool and SQL on-demand and other data sources</a:t>
            </a:r>
            <a:br>
              <a:rPr lang="en-US" b="1" dirty="0"/>
            </a:br>
            <a:endParaRPr lang="en-US" dirty="0"/>
          </a:p>
        </p:txBody>
      </p:sp>
      <p:sp>
        <p:nvSpPr>
          <p:cNvPr id="3" name="Text Placeholder 2">
            <a:extLst>
              <a:ext uri="{FF2B5EF4-FFF2-40B4-BE49-F238E27FC236}">
                <a16:creationId xmlns:a16="http://schemas.microsoft.com/office/drawing/2014/main" id="{4DE073D1-982B-4C9C-9BC6-006A5E46F8B7}"/>
              </a:ext>
            </a:extLst>
          </p:cNvPr>
          <p:cNvSpPr>
            <a:spLocks noGrp="1"/>
          </p:cNvSpPr>
          <p:nvPr>
            <p:ph type="body" sz="quarter" idx="10"/>
          </p:nvPr>
        </p:nvSpPr>
        <p:spPr>
          <a:xfrm>
            <a:off x="585218" y="1561448"/>
            <a:ext cx="11018520" cy="543108"/>
          </a:xfrm>
        </p:spPr>
        <p:txBody>
          <a:bodyPr/>
          <a:lstStyle/>
          <a:p>
            <a:r>
              <a:rPr lang="en-US" sz="1765" dirty="0"/>
              <a:t>In the Studio, select </a:t>
            </a:r>
            <a:r>
              <a:rPr lang="en-US" sz="1765" b="1" dirty="0"/>
              <a:t>Manage</a:t>
            </a:r>
            <a:r>
              <a:rPr lang="en-US" sz="1765" dirty="0"/>
              <a:t> in the left navigation, then select </a:t>
            </a:r>
            <a:r>
              <a:rPr lang="en-US" sz="1765" b="1" dirty="0"/>
              <a:t>Managed Virtual Networks </a:t>
            </a:r>
            <a:r>
              <a:rPr lang="en-US" sz="1765" dirty="0"/>
              <a:t>to see the list of managed private endpoints or to add an endpoint to other data sources .</a:t>
            </a:r>
          </a:p>
        </p:txBody>
      </p:sp>
      <p:pic>
        <p:nvPicPr>
          <p:cNvPr id="5" name="Picture 4" descr="A screenshot of a social media post&#10;&#10;Description automatically generated">
            <a:extLst>
              <a:ext uri="{FF2B5EF4-FFF2-40B4-BE49-F238E27FC236}">
                <a16:creationId xmlns:a16="http://schemas.microsoft.com/office/drawing/2014/main" id="{593E06D5-FDEB-4A5A-B086-16CD61FA9902}"/>
              </a:ext>
            </a:extLst>
          </p:cNvPr>
          <p:cNvPicPr>
            <a:picLocks noChangeAspect="1"/>
          </p:cNvPicPr>
          <p:nvPr/>
        </p:nvPicPr>
        <p:blipFill rotWithShape="1">
          <a:blip r:embed="rId3"/>
          <a:srcRect t="6094" b="5047"/>
          <a:stretch/>
        </p:blipFill>
        <p:spPr>
          <a:xfrm>
            <a:off x="614809" y="2159066"/>
            <a:ext cx="10558126" cy="3735103"/>
          </a:xfrm>
          <a:prstGeom prst="rect">
            <a:avLst/>
          </a:prstGeom>
        </p:spPr>
      </p:pic>
      <p:sp>
        <p:nvSpPr>
          <p:cNvPr id="7" name="Rectangle 6">
            <a:extLst>
              <a:ext uri="{FF2B5EF4-FFF2-40B4-BE49-F238E27FC236}">
                <a16:creationId xmlns:a16="http://schemas.microsoft.com/office/drawing/2014/main" id="{4D93F372-91CA-4FF3-9CBB-1AB440855660}"/>
              </a:ext>
            </a:extLst>
          </p:cNvPr>
          <p:cNvSpPr/>
          <p:nvPr/>
        </p:nvSpPr>
        <p:spPr bwMode="auto">
          <a:xfrm>
            <a:off x="4452555" y="4101319"/>
            <a:ext cx="522914" cy="22410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651FA8B1-6653-4834-AC00-5162CD48F0E3}"/>
              </a:ext>
            </a:extLst>
          </p:cNvPr>
          <p:cNvPicPr>
            <a:picLocks noChangeAspect="1"/>
          </p:cNvPicPr>
          <p:nvPr/>
        </p:nvPicPr>
        <p:blipFill>
          <a:blip r:embed="rId4"/>
          <a:stretch>
            <a:fillRect/>
          </a:stretch>
        </p:blipFill>
        <p:spPr>
          <a:xfrm>
            <a:off x="9532295" y="3995202"/>
            <a:ext cx="2307898" cy="2602702"/>
          </a:xfrm>
          <a:prstGeom prst="rect">
            <a:avLst/>
          </a:prstGeom>
          <a:ln>
            <a:solidFill>
              <a:srgbClr val="C00000"/>
            </a:solidFill>
          </a:ln>
        </p:spPr>
      </p:pic>
      <p:cxnSp>
        <p:nvCxnSpPr>
          <p:cNvPr id="12" name="Straight Arrow Connector 11">
            <a:extLst>
              <a:ext uri="{FF2B5EF4-FFF2-40B4-BE49-F238E27FC236}">
                <a16:creationId xmlns:a16="http://schemas.microsoft.com/office/drawing/2014/main" id="{5807DEEF-A4F2-4860-868D-47D555944A2C}"/>
              </a:ext>
            </a:extLst>
          </p:cNvPr>
          <p:cNvCxnSpPr/>
          <p:nvPr/>
        </p:nvCxnSpPr>
        <p:spPr>
          <a:xfrm>
            <a:off x="4975469" y="4213372"/>
            <a:ext cx="4556826" cy="190490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71F868B-CA58-42CC-B670-982F125428AD}"/>
              </a:ext>
            </a:extLst>
          </p:cNvPr>
          <p:cNvSpPr txBox="1"/>
          <p:nvPr/>
        </p:nvSpPr>
        <p:spPr>
          <a:xfrm>
            <a:off x="4975469" y="5793447"/>
            <a:ext cx="3286891" cy="922444"/>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76" dirty="0">
                <a:solidFill>
                  <a:schemeClr val="tx1"/>
                </a:solidFill>
              </a:rPr>
              <a:t>When a workspace is created, Azure Synapse automatically creates two Managed private endpoints to SQL pool and SQL on-demand in that workspace. </a:t>
            </a:r>
          </a:p>
          <a:p>
            <a:endParaRPr lang="en-US" sz="1176" dirty="0" err="1">
              <a:solidFill>
                <a:schemeClr val="tx1"/>
              </a:solidFill>
            </a:endParaRPr>
          </a:p>
        </p:txBody>
      </p:sp>
      <p:cxnSp>
        <p:nvCxnSpPr>
          <p:cNvPr id="14" name="Straight Arrow Connector 13">
            <a:extLst>
              <a:ext uri="{FF2B5EF4-FFF2-40B4-BE49-F238E27FC236}">
                <a16:creationId xmlns:a16="http://schemas.microsoft.com/office/drawing/2014/main" id="{74246063-EB1D-4A93-845E-6FBDE98F6307}"/>
              </a:ext>
            </a:extLst>
          </p:cNvPr>
          <p:cNvCxnSpPr>
            <a:cxnSpLocks/>
          </p:cNvCxnSpPr>
          <p:nvPr/>
        </p:nvCxnSpPr>
        <p:spPr>
          <a:xfrm>
            <a:off x="5124873" y="5520658"/>
            <a:ext cx="149404" cy="272789"/>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7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B685BF56-19D3-4A43-A818-25C61D3D70E3}"/>
              </a:ext>
            </a:extLst>
          </p:cNvPr>
          <p:cNvSpPr txBox="1"/>
          <p:nvPr/>
        </p:nvSpPr>
        <p:spPr>
          <a:xfrm>
            <a:off x="4750769" y="5064404"/>
            <a:ext cx="4693065" cy="1840531"/>
          </a:xfrm>
          <a:prstGeom prst="rect">
            <a:avLst/>
          </a:prstGeom>
          <a:noFill/>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p>
            <a:r>
              <a:rPr lang="en-US" sz="1176" dirty="0">
                <a:solidFill>
                  <a:schemeClr val="tx2"/>
                </a:solidFill>
                <a:latin typeface="Segoe UI Light" pitchFamily="34" charset="0"/>
              </a:rPr>
              <a:t>The private endpoint establishes a private link between your </a:t>
            </a:r>
          </a:p>
          <a:p>
            <a:r>
              <a:rPr lang="en-US" sz="1176" dirty="0">
                <a:solidFill>
                  <a:schemeClr val="tx2"/>
                </a:solidFill>
                <a:latin typeface="Segoe UI Light" pitchFamily="34" charset="0"/>
              </a:rPr>
              <a:t>Azure Synapse Analytics workspace and your data sources where traffic between your </a:t>
            </a:r>
            <a:r>
              <a:rPr lang="en-US" sz="1176" dirty="0" err="1">
                <a:solidFill>
                  <a:schemeClr val="tx2"/>
                </a:solidFill>
                <a:latin typeface="Segoe UI Light" pitchFamily="34" charset="0"/>
              </a:rPr>
              <a:t>VNet</a:t>
            </a:r>
            <a:r>
              <a:rPr lang="en-US" sz="1176" dirty="0">
                <a:solidFill>
                  <a:schemeClr val="tx2"/>
                </a:solidFill>
                <a:latin typeface="Segoe UI Light" pitchFamily="34" charset="0"/>
              </a:rPr>
              <a:t> and workspace traverses entirely over the Microsoft backbone network. </a:t>
            </a:r>
          </a:p>
          <a:p>
            <a:endParaRPr lang="en-US" sz="1176" dirty="0">
              <a:solidFill>
                <a:schemeClr val="tx2"/>
              </a:solidFill>
              <a:latin typeface="Segoe UI Light" pitchFamily="34" charset="0"/>
            </a:endParaRPr>
          </a:p>
          <a:p>
            <a:r>
              <a:rPr lang="en-US" sz="1176" b="1" dirty="0">
                <a:solidFill>
                  <a:srgbClr val="FF0066"/>
                </a:solidFill>
                <a:latin typeface="Segoe UI Light" pitchFamily="34" charset="0"/>
              </a:rPr>
              <a:t>IMPORTANT</a:t>
            </a:r>
          </a:p>
          <a:p>
            <a:r>
              <a:rPr lang="en-US" sz="1176" dirty="0">
                <a:solidFill>
                  <a:srgbClr val="FF0066"/>
                </a:solidFill>
                <a:latin typeface="Segoe UI Light" pitchFamily="34" charset="0"/>
              </a:rPr>
              <a:t>All outbound traffic from the Managed workspace </a:t>
            </a:r>
            <a:r>
              <a:rPr lang="en-US" sz="1176" dirty="0" err="1">
                <a:solidFill>
                  <a:srgbClr val="FF0066"/>
                </a:solidFill>
                <a:latin typeface="Segoe UI Light" pitchFamily="34" charset="0"/>
              </a:rPr>
              <a:t>VNet</a:t>
            </a:r>
            <a:r>
              <a:rPr lang="en-US" sz="1176" dirty="0">
                <a:solidFill>
                  <a:srgbClr val="FF0066"/>
                </a:solidFill>
                <a:latin typeface="Segoe UI Light" pitchFamily="34" charset="0"/>
              </a:rPr>
              <a:t> will be blocked in the future. It's recommended that you connect to all your data sources using Managed private endpoints.</a:t>
            </a:r>
            <a:endParaRPr lang="en-US" sz="1176" dirty="0">
              <a:solidFill>
                <a:srgbClr val="FF0066"/>
              </a:solidFill>
            </a:endParaRPr>
          </a:p>
          <a:p>
            <a:pPr algn="l"/>
            <a:endParaRPr lang="en-US" sz="1372" dirty="0" err="1">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a:xfrm>
            <a:off x="588263" y="457200"/>
            <a:ext cx="11018520" cy="492443"/>
          </a:xfrm>
        </p:spPr>
        <p:txBody>
          <a:bodyPr/>
          <a:lstStyle/>
          <a:p>
            <a:r>
              <a:rPr lang="en-US" sz="3200" dirty="0"/>
              <a:t>Managed </a:t>
            </a:r>
            <a:r>
              <a:rPr lang="en-US" sz="3200" dirty="0" err="1"/>
              <a:t>VNets</a:t>
            </a:r>
            <a:r>
              <a:rPr lang="en-US" sz="3200" dirty="0"/>
              <a:t> in the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549449" y="1116579"/>
            <a:ext cx="10831800" cy="3681354"/>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941557" y="1634260"/>
            <a:ext cx="6349676" cy="28760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Managed </a:t>
            </a:r>
            <a:r>
              <a:rPr lang="en-US" sz="1961" dirty="0" err="1">
                <a:gradFill>
                  <a:gsLst>
                    <a:gs pos="0">
                      <a:srgbClr val="FFFFFF"/>
                    </a:gs>
                    <a:gs pos="100000">
                      <a:srgbClr val="FFFFFF"/>
                    </a:gs>
                  </a:gsLst>
                  <a:lin ang="5400000" scaled="0"/>
                </a:gradFill>
                <a:ea typeface="Segoe UI" pitchFamily="34" charset="0"/>
                <a:cs typeface="Segoe UI" pitchFamily="34" charset="0"/>
              </a:rPr>
              <a:t>VNet</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1084283" y="2252245"/>
            <a:ext cx="3212189" cy="1120531"/>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Synapse Studio</a:t>
            </a:r>
          </a:p>
        </p:txBody>
      </p:sp>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790805" y="4981909"/>
            <a:ext cx="3826385" cy="1478459"/>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t>
            </a:r>
          </a:p>
          <a:p>
            <a:pPr defTabSz="914102" fontAlgn="base">
              <a:spcBef>
                <a:spcPct val="0"/>
              </a:spcBef>
              <a:spcAft>
                <a:spcPct val="0"/>
              </a:spcAft>
            </a:pPr>
            <a:r>
              <a:rPr lang="en-US" sz="1176" dirty="0">
                <a:solidFill>
                  <a:schemeClr val="accent4"/>
                </a:solidFill>
                <a:ea typeface="Segoe UI" pitchFamily="34" charset="0"/>
                <a:cs typeface="Segoe UI" pitchFamily="34" charset="0"/>
              </a:rPr>
              <a:t>Azure Storage, ADLS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4826065" y="1755258"/>
            <a:ext cx="2241062" cy="873277"/>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4822164" y="2724000"/>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a:t>
            </a:r>
          </a:p>
          <a:p>
            <a:pPr algn="ctr" defTabSz="914102" fontAlgn="base">
              <a:spcBef>
                <a:spcPct val="0"/>
              </a:spcBef>
              <a:spcAft>
                <a:spcPct val="0"/>
              </a:spcAft>
            </a:pPr>
            <a:r>
              <a:rPr lang="en-US" sz="1568" dirty="0">
                <a:solidFill>
                  <a:schemeClr val="tx1"/>
                </a:solidFill>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4826065" y="3637088"/>
            <a:ext cx="2241062" cy="747021"/>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4296472" y="2191897"/>
            <a:ext cx="529593" cy="62061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4296473" y="2812511"/>
            <a:ext cx="525692" cy="28499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4296472" y="2812511"/>
            <a:ext cx="529593" cy="1198088"/>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1669904" y="3638120"/>
            <a:ext cx="2040950" cy="74694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Managed 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2690378" y="4385060"/>
            <a:ext cx="1" cy="607941"/>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8533736" y="189434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on-demand</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7620629" y="3187279"/>
            <a:ext cx="2259738" cy="778660"/>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solidFill>
                  <a:schemeClr val="tx1"/>
                </a:solidFill>
                <a:cs typeface="Segoe UI" pitchFamily="34" charset="0"/>
              </a:rPr>
              <a:t>Workspace </a:t>
            </a:r>
          </a:p>
          <a:p>
            <a:pPr algn="ctr" defTabSz="914102" fontAlgn="base">
              <a:spcBef>
                <a:spcPct val="0"/>
              </a:spcBef>
              <a:spcAft>
                <a:spcPct val="0"/>
              </a:spcAft>
            </a:pPr>
            <a:r>
              <a:rPr lang="en-US" sz="1568" dirty="0">
                <a:solidFill>
                  <a:schemeClr val="tx1"/>
                </a:solidFill>
                <a:cs typeface="Segoe UI" pitchFamily="34" charset="0"/>
              </a:rPr>
              <a:t>SQL Pool</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flipV="1">
            <a:off x="7067127" y="2191897"/>
            <a:ext cx="1466609" cy="91783"/>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7063226" y="3097510"/>
            <a:ext cx="557403" cy="479099"/>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80817" y="1299437"/>
            <a:ext cx="466822" cy="466822"/>
          </a:xfrm>
          <a:prstGeom prst="rect">
            <a:avLst/>
          </a:prstGeom>
        </p:spPr>
      </p:pic>
      <p:grpSp>
        <p:nvGrpSpPr>
          <p:cNvPr id="45" name="Group 44">
            <a:extLst>
              <a:ext uri="{FF2B5EF4-FFF2-40B4-BE49-F238E27FC236}">
                <a16:creationId xmlns:a16="http://schemas.microsoft.com/office/drawing/2014/main" id="{DD32BC05-23DD-41C7-92F5-3E30A1B9C63F}"/>
              </a:ext>
            </a:extLst>
          </p:cNvPr>
          <p:cNvGrpSpPr/>
          <p:nvPr/>
        </p:nvGrpSpPr>
        <p:grpSpPr>
          <a:xfrm>
            <a:off x="9483378" y="4911269"/>
            <a:ext cx="1562168" cy="1148781"/>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730">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72081" y="5313339"/>
            <a:ext cx="953644" cy="301727"/>
          </a:xfrm>
          <a:prstGeom prst="rect">
            <a:avLst/>
          </a:prstGeom>
          <a:noFill/>
        </p:spPr>
        <p:txBody>
          <a:bodyPr wrap="none" lIns="0" tIns="0" rIns="0" bIns="0" rtlCol="0">
            <a:spAutoFit/>
          </a:bodyPr>
          <a:lstStyle/>
          <a:p>
            <a:pPr algn="l"/>
            <a:r>
              <a:rPr lang="en-US" sz="1961" b="1" dirty="0">
                <a:solidFill>
                  <a:schemeClr val="bg1"/>
                </a:solidFill>
              </a:rPr>
              <a:t>Internet</a:t>
            </a:r>
          </a:p>
        </p:txBody>
      </p:sp>
      <p:cxnSp>
        <p:nvCxnSpPr>
          <p:cNvPr id="67" name="Straight Arrow Connector 66">
            <a:extLst>
              <a:ext uri="{FF2B5EF4-FFF2-40B4-BE49-F238E27FC236}">
                <a16:creationId xmlns:a16="http://schemas.microsoft.com/office/drawing/2014/main" id="{A3662101-E2A8-4F19-B646-80B3D2B12EE6}"/>
              </a:ext>
            </a:extLst>
          </p:cNvPr>
          <p:cNvCxnSpPr>
            <a:cxnSpLocks/>
            <a:endCxn id="37" idx="2"/>
          </p:cNvCxnSpPr>
          <p:nvPr/>
        </p:nvCxnSpPr>
        <p:spPr>
          <a:xfrm flipH="1" flipV="1">
            <a:off x="8750498" y="3965939"/>
            <a:ext cx="1183427" cy="1106506"/>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p:cNvCxnSpPr>
          <p:nvPr/>
        </p:nvCxnSpPr>
        <p:spPr>
          <a:xfrm flipH="1" flipV="1">
            <a:off x="10293195" y="2628535"/>
            <a:ext cx="5186" cy="2303454"/>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311886">
            <a:off x="9327398" y="4530905"/>
            <a:ext cx="448212" cy="448212"/>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77512" y="4036572"/>
            <a:ext cx="448212" cy="448212"/>
          </a:xfrm>
          <a:prstGeom prst="rect">
            <a:avLst/>
          </a:prstGeom>
        </p:spPr>
      </p:pic>
      <p:pic>
        <p:nvPicPr>
          <p:cNvPr id="56" name="Picture 55">
            <a:extLst>
              <a:ext uri="{FF2B5EF4-FFF2-40B4-BE49-F238E27FC236}">
                <a16:creationId xmlns:a16="http://schemas.microsoft.com/office/drawing/2014/main" id="{F6C869C4-919D-43E9-A170-A73A90EB546A}"/>
              </a:ext>
            </a:extLst>
          </p:cNvPr>
          <p:cNvPicPr>
            <a:picLocks noChangeAspect="1"/>
          </p:cNvPicPr>
          <p:nvPr/>
        </p:nvPicPr>
        <p:blipFill rotWithShape="1">
          <a:blip r:embed="rId7"/>
          <a:srcRect t="14478"/>
          <a:stretch/>
        </p:blipFill>
        <p:spPr>
          <a:xfrm>
            <a:off x="2853680" y="5023874"/>
            <a:ext cx="1413222" cy="1363002"/>
          </a:xfrm>
          <a:prstGeom prst="rect">
            <a:avLst/>
          </a:prstGeom>
        </p:spPr>
      </p:pic>
      <p:cxnSp>
        <p:nvCxnSpPr>
          <p:cNvPr id="19" name="Straight Arrow Connector 18">
            <a:extLst>
              <a:ext uri="{FF2B5EF4-FFF2-40B4-BE49-F238E27FC236}">
                <a16:creationId xmlns:a16="http://schemas.microsoft.com/office/drawing/2014/main" id="{C208767C-6A3F-4FF7-ABA2-BDD0DEE5832B}"/>
              </a:ext>
            </a:extLst>
          </p:cNvPr>
          <p:cNvCxnSpPr>
            <a:cxnSpLocks/>
            <a:stCxn id="21" idx="3"/>
          </p:cNvCxnSpPr>
          <p:nvPr/>
        </p:nvCxnSpPr>
        <p:spPr>
          <a:xfrm>
            <a:off x="3710853" y="4011590"/>
            <a:ext cx="1022948" cy="1151180"/>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0C6DD68D-603B-40AD-B8A7-0499FE2B2AAC}"/>
              </a:ext>
            </a:extLst>
          </p:cNvPr>
          <p:cNvSpPr/>
          <p:nvPr/>
        </p:nvSpPr>
        <p:spPr bwMode="auto">
          <a:xfrm>
            <a:off x="4733801" y="5047488"/>
            <a:ext cx="4709196" cy="1676410"/>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2463B924-2A60-4155-935F-DFBE9099B47D}"/>
              </a:ext>
            </a:extLst>
          </p:cNvPr>
          <p:cNvCxnSpPr>
            <a:cxnSpLocks/>
            <a:stCxn id="8" idx="2"/>
            <a:endCxn id="21" idx="0"/>
          </p:cNvCxnSpPr>
          <p:nvPr/>
        </p:nvCxnSpPr>
        <p:spPr>
          <a:xfrm>
            <a:off x="2690378" y="3372777"/>
            <a:ext cx="1" cy="265343"/>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B869EA2-DB3F-400D-87FF-170E864B2DB9}"/>
              </a:ext>
            </a:extLst>
          </p:cNvPr>
          <p:cNvSpPr txBox="1"/>
          <p:nvPr/>
        </p:nvSpPr>
        <p:spPr>
          <a:xfrm>
            <a:off x="8495962" y="180352"/>
            <a:ext cx="3309381" cy="95914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1176" dirty="0">
                <a:solidFill>
                  <a:schemeClr val="tx2"/>
                </a:solidFill>
              </a:rPr>
              <a:t>The two Managed private endpoints to SQL pool and SQL on-demand automatically created in Synapse when the Managed workspace </a:t>
            </a:r>
            <a:r>
              <a:rPr lang="en-US" sz="1176" dirty="0" err="1">
                <a:solidFill>
                  <a:schemeClr val="tx2"/>
                </a:solidFill>
              </a:rPr>
              <a:t>VNet</a:t>
            </a:r>
            <a:r>
              <a:rPr lang="en-US" sz="1176" dirty="0">
                <a:solidFill>
                  <a:schemeClr val="tx2"/>
                </a:solidFill>
              </a:rPr>
              <a:t> is deployed. </a:t>
            </a:r>
          </a:p>
          <a:p>
            <a:endParaRPr lang="en-US" sz="1176" dirty="0" err="1">
              <a:solidFill>
                <a:schemeClr val="tx2"/>
              </a:solidFill>
            </a:endParaRPr>
          </a:p>
        </p:txBody>
      </p:sp>
      <p:cxnSp>
        <p:nvCxnSpPr>
          <p:cNvPr id="69" name="Straight Arrow Connector 68">
            <a:extLst>
              <a:ext uri="{FF2B5EF4-FFF2-40B4-BE49-F238E27FC236}">
                <a16:creationId xmlns:a16="http://schemas.microsoft.com/office/drawing/2014/main" id="{F3FF542D-B967-4724-A1EC-AEFCFC68FC5B}"/>
              </a:ext>
            </a:extLst>
          </p:cNvPr>
          <p:cNvCxnSpPr>
            <a:cxnSpLocks/>
            <a:endCxn id="68" idx="1"/>
          </p:cNvCxnSpPr>
          <p:nvPr/>
        </p:nvCxnSpPr>
        <p:spPr>
          <a:xfrm flipV="1">
            <a:off x="7113150" y="659926"/>
            <a:ext cx="1382812" cy="1283549"/>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70" name="Straight Arrow Connector 69">
            <a:extLst>
              <a:ext uri="{FF2B5EF4-FFF2-40B4-BE49-F238E27FC236}">
                <a16:creationId xmlns:a16="http://schemas.microsoft.com/office/drawing/2014/main" id="{5C950641-BACB-4C55-9A6B-85CFA273581C}"/>
              </a:ext>
            </a:extLst>
          </p:cNvPr>
          <p:cNvCxnSpPr>
            <a:cxnSpLocks/>
            <a:endCxn id="68" idx="1"/>
          </p:cNvCxnSpPr>
          <p:nvPr/>
        </p:nvCxnSpPr>
        <p:spPr>
          <a:xfrm flipV="1">
            <a:off x="7113150" y="659926"/>
            <a:ext cx="1382812" cy="2437584"/>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8950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27" presetClass="emph" presetSubtype="0" fill="remove" nodeType="withEffect">
                                  <p:stCondLst>
                                    <p:cond delay="0"/>
                                  </p:stCondLst>
                                  <p:childTnLst>
                                    <p:animClr clrSpc="rgb" dir="cw">
                                      <p:cBhvr override="childStyle">
                                        <p:cTn id="12" dur="250" autoRev="1" fill="remove"/>
                                        <p:tgtEl>
                                          <p:spTgt spid="16"/>
                                        </p:tgtEl>
                                        <p:attrNameLst>
                                          <p:attrName>style.color</p:attrName>
                                        </p:attrNameLst>
                                      </p:cBhvr>
                                      <p:to>
                                        <a:schemeClr val="bg1"/>
                                      </p:to>
                                    </p:animClr>
                                    <p:animClr clrSpc="rgb" dir="cw">
                                      <p:cBhvr>
                                        <p:cTn id="13" dur="250" autoRev="1" fill="remove"/>
                                        <p:tgtEl>
                                          <p:spTgt spid="16"/>
                                        </p:tgtEl>
                                        <p:attrNameLst>
                                          <p:attrName>fillcolor</p:attrName>
                                        </p:attrNameLst>
                                      </p:cBhvr>
                                      <p:to>
                                        <a:schemeClr val="bg1"/>
                                      </p:to>
                                    </p:animClr>
                                    <p:set>
                                      <p:cBhvr>
                                        <p:cTn id="14" dur="250" autoRev="1" fill="remove"/>
                                        <p:tgtEl>
                                          <p:spTgt spid="16"/>
                                        </p:tgtEl>
                                        <p:attrNameLst>
                                          <p:attrName>fill.type</p:attrName>
                                        </p:attrNameLst>
                                      </p:cBhvr>
                                      <p:to>
                                        <p:strVal val="solid"/>
                                      </p:to>
                                    </p:set>
                                    <p:set>
                                      <p:cBhvr>
                                        <p:cTn id="15" dur="250" autoRev="1" fill="remove"/>
                                        <p:tgtEl>
                                          <p:spTgt spid="16"/>
                                        </p:tgtEl>
                                        <p:attrNameLst>
                                          <p:attrName>fill.on</p:attrName>
                                        </p:attrNameLst>
                                      </p:cBhvr>
                                      <p:to>
                                        <p:strVal val="true"/>
                                      </p:to>
                                    </p:set>
                                  </p:childTnLst>
                                </p:cTn>
                              </p:par>
                              <p:par>
                                <p:cTn id="16" presetID="27" presetClass="emph" presetSubtype="0" fill="remove" nodeType="withEffect">
                                  <p:stCondLst>
                                    <p:cond delay="0"/>
                                  </p:stCondLst>
                                  <p:childTnLst>
                                    <p:animClr clrSpc="rgb" dir="cw">
                                      <p:cBhvr override="childStyle">
                                        <p:cTn id="17" dur="250" autoRev="1" fill="remove"/>
                                        <p:tgtEl>
                                          <p:spTgt spid="18"/>
                                        </p:tgtEl>
                                        <p:attrNameLst>
                                          <p:attrName>style.color</p:attrName>
                                        </p:attrNameLst>
                                      </p:cBhvr>
                                      <p:to>
                                        <a:schemeClr val="bg1"/>
                                      </p:to>
                                    </p:animClr>
                                    <p:animClr clrSpc="rgb" dir="cw">
                                      <p:cBhvr>
                                        <p:cTn id="18" dur="250" autoRev="1" fill="remove"/>
                                        <p:tgtEl>
                                          <p:spTgt spid="18"/>
                                        </p:tgtEl>
                                        <p:attrNameLst>
                                          <p:attrName>fillcolor</p:attrName>
                                        </p:attrNameLst>
                                      </p:cBhvr>
                                      <p:to>
                                        <a:schemeClr val="bg1"/>
                                      </p:to>
                                    </p:animClr>
                                    <p:set>
                                      <p:cBhvr>
                                        <p:cTn id="19" dur="250" autoRev="1" fill="remove"/>
                                        <p:tgtEl>
                                          <p:spTgt spid="18"/>
                                        </p:tgtEl>
                                        <p:attrNameLst>
                                          <p:attrName>fill.type</p:attrName>
                                        </p:attrNameLst>
                                      </p:cBhvr>
                                      <p:to>
                                        <p:strVal val="solid"/>
                                      </p:to>
                                    </p:set>
                                    <p:set>
                                      <p:cBhvr>
                                        <p:cTn id="20" dur="250" autoRev="1" fill="remove"/>
                                        <p:tgtEl>
                                          <p:spTgt spid="18"/>
                                        </p:tgtEl>
                                        <p:attrNameLst>
                                          <p:attrName>fill.on</p:attrName>
                                        </p:attrNameLst>
                                      </p:cBhvr>
                                      <p:to>
                                        <p:strVal val="true"/>
                                      </p:to>
                                    </p:set>
                                  </p:childTnLst>
                                </p:cTn>
                              </p:par>
                              <p:par>
                                <p:cTn id="21" presetID="27" presetClass="emph" presetSubtype="0" fill="remove" grpId="0" nodeType="withEffect">
                                  <p:stCondLst>
                                    <p:cond delay="0"/>
                                  </p:stCondLst>
                                  <p:childTnLst>
                                    <p:animClr clrSpc="rgb" dir="cw">
                                      <p:cBhvr override="childStyle">
                                        <p:cTn id="22" dur="250" autoRev="1" fill="remove"/>
                                        <p:tgtEl>
                                          <p:spTgt spid="12"/>
                                        </p:tgtEl>
                                        <p:attrNameLst>
                                          <p:attrName>style.color</p:attrName>
                                        </p:attrNameLst>
                                      </p:cBhvr>
                                      <p:to>
                                        <a:schemeClr val="bg1"/>
                                      </p:to>
                                    </p:animClr>
                                    <p:animClr clrSpc="rgb" dir="cw">
                                      <p:cBhvr>
                                        <p:cTn id="23" dur="250" autoRev="1" fill="remove"/>
                                        <p:tgtEl>
                                          <p:spTgt spid="12"/>
                                        </p:tgtEl>
                                        <p:attrNameLst>
                                          <p:attrName>fillcolor</p:attrName>
                                        </p:attrNameLst>
                                      </p:cBhvr>
                                      <p:to>
                                        <a:schemeClr val="bg1"/>
                                      </p:to>
                                    </p:animClr>
                                    <p:set>
                                      <p:cBhvr>
                                        <p:cTn id="24" dur="250" autoRev="1" fill="remove"/>
                                        <p:tgtEl>
                                          <p:spTgt spid="12"/>
                                        </p:tgtEl>
                                        <p:attrNameLst>
                                          <p:attrName>fill.type</p:attrName>
                                        </p:attrNameLst>
                                      </p:cBhvr>
                                      <p:to>
                                        <p:strVal val="solid"/>
                                      </p:to>
                                    </p:set>
                                    <p:set>
                                      <p:cBhvr>
                                        <p:cTn id="25" dur="250" autoRev="1" fill="remove"/>
                                        <p:tgtEl>
                                          <p:spTgt spid="12"/>
                                        </p:tgtEl>
                                        <p:attrNameLst>
                                          <p:attrName>fill.on</p:attrName>
                                        </p:attrNameLst>
                                      </p:cBhvr>
                                      <p:to>
                                        <p:strVal val="true"/>
                                      </p:to>
                                    </p:set>
                                  </p:childTnLst>
                                </p:cTn>
                              </p:par>
                              <p:par>
                                <p:cTn id="26" presetID="27" presetClass="emph" presetSubtype="0" fill="remove" grpId="0" nodeType="withEffect">
                                  <p:stCondLst>
                                    <p:cond delay="0"/>
                                  </p:stCondLst>
                                  <p:childTnLst>
                                    <p:animClr clrSpc="rgb" dir="cw">
                                      <p:cBhvr override="childStyle">
                                        <p:cTn id="27" dur="250" autoRev="1" fill="remove"/>
                                        <p:tgtEl>
                                          <p:spTgt spid="13"/>
                                        </p:tgtEl>
                                        <p:attrNameLst>
                                          <p:attrName>style.color</p:attrName>
                                        </p:attrNameLst>
                                      </p:cBhvr>
                                      <p:to>
                                        <a:schemeClr val="bg1"/>
                                      </p:to>
                                    </p:animClr>
                                    <p:animClr clrSpc="rgb" dir="cw">
                                      <p:cBhvr>
                                        <p:cTn id="28" dur="250" autoRev="1" fill="remove"/>
                                        <p:tgtEl>
                                          <p:spTgt spid="13"/>
                                        </p:tgtEl>
                                        <p:attrNameLst>
                                          <p:attrName>fillcolor</p:attrName>
                                        </p:attrNameLst>
                                      </p:cBhvr>
                                      <p:to>
                                        <a:schemeClr val="bg1"/>
                                      </p:to>
                                    </p:animClr>
                                    <p:set>
                                      <p:cBhvr>
                                        <p:cTn id="29" dur="250" autoRev="1" fill="remove"/>
                                        <p:tgtEl>
                                          <p:spTgt spid="13"/>
                                        </p:tgtEl>
                                        <p:attrNameLst>
                                          <p:attrName>fill.type</p:attrName>
                                        </p:attrNameLst>
                                      </p:cBhvr>
                                      <p:to>
                                        <p:strVal val="solid"/>
                                      </p:to>
                                    </p:set>
                                    <p:set>
                                      <p:cBhvr>
                                        <p:cTn id="30" dur="250" autoRev="1" fill="remove"/>
                                        <p:tgtEl>
                                          <p:spTgt spid="13"/>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nodeType="clickEffect">
                                  <p:stCondLst>
                                    <p:cond delay="0"/>
                                  </p:stCondLst>
                                  <p:childTnLst>
                                    <p:animClr clrSpc="rgb" dir="cw">
                                      <p:cBhvr override="childStyle">
                                        <p:cTn id="34" dur="250" autoRev="1" fill="remove"/>
                                        <p:tgtEl>
                                          <p:spTgt spid="22"/>
                                        </p:tgtEl>
                                        <p:attrNameLst>
                                          <p:attrName>style.color</p:attrName>
                                        </p:attrNameLst>
                                      </p:cBhvr>
                                      <p:to>
                                        <a:schemeClr val="bg1"/>
                                      </p:to>
                                    </p:animClr>
                                    <p:animClr clrSpc="rgb" dir="cw">
                                      <p:cBhvr>
                                        <p:cTn id="35" dur="250" autoRev="1" fill="remove"/>
                                        <p:tgtEl>
                                          <p:spTgt spid="22"/>
                                        </p:tgtEl>
                                        <p:attrNameLst>
                                          <p:attrName>fillcolor</p:attrName>
                                        </p:attrNameLst>
                                      </p:cBhvr>
                                      <p:to>
                                        <a:schemeClr val="bg1"/>
                                      </p:to>
                                    </p:animClr>
                                    <p:set>
                                      <p:cBhvr>
                                        <p:cTn id="36" dur="250" autoRev="1" fill="remove"/>
                                        <p:tgtEl>
                                          <p:spTgt spid="22"/>
                                        </p:tgtEl>
                                        <p:attrNameLst>
                                          <p:attrName>fill.type</p:attrName>
                                        </p:attrNameLst>
                                      </p:cBhvr>
                                      <p:to>
                                        <p:strVal val="solid"/>
                                      </p:to>
                                    </p:set>
                                    <p:set>
                                      <p:cBhvr>
                                        <p:cTn id="37" dur="250" autoRev="1" fill="remove"/>
                                        <p:tgtEl>
                                          <p:spTgt spid="22"/>
                                        </p:tgtEl>
                                        <p:attrNameLst>
                                          <p:attrName>fill.on</p:attrName>
                                        </p:attrNameLst>
                                      </p:cBhvr>
                                      <p:to>
                                        <p:strVal val="true"/>
                                      </p:to>
                                    </p:set>
                                  </p:childTnLst>
                                </p:cTn>
                              </p:par>
                              <p:par>
                                <p:cTn id="38" presetID="27" presetClass="emph" presetSubtype="0" fill="remove" nodeType="withEffect">
                                  <p:stCondLst>
                                    <p:cond delay="0"/>
                                  </p:stCondLst>
                                  <p:childTnLst>
                                    <p:animClr clrSpc="rgb" dir="cw">
                                      <p:cBhvr override="childStyle">
                                        <p:cTn id="39" dur="250" autoRev="1" fill="remove"/>
                                        <p:tgtEl>
                                          <p:spTgt spid="56"/>
                                        </p:tgtEl>
                                        <p:attrNameLst>
                                          <p:attrName>style.color</p:attrName>
                                        </p:attrNameLst>
                                      </p:cBhvr>
                                      <p:to>
                                        <a:schemeClr val="bg1"/>
                                      </p:to>
                                    </p:animClr>
                                    <p:animClr clrSpc="rgb" dir="cw">
                                      <p:cBhvr>
                                        <p:cTn id="40" dur="250" autoRev="1" fill="remove"/>
                                        <p:tgtEl>
                                          <p:spTgt spid="56"/>
                                        </p:tgtEl>
                                        <p:attrNameLst>
                                          <p:attrName>fillcolor</p:attrName>
                                        </p:attrNameLst>
                                      </p:cBhvr>
                                      <p:to>
                                        <a:schemeClr val="bg1"/>
                                      </p:to>
                                    </p:animClr>
                                    <p:set>
                                      <p:cBhvr>
                                        <p:cTn id="41" dur="250" autoRev="1" fill="remove"/>
                                        <p:tgtEl>
                                          <p:spTgt spid="56"/>
                                        </p:tgtEl>
                                        <p:attrNameLst>
                                          <p:attrName>fill.type</p:attrName>
                                        </p:attrNameLst>
                                      </p:cBhvr>
                                      <p:to>
                                        <p:strVal val="solid"/>
                                      </p:to>
                                    </p:set>
                                    <p:set>
                                      <p:cBhvr>
                                        <p:cTn id="42" dur="250" autoRev="1" fill="remove"/>
                                        <p:tgtEl>
                                          <p:spTgt spid="56"/>
                                        </p:tgtEl>
                                        <p:attrNameLst>
                                          <p:attrName>fill.on</p:attrName>
                                        </p:attrNameLst>
                                      </p:cBhvr>
                                      <p:to>
                                        <p:strVal val="tru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27" presetClass="emph" presetSubtype="0" fill="remove" grpId="0" nodeType="withEffect">
                                  <p:stCondLst>
                                    <p:cond delay="0"/>
                                  </p:stCondLst>
                                  <p:childTnLst>
                                    <p:animClr clrSpc="rgb" dir="cw">
                                      <p:cBhvr override="childStyle">
                                        <p:cTn id="48" dur="250" autoRev="1" fill="remove"/>
                                        <p:tgtEl>
                                          <p:spTgt spid="21"/>
                                        </p:tgtEl>
                                        <p:attrNameLst>
                                          <p:attrName>style.color</p:attrName>
                                        </p:attrNameLst>
                                      </p:cBhvr>
                                      <p:to>
                                        <a:schemeClr val="bg1"/>
                                      </p:to>
                                    </p:animClr>
                                    <p:animClr clrSpc="rgb" dir="cw">
                                      <p:cBhvr>
                                        <p:cTn id="49" dur="250" autoRev="1" fill="remove"/>
                                        <p:tgtEl>
                                          <p:spTgt spid="21"/>
                                        </p:tgtEl>
                                        <p:attrNameLst>
                                          <p:attrName>fillcolor</p:attrName>
                                        </p:attrNameLst>
                                      </p:cBhvr>
                                      <p:to>
                                        <a:schemeClr val="bg1"/>
                                      </p:to>
                                    </p:animClr>
                                    <p:set>
                                      <p:cBhvr>
                                        <p:cTn id="50" dur="250" autoRev="1" fill="remove"/>
                                        <p:tgtEl>
                                          <p:spTgt spid="21"/>
                                        </p:tgtEl>
                                        <p:attrNameLst>
                                          <p:attrName>fill.type</p:attrName>
                                        </p:attrNameLst>
                                      </p:cBhvr>
                                      <p:to>
                                        <p:strVal val="solid"/>
                                      </p:to>
                                    </p:set>
                                    <p:set>
                                      <p:cBhvr>
                                        <p:cTn id="51" dur="250" autoRev="1" fill="remove"/>
                                        <p:tgtEl>
                                          <p:spTgt spid="21"/>
                                        </p:tgtEl>
                                        <p:attrNameLst>
                                          <p:attrName>fill.on</p:attrName>
                                        </p:attrNameLst>
                                      </p:cBhvr>
                                      <p:to>
                                        <p:strVal val="true"/>
                                      </p:to>
                                    </p:set>
                                  </p:childTnLst>
                                </p:cTn>
                              </p:par>
                              <p:par>
                                <p:cTn id="52" presetID="27" presetClass="emph" presetSubtype="0" fill="remove" grpId="0" nodeType="withEffect">
                                  <p:stCondLst>
                                    <p:cond delay="0"/>
                                  </p:stCondLst>
                                  <p:childTnLst>
                                    <p:animClr clrSpc="rgb" dir="cw">
                                      <p:cBhvr override="childStyle">
                                        <p:cTn id="53" dur="250" autoRev="1" fill="remove"/>
                                        <p:tgtEl>
                                          <p:spTgt spid="10"/>
                                        </p:tgtEl>
                                        <p:attrNameLst>
                                          <p:attrName>style.color</p:attrName>
                                        </p:attrNameLst>
                                      </p:cBhvr>
                                      <p:to>
                                        <a:schemeClr val="bg1"/>
                                      </p:to>
                                    </p:animClr>
                                    <p:animClr clrSpc="rgb" dir="cw">
                                      <p:cBhvr>
                                        <p:cTn id="54" dur="250" autoRev="1" fill="remove"/>
                                        <p:tgtEl>
                                          <p:spTgt spid="10"/>
                                        </p:tgtEl>
                                        <p:attrNameLst>
                                          <p:attrName>fillcolor</p:attrName>
                                        </p:attrNameLst>
                                      </p:cBhvr>
                                      <p:to>
                                        <a:schemeClr val="bg1"/>
                                      </p:to>
                                    </p:animClr>
                                    <p:set>
                                      <p:cBhvr>
                                        <p:cTn id="55" dur="250" autoRev="1" fill="remove"/>
                                        <p:tgtEl>
                                          <p:spTgt spid="10"/>
                                        </p:tgtEl>
                                        <p:attrNameLst>
                                          <p:attrName>fill.type</p:attrName>
                                        </p:attrNameLst>
                                      </p:cBhvr>
                                      <p:to>
                                        <p:strVal val="solid"/>
                                      </p:to>
                                    </p:set>
                                    <p:set>
                                      <p:cBhvr>
                                        <p:cTn id="56" dur="250" autoRev="1" fill="remove"/>
                                        <p:tgtEl>
                                          <p:spTgt spid="10"/>
                                        </p:tgtEl>
                                        <p:attrNameLst>
                                          <p:attrName>fill.on</p:attrName>
                                        </p:attrNameLst>
                                      </p:cBhvr>
                                      <p:to>
                                        <p:strVal val="tru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27" presetClass="emph" presetSubtype="0" fill="remove" nodeType="withEffect">
                                  <p:stCondLst>
                                    <p:cond delay="0"/>
                                  </p:stCondLst>
                                  <p:childTnLst>
                                    <p:animClr clrSpc="rgb" dir="cw">
                                      <p:cBhvr override="childStyle">
                                        <p:cTn id="60" dur="250" autoRev="1" fill="remove"/>
                                        <p:tgtEl>
                                          <p:spTgt spid="65"/>
                                        </p:tgtEl>
                                        <p:attrNameLst>
                                          <p:attrName>style.color</p:attrName>
                                        </p:attrNameLst>
                                      </p:cBhvr>
                                      <p:to>
                                        <a:schemeClr val="bg1"/>
                                      </p:to>
                                    </p:animClr>
                                    <p:animClr clrSpc="rgb" dir="cw">
                                      <p:cBhvr>
                                        <p:cTn id="61" dur="250" autoRev="1" fill="remove"/>
                                        <p:tgtEl>
                                          <p:spTgt spid="65"/>
                                        </p:tgtEl>
                                        <p:attrNameLst>
                                          <p:attrName>fillcolor</p:attrName>
                                        </p:attrNameLst>
                                      </p:cBhvr>
                                      <p:to>
                                        <a:schemeClr val="bg1"/>
                                      </p:to>
                                    </p:animClr>
                                    <p:set>
                                      <p:cBhvr>
                                        <p:cTn id="62" dur="250" autoRev="1" fill="remove"/>
                                        <p:tgtEl>
                                          <p:spTgt spid="65"/>
                                        </p:tgtEl>
                                        <p:attrNameLst>
                                          <p:attrName>fill.type</p:attrName>
                                        </p:attrNameLst>
                                      </p:cBhvr>
                                      <p:to>
                                        <p:strVal val="solid"/>
                                      </p:to>
                                    </p:set>
                                    <p:set>
                                      <p:cBhvr>
                                        <p:cTn id="63" dur="250" autoRev="1" fill="remove"/>
                                        <p:tgtEl>
                                          <p:spTgt spid="6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12" grpId="0" animBg="1"/>
      <p:bldP spid="13" grpId="0" animBg="1"/>
      <p:bldP spid="21" grpId="0" animBg="1"/>
      <p:bldP spid="24" grpId="0" animBg="1"/>
      <p:bldP spid="6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B5CABBA3-B664-42E7-80DC-D304CF9A3F9D}"/>
              </a:ext>
            </a:extLst>
          </p:cNvPr>
          <p:cNvSpPr/>
          <p:nvPr/>
        </p:nvSpPr>
        <p:spPr bwMode="auto">
          <a:xfrm>
            <a:off x="305285" y="1390264"/>
            <a:ext cx="1900519" cy="1756416"/>
          </a:xfrm>
          <a:prstGeom prst="rect">
            <a:avLst/>
          </a:prstGeom>
          <a:solidFill>
            <a:schemeClr val="bg1">
              <a:lumMod val="75000"/>
              <a:alpha val="7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b="1" dirty="0">
                <a:solidFill>
                  <a:schemeClr val="tx1"/>
                </a:solidFill>
                <a:ea typeface="Segoe UI" pitchFamily="34" charset="0"/>
                <a:cs typeface="Segoe UI" pitchFamily="34" charset="0"/>
              </a:rPr>
              <a:t>On-Premise </a:t>
            </a:r>
            <a:r>
              <a:rPr lang="en-US" sz="1961" b="1" dirty="0" err="1">
                <a:solidFill>
                  <a:schemeClr val="tx1"/>
                </a:solidFill>
                <a:ea typeface="Segoe UI" pitchFamily="34" charset="0"/>
                <a:cs typeface="Segoe UI" pitchFamily="34" charset="0"/>
              </a:rPr>
              <a:t>VNet</a:t>
            </a:r>
            <a:endParaRPr lang="en-US" sz="1961" b="1" dirty="0">
              <a:solidFill>
                <a:schemeClr val="tx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51A80A-D81B-4E3D-8688-C197796DF1A2}"/>
              </a:ext>
            </a:extLst>
          </p:cNvPr>
          <p:cNvSpPr/>
          <p:nvPr/>
        </p:nvSpPr>
        <p:spPr bwMode="auto">
          <a:xfrm>
            <a:off x="4200365" y="4136316"/>
            <a:ext cx="7686351" cy="2242650"/>
          </a:xfrm>
          <a:prstGeom prst="rect">
            <a:avLst/>
          </a:prstGeom>
          <a:solidFill>
            <a:srgbClr val="0078D4">
              <a:alpha val="7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Azure</a:t>
            </a:r>
            <a:r>
              <a:rPr lang="en-US" sz="1961" b="1" dirty="0">
                <a:solidFill>
                  <a:schemeClr val="tx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VNET</a:t>
            </a:r>
          </a:p>
        </p:txBody>
      </p:sp>
      <p:sp>
        <p:nvSpPr>
          <p:cNvPr id="38" name="Rectangle 37">
            <a:extLst>
              <a:ext uri="{FF2B5EF4-FFF2-40B4-BE49-F238E27FC236}">
                <a16:creationId xmlns:a16="http://schemas.microsoft.com/office/drawing/2014/main" id="{275987A6-8726-4E82-AC90-68EE492CF363}"/>
              </a:ext>
            </a:extLst>
          </p:cNvPr>
          <p:cNvSpPr/>
          <p:nvPr/>
        </p:nvSpPr>
        <p:spPr bwMode="auto">
          <a:xfrm>
            <a:off x="7365935" y="4365774"/>
            <a:ext cx="4279530" cy="17837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b="1"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20DEF8A-09F7-4CD1-B8B2-95A2FBF13335}"/>
              </a:ext>
            </a:extLst>
          </p:cNvPr>
          <p:cNvSpPr>
            <a:spLocks noGrp="1"/>
          </p:cNvSpPr>
          <p:nvPr>
            <p:ph type="title"/>
          </p:nvPr>
        </p:nvSpPr>
        <p:spPr/>
        <p:txBody>
          <a:bodyPr/>
          <a:lstStyle/>
          <a:p>
            <a:r>
              <a:rPr lang="en-US" dirty="0"/>
              <a:t>Connecting to Synapse from On-Premise</a:t>
            </a:r>
          </a:p>
        </p:txBody>
      </p:sp>
      <p:sp>
        <p:nvSpPr>
          <p:cNvPr id="8" name="Rectangle 7">
            <a:extLst>
              <a:ext uri="{FF2B5EF4-FFF2-40B4-BE49-F238E27FC236}">
                <a16:creationId xmlns:a16="http://schemas.microsoft.com/office/drawing/2014/main" id="{F21C7021-58B1-4954-9660-294093A0C1DA}"/>
              </a:ext>
            </a:extLst>
          </p:cNvPr>
          <p:cNvSpPr/>
          <p:nvPr/>
        </p:nvSpPr>
        <p:spPr bwMode="auto">
          <a:xfrm>
            <a:off x="4200365" y="1300237"/>
            <a:ext cx="7686351" cy="2614573"/>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lvl="1"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Synapse</a:t>
            </a:r>
            <a:r>
              <a:rPr lang="en-US" sz="2353" b="1" dirty="0">
                <a:solidFill>
                  <a:schemeClr val="bg1"/>
                </a:solidFill>
                <a:ea typeface="Segoe UI" pitchFamily="34" charset="0"/>
                <a:cs typeface="Segoe UI" pitchFamily="34" charset="0"/>
              </a:rPr>
              <a:t> </a:t>
            </a:r>
            <a:r>
              <a:rPr lang="en-US" sz="1961" dirty="0">
                <a:gradFill>
                  <a:gsLst>
                    <a:gs pos="0">
                      <a:srgbClr val="FFFFFF"/>
                    </a:gs>
                    <a:gs pos="100000">
                      <a:srgbClr val="FFFFFF"/>
                    </a:gs>
                  </a:gsLst>
                  <a:lin ang="5400000" scaled="0"/>
                </a:gradFill>
                <a:cs typeface="Segoe UI" pitchFamily="34" charset="0"/>
              </a:rPr>
              <a:t>Workspace</a:t>
            </a:r>
          </a:p>
        </p:txBody>
      </p:sp>
      <p:sp>
        <p:nvSpPr>
          <p:cNvPr id="9" name="Rectangle 8">
            <a:extLst>
              <a:ext uri="{FF2B5EF4-FFF2-40B4-BE49-F238E27FC236}">
                <a16:creationId xmlns:a16="http://schemas.microsoft.com/office/drawing/2014/main" id="{DFB9CF7A-33DF-400A-8AC0-B5BC665AFEA5}"/>
              </a:ext>
            </a:extLst>
          </p:cNvPr>
          <p:cNvSpPr/>
          <p:nvPr/>
        </p:nvSpPr>
        <p:spPr bwMode="auto">
          <a:xfrm>
            <a:off x="4410819" y="1782004"/>
            <a:ext cx="3735103" cy="18794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gradFill>
                  <a:gsLst>
                    <a:gs pos="0">
                      <a:srgbClr val="FFFFFF"/>
                    </a:gs>
                    <a:gs pos="100000">
                      <a:srgbClr val="FFFFFF"/>
                    </a:gs>
                  </a:gsLst>
                  <a:lin ang="5400000" scaled="0"/>
                </a:gradFill>
                <a:cs typeface="Segoe UI" pitchFamily="34" charset="0"/>
              </a:rPr>
              <a:t>Managed</a:t>
            </a:r>
            <a:r>
              <a:rPr lang="en-US" sz="1961" b="1" dirty="0">
                <a:solidFill>
                  <a:schemeClr val="tx1"/>
                </a:solidFill>
                <a:ea typeface="Segoe UI" pitchFamily="34" charset="0"/>
                <a:cs typeface="Segoe UI" pitchFamily="34" charset="0"/>
              </a:rPr>
              <a:t> </a:t>
            </a:r>
            <a:r>
              <a:rPr lang="en-US" sz="1961" dirty="0" err="1">
                <a:gradFill>
                  <a:gsLst>
                    <a:gs pos="0">
                      <a:srgbClr val="FFFFFF"/>
                    </a:gs>
                    <a:gs pos="100000">
                      <a:srgbClr val="FFFFFF"/>
                    </a:gs>
                  </a:gsLst>
                  <a:lin ang="5400000" scaled="0"/>
                </a:gradFill>
                <a:cs typeface="Segoe UI" pitchFamily="34" charset="0"/>
              </a:rPr>
              <a:t>VNet</a:t>
            </a:r>
            <a:endParaRPr lang="en-US" sz="1961" dirty="0">
              <a:gradFill>
                <a:gsLst>
                  <a:gs pos="0">
                    <a:srgbClr val="FFFFFF"/>
                  </a:gs>
                  <a:gs pos="100000">
                    <a:srgbClr val="FFFFFF"/>
                  </a:gs>
                </a:gsLst>
                <a:lin ang="5400000" scaled="0"/>
              </a:gradFill>
              <a:cs typeface="Segoe UI" pitchFamily="34" charset="0"/>
            </a:endParaRPr>
          </a:p>
        </p:txBody>
      </p:sp>
      <p:sp>
        <p:nvSpPr>
          <p:cNvPr id="11" name="Rectangle: Rounded Corners 10">
            <a:extLst>
              <a:ext uri="{FF2B5EF4-FFF2-40B4-BE49-F238E27FC236}">
                <a16:creationId xmlns:a16="http://schemas.microsoft.com/office/drawing/2014/main" id="{F5BB6CFD-66CE-4CDB-AAD1-12F220515A2B}"/>
              </a:ext>
            </a:extLst>
          </p:cNvPr>
          <p:cNvSpPr/>
          <p:nvPr/>
        </p:nvSpPr>
        <p:spPr bwMode="auto">
          <a:xfrm>
            <a:off x="4452555" y="2268472"/>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private endpoint to SQL on-demand</a:t>
            </a:r>
          </a:p>
        </p:txBody>
      </p:sp>
      <p:sp>
        <p:nvSpPr>
          <p:cNvPr id="12" name="Rectangle: Rounded Corners 11">
            <a:extLst>
              <a:ext uri="{FF2B5EF4-FFF2-40B4-BE49-F238E27FC236}">
                <a16:creationId xmlns:a16="http://schemas.microsoft.com/office/drawing/2014/main" id="{6AD20578-B5E9-4CA8-AAE5-1A3CAC58EDC4}"/>
              </a:ext>
            </a:extLst>
          </p:cNvPr>
          <p:cNvSpPr/>
          <p:nvPr/>
        </p:nvSpPr>
        <p:spPr bwMode="auto">
          <a:xfrm>
            <a:off x="4452555" y="2912538"/>
            <a:ext cx="3585699"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b="1" dirty="0">
                <a:solidFill>
                  <a:schemeClr val="tx1"/>
                </a:solidFill>
                <a:ea typeface="Segoe UI" pitchFamily="34" charset="0"/>
                <a:cs typeface="Segoe UI" pitchFamily="34" charset="0"/>
              </a:rPr>
              <a:t>Managed PE to SQL Pool</a:t>
            </a:r>
          </a:p>
        </p:txBody>
      </p:sp>
      <p:cxnSp>
        <p:nvCxnSpPr>
          <p:cNvPr id="14" name="Straight Arrow Connector 13">
            <a:extLst>
              <a:ext uri="{FF2B5EF4-FFF2-40B4-BE49-F238E27FC236}">
                <a16:creationId xmlns:a16="http://schemas.microsoft.com/office/drawing/2014/main" id="{C0407B40-34BE-4841-97BA-3E0D680640E2}"/>
              </a:ext>
            </a:extLst>
          </p:cNvPr>
          <p:cNvCxnSpPr>
            <a:cxnSpLocks/>
          </p:cNvCxnSpPr>
          <p:nvPr/>
        </p:nvCxnSpPr>
        <p:spPr>
          <a:xfrm flipH="1">
            <a:off x="7994791" y="1920182"/>
            <a:ext cx="634643" cy="41933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E5F4A31-3EDA-4B8A-AA2C-5BAB9072BD46}"/>
              </a:ext>
            </a:extLst>
          </p:cNvPr>
          <p:cNvCxnSpPr>
            <a:cxnSpLocks/>
          </p:cNvCxnSpPr>
          <p:nvPr/>
        </p:nvCxnSpPr>
        <p:spPr>
          <a:xfrm flipH="1">
            <a:off x="8038254" y="2678599"/>
            <a:ext cx="591180" cy="302442"/>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889D76A-1CEC-4843-A610-A2E5F068B0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379321" y="1392225"/>
            <a:ext cx="331547" cy="331547"/>
          </a:xfrm>
          <a:prstGeom prst="rect">
            <a:avLst/>
          </a:prstGeom>
        </p:spPr>
      </p:pic>
      <p:sp>
        <p:nvSpPr>
          <p:cNvPr id="30" name="Rectangle 29">
            <a:extLst>
              <a:ext uri="{FF2B5EF4-FFF2-40B4-BE49-F238E27FC236}">
                <a16:creationId xmlns:a16="http://schemas.microsoft.com/office/drawing/2014/main" id="{9052E382-DDB4-4639-9954-87AA209B1D7E}"/>
              </a:ext>
            </a:extLst>
          </p:cNvPr>
          <p:cNvSpPr/>
          <p:nvPr/>
        </p:nvSpPr>
        <p:spPr bwMode="auto">
          <a:xfrm>
            <a:off x="4377852" y="4747584"/>
            <a:ext cx="3558302" cy="126391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961" b="1" dirty="0">
                <a:solidFill>
                  <a:schemeClr val="tx1"/>
                </a:solidFill>
                <a:ea typeface="Segoe UI" pitchFamily="34" charset="0"/>
                <a:cs typeface="Segoe UI" pitchFamily="34" charset="0"/>
              </a:rPr>
              <a:t>VPN Gateway</a:t>
            </a:r>
          </a:p>
        </p:txBody>
      </p:sp>
      <p:sp>
        <p:nvSpPr>
          <p:cNvPr id="34" name="Rectangle: Rounded Corners 33">
            <a:extLst>
              <a:ext uri="{FF2B5EF4-FFF2-40B4-BE49-F238E27FC236}">
                <a16:creationId xmlns:a16="http://schemas.microsoft.com/office/drawing/2014/main" id="{4F18F8BF-8262-404C-87ED-63FB32715B40}"/>
              </a:ext>
            </a:extLst>
          </p:cNvPr>
          <p:cNvSpPr/>
          <p:nvPr/>
        </p:nvSpPr>
        <p:spPr bwMode="auto">
          <a:xfrm>
            <a:off x="8038254"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39" name="Rectangle: Rounded Corners 38">
            <a:extLst>
              <a:ext uri="{FF2B5EF4-FFF2-40B4-BE49-F238E27FC236}">
                <a16:creationId xmlns:a16="http://schemas.microsoft.com/office/drawing/2014/main" id="{600FCDAD-0A0C-4555-9D37-94C01E7E2FAB}"/>
              </a:ext>
            </a:extLst>
          </p:cNvPr>
          <p:cNvSpPr/>
          <p:nvPr/>
        </p:nvSpPr>
        <p:spPr bwMode="auto">
          <a:xfrm>
            <a:off x="9232720" y="4836667"/>
            <a:ext cx="1080684" cy="72109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Private endpoint</a:t>
            </a:r>
          </a:p>
        </p:txBody>
      </p:sp>
      <p:sp>
        <p:nvSpPr>
          <p:cNvPr id="40" name="Rectangle: Rounded Corners 39">
            <a:extLst>
              <a:ext uri="{FF2B5EF4-FFF2-40B4-BE49-F238E27FC236}">
                <a16:creationId xmlns:a16="http://schemas.microsoft.com/office/drawing/2014/main" id="{DFB61813-46F5-4B7C-981C-BA56AA3B12FC}"/>
              </a:ext>
            </a:extLst>
          </p:cNvPr>
          <p:cNvSpPr/>
          <p:nvPr/>
        </p:nvSpPr>
        <p:spPr bwMode="auto">
          <a:xfrm>
            <a:off x="10451184" y="4815126"/>
            <a:ext cx="1080684" cy="735725"/>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42" name="Connector: Elbow 41">
            <a:extLst>
              <a:ext uri="{FF2B5EF4-FFF2-40B4-BE49-F238E27FC236}">
                <a16:creationId xmlns:a16="http://schemas.microsoft.com/office/drawing/2014/main" id="{80DD310E-224D-4A6B-AA67-98116266B475}"/>
              </a:ext>
            </a:extLst>
          </p:cNvPr>
          <p:cNvCxnSpPr>
            <a:cxnSpLocks/>
            <a:endCxn id="40" idx="3"/>
          </p:cNvCxnSpPr>
          <p:nvPr/>
        </p:nvCxnSpPr>
        <p:spPr>
          <a:xfrm>
            <a:off x="11353434" y="1920181"/>
            <a:ext cx="178435" cy="3262808"/>
          </a:xfrm>
          <a:prstGeom prst="bentConnector3">
            <a:avLst>
              <a:gd name="adj1" fmla="val 225595"/>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CFAC215-644E-47F3-BECE-13B9B4DF7EC5}"/>
              </a:ext>
            </a:extLst>
          </p:cNvPr>
          <p:cNvCxnSpPr>
            <a:cxnSpLocks/>
            <a:endCxn id="34" idx="0"/>
          </p:cNvCxnSpPr>
          <p:nvPr/>
        </p:nvCxnSpPr>
        <p:spPr>
          <a:xfrm rot="10800000" flipV="1">
            <a:off x="8578597" y="2678598"/>
            <a:ext cx="50838" cy="2158068"/>
          </a:xfrm>
          <a:prstGeom prst="bentConnector2">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33D432E-0395-419D-A780-B5D3E8A64564}"/>
              </a:ext>
            </a:extLst>
          </p:cNvPr>
          <p:cNvCxnSpPr>
            <a:cxnSpLocks/>
            <a:endCxn id="39" idx="0"/>
          </p:cNvCxnSpPr>
          <p:nvPr/>
        </p:nvCxnSpPr>
        <p:spPr>
          <a:xfrm>
            <a:off x="9773062" y="3757633"/>
            <a:ext cx="0" cy="1079034"/>
          </a:xfrm>
          <a:prstGeom prst="straightConnector1">
            <a:avLst/>
          </a:prstGeom>
          <a:ln w="47625" cmpd="sng">
            <a:solidFill>
              <a:schemeClr val="accent4">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FBEA017-9A83-4316-A95D-25596FD4F63F}"/>
              </a:ext>
            </a:extLst>
          </p:cNvPr>
          <p:cNvSpPr txBox="1"/>
          <p:nvPr/>
        </p:nvSpPr>
        <p:spPr>
          <a:xfrm>
            <a:off x="7503926" y="4402942"/>
            <a:ext cx="666312" cy="241381"/>
          </a:xfrm>
          <a:prstGeom prst="rect">
            <a:avLst/>
          </a:prstGeom>
          <a:noFill/>
        </p:spPr>
        <p:txBody>
          <a:bodyPr wrap="none" lIns="0" tIns="0" rIns="0" bIns="0" rtlCol="0">
            <a:spAutoFit/>
          </a:bodyPr>
          <a:lstStyle/>
          <a:p>
            <a:pPr algn="l"/>
            <a:r>
              <a:rPr lang="en-US" sz="1568" b="1" dirty="0"/>
              <a:t>Subnet</a:t>
            </a:r>
          </a:p>
        </p:txBody>
      </p:sp>
      <p:pic>
        <p:nvPicPr>
          <p:cNvPr id="106" name="Graphic 105" descr="User">
            <a:extLst>
              <a:ext uri="{FF2B5EF4-FFF2-40B4-BE49-F238E27FC236}">
                <a16:creationId xmlns:a16="http://schemas.microsoft.com/office/drawing/2014/main" id="{AC3D3703-F5DD-47B6-829C-2CFACF945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1965111"/>
            <a:ext cx="896425" cy="896425"/>
          </a:xfrm>
          <a:prstGeom prst="rect">
            <a:avLst/>
          </a:prstGeom>
        </p:spPr>
      </p:pic>
      <p:pic>
        <p:nvPicPr>
          <p:cNvPr id="107" name="Graphic 106" descr="User">
            <a:extLst>
              <a:ext uri="{FF2B5EF4-FFF2-40B4-BE49-F238E27FC236}">
                <a16:creationId xmlns:a16="http://schemas.microsoft.com/office/drawing/2014/main" id="{451E4BEB-BC94-4415-A3F1-C002FF012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98877" y="5296552"/>
            <a:ext cx="896425" cy="896425"/>
          </a:xfrm>
          <a:prstGeom prst="rect">
            <a:avLst/>
          </a:prstGeom>
        </p:spPr>
      </p:pic>
      <p:cxnSp>
        <p:nvCxnSpPr>
          <p:cNvPr id="113" name="Connector: Elbow 112">
            <a:extLst>
              <a:ext uri="{FF2B5EF4-FFF2-40B4-BE49-F238E27FC236}">
                <a16:creationId xmlns:a16="http://schemas.microsoft.com/office/drawing/2014/main" id="{F8194718-5A51-4B45-AC3D-9D788070BA2C}"/>
              </a:ext>
            </a:extLst>
          </p:cNvPr>
          <p:cNvCxnSpPr>
            <a:cxnSpLocks/>
          </p:cNvCxnSpPr>
          <p:nvPr/>
        </p:nvCxnSpPr>
        <p:spPr>
          <a:xfrm>
            <a:off x="2205804" y="2079277"/>
            <a:ext cx="2172048" cy="3111071"/>
          </a:xfrm>
          <a:prstGeom prst="bentConnector3">
            <a:avLst>
              <a:gd name="adj1" fmla="val 25360"/>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2F6567B1-5E84-4F0F-A656-74E8419A5336}"/>
              </a:ext>
            </a:extLst>
          </p:cNvPr>
          <p:cNvCxnSpPr>
            <a:cxnSpLocks/>
          </p:cNvCxnSpPr>
          <p:nvPr/>
        </p:nvCxnSpPr>
        <p:spPr>
          <a:xfrm>
            <a:off x="2286195" y="5744764"/>
            <a:ext cx="2091657" cy="0"/>
          </a:xfrm>
          <a:prstGeom prst="straightConnector1">
            <a:avLst/>
          </a:prstGeom>
          <a:ln w="127000">
            <a:solidFill>
              <a:schemeClr val="accent2">
                <a:lumMod val="75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B5452CFA-A610-4303-B19C-A3DB564138DA}"/>
              </a:ext>
            </a:extLst>
          </p:cNvPr>
          <p:cNvSpPr txBox="1"/>
          <p:nvPr/>
        </p:nvSpPr>
        <p:spPr>
          <a:xfrm>
            <a:off x="2884207" y="4891286"/>
            <a:ext cx="1039809" cy="241381"/>
          </a:xfrm>
          <a:prstGeom prst="rect">
            <a:avLst/>
          </a:prstGeom>
          <a:noFill/>
        </p:spPr>
        <p:txBody>
          <a:bodyPr wrap="square" lIns="0" tIns="0" rIns="0" bIns="0" rtlCol="0">
            <a:spAutoFit/>
          </a:bodyPr>
          <a:lstStyle/>
          <a:p>
            <a:pPr algn="ctr"/>
            <a:r>
              <a:rPr lang="en-US" sz="1568" b="1" dirty="0"/>
              <a:t>site-to-site</a:t>
            </a:r>
          </a:p>
        </p:txBody>
      </p:sp>
      <p:sp>
        <p:nvSpPr>
          <p:cNvPr id="156" name="TextBox 155">
            <a:extLst>
              <a:ext uri="{FF2B5EF4-FFF2-40B4-BE49-F238E27FC236}">
                <a16:creationId xmlns:a16="http://schemas.microsoft.com/office/drawing/2014/main" id="{4714F1E3-1151-4859-9A81-AED01E75BB73}"/>
              </a:ext>
            </a:extLst>
          </p:cNvPr>
          <p:cNvSpPr txBox="1"/>
          <p:nvPr/>
        </p:nvSpPr>
        <p:spPr>
          <a:xfrm>
            <a:off x="2714994" y="5455366"/>
            <a:ext cx="1334963" cy="241381"/>
          </a:xfrm>
          <a:prstGeom prst="rect">
            <a:avLst/>
          </a:prstGeom>
          <a:noFill/>
        </p:spPr>
        <p:txBody>
          <a:bodyPr wrap="square" lIns="0" tIns="0" rIns="0" bIns="0" rtlCol="0">
            <a:spAutoFit/>
          </a:bodyPr>
          <a:lstStyle/>
          <a:p>
            <a:pPr algn="ctr"/>
            <a:r>
              <a:rPr lang="en-US" sz="1568" b="1" dirty="0"/>
              <a:t>point-to-site</a:t>
            </a:r>
          </a:p>
        </p:txBody>
      </p:sp>
      <p:pic>
        <p:nvPicPr>
          <p:cNvPr id="3" name="Picture 2">
            <a:extLst>
              <a:ext uri="{FF2B5EF4-FFF2-40B4-BE49-F238E27FC236}">
                <a16:creationId xmlns:a16="http://schemas.microsoft.com/office/drawing/2014/main" id="{C779279F-92CA-4A57-A6EC-623B75700A3A}"/>
              </a:ext>
            </a:extLst>
          </p:cNvPr>
          <p:cNvPicPr>
            <a:picLocks noChangeAspect="1"/>
          </p:cNvPicPr>
          <p:nvPr/>
        </p:nvPicPr>
        <p:blipFill>
          <a:blip r:embed="rId7"/>
          <a:stretch>
            <a:fillRect/>
          </a:stretch>
        </p:blipFill>
        <p:spPr>
          <a:xfrm>
            <a:off x="629704" y="1653634"/>
            <a:ext cx="7000191" cy="2749274"/>
          </a:xfrm>
          <a:prstGeom prst="rect">
            <a:avLst/>
          </a:prstGeom>
          <a:ln>
            <a:solidFill>
              <a:srgbClr val="C00000"/>
            </a:solidFill>
          </a:ln>
        </p:spPr>
      </p:pic>
      <p:cxnSp>
        <p:nvCxnSpPr>
          <p:cNvPr id="5" name="Straight Arrow Connector 4">
            <a:extLst>
              <a:ext uri="{FF2B5EF4-FFF2-40B4-BE49-F238E27FC236}">
                <a16:creationId xmlns:a16="http://schemas.microsoft.com/office/drawing/2014/main" id="{56DD216C-2AEE-488C-A121-24600CC3A406}"/>
              </a:ext>
            </a:extLst>
          </p:cNvPr>
          <p:cNvCxnSpPr/>
          <p:nvPr/>
        </p:nvCxnSpPr>
        <p:spPr>
          <a:xfrm flipH="1" flipV="1">
            <a:off x="7639943" y="3835694"/>
            <a:ext cx="693901" cy="100097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49CB6D-E784-42C3-8FFC-76BA31B0D11E}"/>
              </a:ext>
            </a:extLst>
          </p:cNvPr>
          <p:cNvCxnSpPr>
            <a:cxnSpLocks/>
          </p:cNvCxnSpPr>
          <p:nvPr/>
        </p:nvCxnSpPr>
        <p:spPr>
          <a:xfrm flipH="1" flipV="1">
            <a:off x="7639943" y="3825973"/>
            <a:ext cx="1984513"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47263C9-D645-4095-AF44-F1465E3EFEC0}"/>
              </a:ext>
            </a:extLst>
          </p:cNvPr>
          <p:cNvCxnSpPr>
            <a:cxnSpLocks/>
          </p:cNvCxnSpPr>
          <p:nvPr/>
        </p:nvCxnSpPr>
        <p:spPr>
          <a:xfrm flipH="1" flipV="1">
            <a:off x="7639943" y="3825973"/>
            <a:ext cx="3155522" cy="989153"/>
          </a:xfrm>
          <a:prstGeom prst="straightConnector1">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9800B1A-3C00-4127-A15C-C592C3B57FF4}"/>
              </a:ext>
            </a:extLst>
          </p:cNvPr>
          <p:cNvSpPr/>
          <p:nvPr/>
        </p:nvSpPr>
        <p:spPr bwMode="auto">
          <a:xfrm>
            <a:off x="8629433" y="1654934"/>
            <a:ext cx="2724000" cy="530493"/>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rPr>
              <a:t>SQL On-Demand tenant</a:t>
            </a:r>
            <a:endParaRPr lang="en-US" sz="1176" dirty="0">
              <a:solidFill>
                <a:schemeClr val="tx1"/>
              </a:solidFill>
              <a:ea typeface="Segoe UI" pitchFamily="34" charset="0"/>
              <a:cs typeface="Segoe UI" pitchFamily="34" charset="0"/>
            </a:endParaRPr>
          </a:p>
          <a:p>
            <a:pPr algn="ctr" defTabSz="914102" fontAlgn="base">
              <a:spcBef>
                <a:spcPct val="0"/>
              </a:spcBef>
              <a:spcAft>
                <a:spcPct val="0"/>
              </a:spcAft>
            </a:pPr>
            <a:r>
              <a:rPr lang="en-US" sz="1176" dirty="0">
                <a:solidFill>
                  <a:schemeClr val="tx1"/>
                </a:solidFill>
                <a:ea typeface="Segoe UI" pitchFamily="34" charset="0"/>
                <a:cs typeface="Segoe UI" pitchFamily="34" charset="0"/>
              </a:rPr>
              <a:t>*.sql.azuresynapse.net</a:t>
            </a:r>
          </a:p>
        </p:txBody>
      </p:sp>
      <p:sp>
        <p:nvSpPr>
          <p:cNvPr id="43" name="Rectangle: Rounded Corners 42">
            <a:extLst>
              <a:ext uri="{FF2B5EF4-FFF2-40B4-BE49-F238E27FC236}">
                <a16:creationId xmlns:a16="http://schemas.microsoft.com/office/drawing/2014/main" id="{290464F3-7401-40CB-B938-DC4FF34CB81C}"/>
              </a:ext>
            </a:extLst>
          </p:cNvPr>
          <p:cNvSpPr/>
          <p:nvPr/>
        </p:nvSpPr>
        <p:spPr bwMode="auto">
          <a:xfrm>
            <a:off x="8629433" y="2413324"/>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SQL Pool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*-ondemand.sql.azuresynapse.net</a:t>
            </a:r>
          </a:p>
        </p:txBody>
      </p:sp>
      <p:sp>
        <p:nvSpPr>
          <p:cNvPr id="45" name="Rectangle: Rounded Corners 44">
            <a:extLst>
              <a:ext uri="{FF2B5EF4-FFF2-40B4-BE49-F238E27FC236}">
                <a16:creationId xmlns:a16="http://schemas.microsoft.com/office/drawing/2014/main" id="{7FDE802F-F29C-4858-942C-A5565B57F565}"/>
              </a:ext>
            </a:extLst>
          </p:cNvPr>
          <p:cNvSpPr/>
          <p:nvPr/>
        </p:nvSpPr>
        <p:spPr bwMode="auto">
          <a:xfrm>
            <a:off x="8629433" y="3176273"/>
            <a:ext cx="2724000" cy="530549"/>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b="1" dirty="0">
                <a:solidFill>
                  <a:schemeClr val="tx1"/>
                </a:solidFill>
                <a:ea typeface="Segoe UI" pitchFamily="34" charset="0"/>
                <a:cs typeface="Segoe UI" pitchFamily="34" charset="0"/>
              </a:rPr>
              <a:t>Dev tenant</a:t>
            </a:r>
          </a:p>
          <a:p>
            <a:pPr algn="ctr" defTabSz="914102" fontAlgn="base">
              <a:spcBef>
                <a:spcPct val="0"/>
              </a:spcBef>
              <a:spcAft>
                <a:spcPct val="0"/>
              </a:spcAft>
            </a:pPr>
            <a:r>
              <a:rPr lang="en-US" sz="1176" dirty="0">
                <a:solidFill>
                  <a:schemeClr val="tx1"/>
                </a:solidFill>
                <a:ea typeface="Segoe UI" pitchFamily="34" charset="0"/>
                <a:cs typeface="Segoe UI" pitchFamily="34" charset="0"/>
              </a:rPr>
              <a:t>*.dev.sql.azuresynapse.net</a:t>
            </a:r>
          </a:p>
        </p:txBody>
      </p:sp>
    </p:spTree>
    <p:extLst>
      <p:ext uri="{BB962C8B-B14F-4D97-AF65-F5344CB8AC3E}">
        <p14:creationId xmlns:p14="http://schemas.microsoft.com/office/powerpoint/2010/main" val="207672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612D-A585-4E48-99F6-CBD60E25AACD}"/>
              </a:ext>
            </a:extLst>
          </p:cNvPr>
          <p:cNvSpPr>
            <a:spLocks noGrp="1"/>
          </p:cNvSpPr>
          <p:nvPr>
            <p:ph type="title"/>
          </p:nvPr>
        </p:nvSpPr>
        <p:spPr/>
        <p:txBody>
          <a:bodyPr/>
          <a:lstStyle/>
          <a:p>
            <a:r>
              <a:rPr lang="en-US" dirty="0"/>
              <a:t>Self-hosted Integration Runtime in Synapse Workspace</a:t>
            </a:r>
          </a:p>
        </p:txBody>
      </p:sp>
      <p:sp>
        <p:nvSpPr>
          <p:cNvPr id="4" name="Rectangle 3">
            <a:extLst>
              <a:ext uri="{FF2B5EF4-FFF2-40B4-BE49-F238E27FC236}">
                <a16:creationId xmlns:a16="http://schemas.microsoft.com/office/drawing/2014/main" id="{38650A57-6CB0-4947-982B-6F6E6118CB4C}"/>
              </a:ext>
            </a:extLst>
          </p:cNvPr>
          <p:cNvSpPr/>
          <p:nvPr/>
        </p:nvSpPr>
        <p:spPr bwMode="auto">
          <a:xfrm>
            <a:off x="4939753" y="2831384"/>
            <a:ext cx="7113161" cy="2710226"/>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Workspace</a:t>
            </a:r>
          </a:p>
        </p:txBody>
      </p:sp>
      <p:sp>
        <p:nvSpPr>
          <p:cNvPr id="7" name="Rectangle 6">
            <a:extLst>
              <a:ext uri="{FF2B5EF4-FFF2-40B4-BE49-F238E27FC236}">
                <a16:creationId xmlns:a16="http://schemas.microsoft.com/office/drawing/2014/main" id="{9912DF14-F6E5-4F00-B0C9-EB478D0EF2CA}"/>
              </a:ext>
            </a:extLst>
          </p:cNvPr>
          <p:cNvSpPr/>
          <p:nvPr/>
        </p:nvSpPr>
        <p:spPr bwMode="auto">
          <a:xfrm>
            <a:off x="5054480" y="3578404"/>
            <a:ext cx="4069835" cy="18720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Managed VNET</a:t>
            </a:r>
          </a:p>
        </p:txBody>
      </p:sp>
      <p:sp>
        <p:nvSpPr>
          <p:cNvPr id="8" name="Rectangle: Rounded Corners 7">
            <a:extLst>
              <a:ext uri="{FF2B5EF4-FFF2-40B4-BE49-F238E27FC236}">
                <a16:creationId xmlns:a16="http://schemas.microsoft.com/office/drawing/2014/main" id="{3C0BC4F4-1FCC-4911-815F-35BFCF4BF9CB}"/>
              </a:ext>
            </a:extLst>
          </p:cNvPr>
          <p:cNvSpPr/>
          <p:nvPr/>
        </p:nvSpPr>
        <p:spPr bwMode="auto">
          <a:xfrm>
            <a:off x="5124874" y="4059547"/>
            <a:ext cx="1785696" cy="49301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Synapse Studio</a:t>
            </a:r>
          </a:p>
        </p:txBody>
      </p:sp>
      <p:grpSp>
        <p:nvGrpSpPr>
          <p:cNvPr id="73" name="Group 72">
            <a:extLst>
              <a:ext uri="{FF2B5EF4-FFF2-40B4-BE49-F238E27FC236}">
                <a16:creationId xmlns:a16="http://schemas.microsoft.com/office/drawing/2014/main" id="{1C62F296-8661-4ED2-8AAE-C23067E80EC4}"/>
              </a:ext>
            </a:extLst>
          </p:cNvPr>
          <p:cNvGrpSpPr/>
          <p:nvPr/>
        </p:nvGrpSpPr>
        <p:grpSpPr>
          <a:xfrm>
            <a:off x="4952384" y="5919704"/>
            <a:ext cx="3896801" cy="720732"/>
            <a:chOff x="490697" y="5907142"/>
            <a:chExt cx="3974940" cy="735184"/>
          </a:xfrm>
        </p:grpSpPr>
        <p:sp>
          <p:nvSpPr>
            <p:cNvPr id="10" name="Rectangle: Rounded Corners 9">
              <a:extLst>
                <a:ext uri="{FF2B5EF4-FFF2-40B4-BE49-F238E27FC236}">
                  <a16:creationId xmlns:a16="http://schemas.microsoft.com/office/drawing/2014/main" id="{DB6A4BDA-86C9-4075-9615-A013BA7E7B35}"/>
                </a:ext>
              </a:extLst>
            </p:cNvPr>
            <p:cNvSpPr/>
            <p:nvPr/>
          </p:nvSpPr>
          <p:spPr bwMode="auto">
            <a:xfrm>
              <a:off x="490697" y="5907142"/>
              <a:ext cx="3974940" cy="735184"/>
            </a:xfrm>
            <a:prstGeom prst="roundRect">
              <a:avLst/>
            </a:prstGeom>
            <a:noFill/>
            <a:ln>
              <a:solidFill>
                <a:schemeClr val="accent4">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176" dirty="0">
                  <a:solidFill>
                    <a:schemeClr val="accent4"/>
                  </a:solidFill>
                  <a:ea typeface="Segoe UI" pitchFamily="34" charset="0"/>
                  <a:cs typeface="Segoe UI" pitchFamily="34" charset="0"/>
                </a:rPr>
                <a:t>Other data sources </a:t>
              </a:r>
            </a:p>
            <a:p>
              <a:pPr defTabSz="914102" fontAlgn="base">
                <a:spcBef>
                  <a:spcPct val="0"/>
                </a:spcBef>
                <a:spcAft>
                  <a:spcPct val="0"/>
                </a:spcAft>
              </a:pPr>
              <a:r>
                <a:rPr lang="en-US" sz="1176" dirty="0">
                  <a:solidFill>
                    <a:schemeClr val="accent4"/>
                  </a:solidFill>
                  <a:ea typeface="Segoe UI" pitchFamily="34" charset="0"/>
                  <a:cs typeface="Segoe UI" pitchFamily="34" charset="0"/>
                </a:rPr>
                <a:t>that support Private Link</a:t>
              </a:r>
            </a:p>
            <a:p>
              <a:pPr defTabSz="914102" fontAlgn="base">
                <a:spcBef>
                  <a:spcPct val="0"/>
                </a:spcBef>
                <a:spcAft>
                  <a:spcPct val="0"/>
                </a:spcAft>
              </a:pPr>
              <a:r>
                <a:rPr lang="en-US" sz="1176" dirty="0">
                  <a:solidFill>
                    <a:schemeClr val="accent4"/>
                  </a:solidFill>
                  <a:ea typeface="Segoe UI" pitchFamily="34" charset="0"/>
                  <a:cs typeface="Segoe UI" pitchFamily="34" charset="0"/>
                </a:rPr>
                <a:t>(e.g. Cosmos DB, Azure Storage etc.) </a:t>
              </a: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9D35C3D-BF45-4286-B598-9DF017099457}"/>
                </a:ext>
              </a:extLst>
            </p:cNvPr>
            <p:cNvPicPr>
              <a:picLocks noChangeAspect="1"/>
            </p:cNvPicPr>
            <p:nvPr/>
          </p:nvPicPr>
          <p:blipFill>
            <a:blip r:embed="rId2"/>
            <a:stretch>
              <a:fillRect/>
            </a:stretch>
          </p:blipFill>
          <p:spPr>
            <a:xfrm>
              <a:off x="3311981" y="5940053"/>
              <a:ext cx="1022629" cy="672135"/>
            </a:xfrm>
            <a:prstGeom prst="rect">
              <a:avLst/>
            </a:prstGeom>
          </p:spPr>
        </p:pic>
      </p:grpSp>
      <p:sp>
        <p:nvSpPr>
          <p:cNvPr id="12" name="Rectangle: Rounded Corners 11">
            <a:extLst>
              <a:ext uri="{FF2B5EF4-FFF2-40B4-BE49-F238E27FC236}">
                <a16:creationId xmlns:a16="http://schemas.microsoft.com/office/drawing/2014/main" id="{04CB4B2A-0686-48D3-BB78-45840F547A60}"/>
              </a:ext>
            </a:extLst>
          </p:cNvPr>
          <p:cNvSpPr/>
          <p:nvPr/>
        </p:nvSpPr>
        <p:spPr bwMode="auto">
          <a:xfrm>
            <a:off x="7380742" y="3952334"/>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on-demand</a:t>
            </a:r>
          </a:p>
        </p:txBody>
      </p:sp>
      <p:sp>
        <p:nvSpPr>
          <p:cNvPr id="13" name="Rectangle: Rounded Corners 12">
            <a:extLst>
              <a:ext uri="{FF2B5EF4-FFF2-40B4-BE49-F238E27FC236}">
                <a16:creationId xmlns:a16="http://schemas.microsoft.com/office/drawing/2014/main" id="{615CCB49-61FD-4840-B9B8-4B2EBC29ADBA}"/>
              </a:ext>
            </a:extLst>
          </p:cNvPr>
          <p:cNvSpPr/>
          <p:nvPr/>
        </p:nvSpPr>
        <p:spPr bwMode="auto">
          <a:xfrm>
            <a:off x="7380743" y="4462015"/>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 to SQL Pool</a:t>
            </a:r>
          </a:p>
        </p:txBody>
      </p:sp>
      <p:sp>
        <p:nvSpPr>
          <p:cNvPr id="14" name="Rectangle: Rounded Corners 13">
            <a:extLst>
              <a:ext uri="{FF2B5EF4-FFF2-40B4-BE49-F238E27FC236}">
                <a16:creationId xmlns:a16="http://schemas.microsoft.com/office/drawing/2014/main" id="{FFC3A376-8D77-4739-81D6-CC6FD8000052}"/>
              </a:ext>
            </a:extLst>
          </p:cNvPr>
          <p:cNvSpPr/>
          <p:nvPr/>
        </p:nvSpPr>
        <p:spPr bwMode="auto">
          <a:xfrm>
            <a:off x="7380743" y="4967889"/>
            <a:ext cx="1670258"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Spark Clusters</a:t>
            </a:r>
          </a:p>
        </p:txBody>
      </p:sp>
      <p:cxnSp>
        <p:nvCxnSpPr>
          <p:cNvPr id="16" name="Straight Arrow Connector 15">
            <a:extLst>
              <a:ext uri="{FF2B5EF4-FFF2-40B4-BE49-F238E27FC236}">
                <a16:creationId xmlns:a16="http://schemas.microsoft.com/office/drawing/2014/main" id="{0349A164-4689-4A40-9024-8874FCDF617F}"/>
              </a:ext>
            </a:extLst>
          </p:cNvPr>
          <p:cNvCxnSpPr>
            <a:cxnSpLocks/>
            <a:stCxn id="8" idx="3"/>
            <a:endCxn id="12" idx="1"/>
          </p:cNvCxnSpPr>
          <p:nvPr/>
        </p:nvCxnSpPr>
        <p:spPr>
          <a:xfrm flipV="1">
            <a:off x="6910570" y="4157848"/>
            <a:ext cx="470173" cy="148206"/>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4D32503-FEF4-44F5-AA2E-A45816CB47C2}"/>
              </a:ext>
            </a:extLst>
          </p:cNvPr>
          <p:cNvCxnSpPr>
            <a:cxnSpLocks/>
            <a:stCxn id="8" idx="3"/>
            <a:endCxn id="13" idx="1"/>
          </p:cNvCxnSpPr>
          <p:nvPr/>
        </p:nvCxnSpPr>
        <p:spPr>
          <a:xfrm>
            <a:off x="6910569" y="4306055"/>
            <a:ext cx="470174" cy="36147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BEC7D7F-5563-4109-BE28-DBF02D8AB785}"/>
              </a:ext>
            </a:extLst>
          </p:cNvPr>
          <p:cNvCxnSpPr>
            <a:cxnSpLocks/>
            <a:stCxn id="8" idx="3"/>
            <a:endCxn id="14" idx="1"/>
          </p:cNvCxnSpPr>
          <p:nvPr/>
        </p:nvCxnSpPr>
        <p:spPr>
          <a:xfrm>
            <a:off x="6910569" y="4306055"/>
            <a:ext cx="470174" cy="86734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4C854AE-7802-4262-9F02-5D9C9D20EDB0}"/>
              </a:ext>
            </a:extLst>
          </p:cNvPr>
          <p:cNvSpPr/>
          <p:nvPr/>
        </p:nvSpPr>
        <p:spPr bwMode="auto">
          <a:xfrm>
            <a:off x="5260342" y="4962651"/>
            <a:ext cx="1696100" cy="411028"/>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ea typeface="Segoe UI" pitchFamily="34" charset="0"/>
                <a:cs typeface="Segoe UI" pitchFamily="34" charset="0"/>
              </a:rPr>
              <a:t>Private endpoint</a:t>
            </a:r>
          </a:p>
        </p:txBody>
      </p:sp>
      <p:cxnSp>
        <p:nvCxnSpPr>
          <p:cNvPr id="22" name="Straight Arrow Connector 21">
            <a:extLst>
              <a:ext uri="{FF2B5EF4-FFF2-40B4-BE49-F238E27FC236}">
                <a16:creationId xmlns:a16="http://schemas.microsoft.com/office/drawing/2014/main" id="{6647EE39-1400-4FE9-BFA1-356D530C0EDA}"/>
              </a:ext>
            </a:extLst>
          </p:cNvPr>
          <p:cNvCxnSpPr>
            <a:cxnSpLocks/>
            <a:endCxn id="21" idx="2"/>
          </p:cNvCxnSpPr>
          <p:nvPr/>
        </p:nvCxnSpPr>
        <p:spPr>
          <a:xfrm flipV="1">
            <a:off x="6108392" y="5373679"/>
            <a:ext cx="0" cy="543694"/>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9263FF-4DDD-4B90-A8FA-B397068D1376}"/>
              </a:ext>
            </a:extLst>
          </p:cNvPr>
          <p:cNvSpPr/>
          <p:nvPr/>
        </p:nvSpPr>
        <p:spPr bwMode="auto">
          <a:xfrm>
            <a:off x="10074748" y="3747336"/>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on-demand endpoint</a:t>
            </a:r>
          </a:p>
        </p:txBody>
      </p:sp>
      <p:sp>
        <p:nvSpPr>
          <p:cNvPr id="37" name="Rectangle: Rounded Corners 36">
            <a:extLst>
              <a:ext uri="{FF2B5EF4-FFF2-40B4-BE49-F238E27FC236}">
                <a16:creationId xmlns:a16="http://schemas.microsoft.com/office/drawing/2014/main" id="{A73409B7-209E-4AAE-9938-29440C290687}"/>
              </a:ext>
            </a:extLst>
          </p:cNvPr>
          <p:cNvSpPr/>
          <p:nvPr/>
        </p:nvSpPr>
        <p:spPr bwMode="auto">
          <a:xfrm>
            <a:off x="9374170" y="4676025"/>
            <a:ext cx="1877920" cy="573252"/>
          </a:xfrm>
          <a:prstGeom prst="roundRect">
            <a:avLst/>
          </a:prstGeom>
          <a:solidFill>
            <a:schemeClr val="accent5">
              <a:lumMod val="75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dirty="0">
                <a:solidFill>
                  <a:schemeClr val="tx1"/>
                </a:solidFill>
                <a:cs typeface="Segoe UI" pitchFamily="34" charset="0"/>
              </a:rPr>
              <a:t>Workspace </a:t>
            </a:r>
          </a:p>
          <a:p>
            <a:pPr algn="ctr" defTabSz="914102" fontAlgn="base">
              <a:spcBef>
                <a:spcPct val="0"/>
              </a:spcBef>
              <a:spcAft>
                <a:spcPct val="0"/>
              </a:spcAft>
            </a:pPr>
            <a:r>
              <a:rPr lang="en-US" sz="1176" dirty="0">
                <a:solidFill>
                  <a:schemeClr val="tx1"/>
                </a:solidFill>
                <a:cs typeface="Segoe UI" pitchFamily="34" charset="0"/>
              </a:rPr>
              <a:t>SQL Pool </a:t>
            </a:r>
          </a:p>
          <a:p>
            <a:pPr algn="ctr" defTabSz="914102" fontAlgn="base">
              <a:spcBef>
                <a:spcPct val="0"/>
              </a:spcBef>
              <a:spcAft>
                <a:spcPct val="0"/>
              </a:spcAft>
            </a:pPr>
            <a:r>
              <a:rPr lang="en-US" sz="1176" dirty="0">
                <a:solidFill>
                  <a:schemeClr val="tx1"/>
                </a:solidFill>
                <a:cs typeface="Segoe UI" pitchFamily="34" charset="0"/>
              </a:rPr>
              <a:t>endpoint</a:t>
            </a:r>
          </a:p>
        </p:txBody>
      </p:sp>
      <p:cxnSp>
        <p:nvCxnSpPr>
          <p:cNvPr id="38" name="Straight Arrow Connector 37">
            <a:extLst>
              <a:ext uri="{FF2B5EF4-FFF2-40B4-BE49-F238E27FC236}">
                <a16:creationId xmlns:a16="http://schemas.microsoft.com/office/drawing/2014/main" id="{241F7764-5F53-4E20-B14F-8279CAA41E10}"/>
              </a:ext>
            </a:extLst>
          </p:cNvPr>
          <p:cNvCxnSpPr>
            <a:cxnSpLocks/>
            <a:stCxn id="35" idx="1"/>
            <a:endCxn id="12" idx="3"/>
          </p:cNvCxnSpPr>
          <p:nvPr/>
        </p:nvCxnSpPr>
        <p:spPr>
          <a:xfrm flipH="1">
            <a:off x="9051000" y="4033962"/>
            <a:ext cx="1023748" cy="123886"/>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474392-6CEC-4464-8BA9-783CAA7E9A01}"/>
              </a:ext>
            </a:extLst>
          </p:cNvPr>
          <p:cNvCxnSpPr>
            <a:cxnSpLocks/>
            <a:stCxn id="37" idx="1"/>
            <a:endCxn id="13" idx="3"/>
          </p:cNvCxnSpPr>
          <p:nvPr/>
        </p:nvCxnSpPr>
        <p:spPr>
          <a:xfrm flipH="1" flipV="1">
            <a:off x="9051001" y="4667529"/>
            <a:ext cx="323169" cy="295122"/>
          </a:xfrm>
          <a:prstGeom prst="straightConnector1">
            <a:avLst/>
          </a:prstGeom>
          <a:ln w="47625" cmpd="sng">
            <a:solidFill>
              <a:schemeClr val="accent3">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AFA655E-D404-4DA7-ABBC-1D493C0479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511968" y="2958868"/>
            <a:ext cx="387945" cy="387945"/>
          </a:xfrm>
          <a:prstGeom prst="rect">
            <a:avLst/>
          </a:prstGeom>
        </p:spPr>
      </p:pic>
      <p:grpSp>
        <p:nvGrpSpPr>
          <p:cNvPr id="3" name="Group 2">
            <a:extLst>
              <a:ext uri="{FF2B5EF4-FFF2-40B4-BE49-F238E27FC236}">
                <a16:creationId xmlns:a16="http://schemas.microsoft.com/office/drawing/2014/main" id="{C0EB5265-8CB5-4E6B-BEA3-F1D41028EB69}"/>
              </a:ext>
            </a:extLst>
          </p:cNvPr>
          <p:cNvGrpSpPr/>
          <p:nvPr/>
        </p:nvGrpSpPr>
        <p:grpSpPr>
          <a:xfrm>
            <a:off x="10754698" y="5857203"/>
            <a:ext cx="1298216" cy="845736"/>
            <a:chOff x="9481671" y="5847291"/>
            <a:chExt cx="1324248" cy="862695"/>
          </a:xfrm>
        </p:grpSpPr>
        <p:grpSp>
          <p:nvGrpSpPr>
            <p:cNvPr id="45" name="Group 44">
              <a:extLst>
                <a:ext uri="{FF2B5EF4-FFF2-40B4-BE49-F238E27FC236}">
                  <a16:creationId xmlns:a16="http://schemas.microsoft.com/office/drawing/2014/main" id="{DD32BC05-23DD-41C7-92F5-3E30A1B9C63F}"/>
                </a:ext>
              </a:extLst>
            </p:cNvPr>
            <p:cNvGrpSpPr/>
            <p:nvPr/>
          </p:nvGrpSpPr>
          <p:grpSpPr>
            <a:xfrm>
              <a:off x="9481671" y="5847291"/>
              <a:ext cx="1324248" cy="862695"/>
              <a:chOff x="11291888" y="3819525"/>
              <a:chExt cx="528638" cy="401638"/>
            </a:xfrm>
          </p:grpSpPr>
          <p:sp>
            <p:nvSpPr>
              <p:cNvPr id="46" name="Oval 2026">
                <a:extLst>
                  <a:ext uri="{FF2B5EF4-FFF2-40B4-BE49-F238E27FC236}">
                    <a16:creationId xmlns:a16="http://schemas.microsoft.com/office/drawing/2014/main" id="{E9DFD267-8EB0-4B0D-827E-FE47474F4248}"/>
                  </a:ext>
                </a:extLst>
              </p:cNvPr>
              <p:cNvSpPr>
                <a:spLocks noChangeArrowheads="1"/>
              </p:cNvSpPr>
              <p:nvPr/>
            </p:nvSpPr>
            <p:spPr bwMode="auto">
              <a:xfrm>
                <a:off x="11385550" y="3819525"/>
                <a:ext cx="400050" cy="4016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7" name="Freeform 2027">
                <a:extLst>
                  <a:ext uri="{FF2B5EF4-FFF2-40B4-BE49-F238E27FC236}">
                    <a16:creationId xmlns:a16="http://schemas.microsoft.com/office/drawing/2014/main" id="{653CBFC9-DB78-4A11-BACF-1F6AC64F2550}"/>
                  </a:ext>
                </a:extLst>
              </p:cNvPr>
              <p:cNvSpPr>
                <a:spLocks/>
              </p:cNvSpPr>
              <p:nvPr/>
            </p:nvSpPr>
            <p:spPr bwMode="auto">
              <a:xfrm>
                <a:off x="11707813" y="3867150"/>
                <a:ext cx="66675" cy="80963"/>
              </a:xfrm>
              <a:custGeom>
                <a:avLst/>
                <a:gdLst>
                  <a:gd name="T0" fmla="*/ 1 w 23"/>
                  <a:gd name="T1" fmla="*/ 8 h 28"/>
                  <a:gd name="T2" fmla="*/ 1 w 23"/>
                  <a:gd name="T3" fmla="*/ 8 h 28"/>
                  <a:gd name="T4" fmla="*/ 2 w 23"/>
                  <a:gd name="T5" fmla="*/ 10 h 28"/>
                  <a:gd name="T6" fmla="*/ 5 w 23"/>
                  <a:gd name="T7" fmla="*/ 9 h 28"/>
                  <a:gd name="T8" fmla="*/ 5 w 23"/>
                  <a:gd name="T9" fmla="*/ 12 h 28"/>
                  <a:gd name="T10" fmla="*/ 1 w 23"/>
                  <a:gd name="T11" fmla="*/ 12 h 28"/>
                  <a:gd name="T12" fmla="*/ 1 w 23"/>
                  <a:gd name="T13" fmla="*/ 17 h 28"/>
                  <a:gd name="T14" fmla="*/ 1 w 23"/>
                  <a:gd name="T15" fmla="*/ 22 h 28"/>
                  <a:gd name="T16" fmla="*/ 3 w 23"/>
                  <a:gd name="T17" fmla="*/ 21 h 28"/>
                  <a:gd name="T18" fmla="*/ 3 w 23"/>
                  <a:gd name="T19" fmla="*/ 22 h 28"/>
                  <a:gd name="T20" fmla="*/ 8 w 23"/>
                  <a:gd name="T21" fmla="*/ 26 h 28"/>
                  <a:gd name="T22" fmla="*/ 8 w 23"/>
                  <a:gd name="T23" fmla="*/ 27 h 28"/>
                  <a:gd name="T24" fmla="*/ 6 w 23"/>
                  <a:gd name="T25" fmla="*/ 27 h 28"/>
                  <a:gd name="T26" fmla="*/ 6 w 23"/>
                  <a:gd name="T27" fmla="*/ 28 h 28"/>
                  <a:gd name="T28" fmla="*/ 9 w 23"/>
                  <a:gd name="T29" fmla="*/ 28 h 28"/>
                  <a:gd name="T30" fmla="*/ 9 w 23"/>
                  <a:gd name="T31" fmla="*/ 26 h 28"/>
                  <a:gd name="T32" fmla="*/ 10 w 23"/>
                  <a:gd name="T33" fmla="*/ 25 h 28"/>
                  <a:gd name="T34" fmla="*/ 6 w 23"/>
                  <a:gd name="T35" fmla="*/ 22 h 28"/>
                  <a:gd name="T36" fmla="*/ 5 w 23"/>
                  <a:gd name="T37" fmla="*/ 20 h 28"/>
                  <a:gd name="T38" fmla="*/ 8 w 23"/>
                  <a:gd name="T39" fmla="*/ 20 h 28"/>
                  <a:gd name="T40" fmla="*/ 12 w 23"/>
                  <a:gd name="T41" fmla="*/ 23 h 28"/>
                  <a:gd name="T42" fmla="*/ 12 w 23"/>
                  <a:gd name="T43" fmla="*/ 26 h 28"/>
                  <a:gd name="T44" fmla="*/ 14 w 23"/>
                  <a:gd name="T45" fmla="*/ 28 h 28"/>
                  <a:gd name="T46" fmla="*/ 16 w 23"/>
                  <a:gd name="T47" fmla="*/ 25 h 28"/>
                  <a:gd name="T48" fmla="*/ 18 w 23"/>
                  <a:gd name="T49" fmla="*/ 23 h 28"/>
                  <a:gd name="T50" fmla="*/ 18 w 23"/>
                  <a:gd name="T51" fmla="*/ 26 h 28"/>
                  <a:gd name="T52" fmla="*/ 20 w 23"/>
                  <a:gd name="T53" fmla="*/ 28 h 28"/>
                  <a:gd name="T54" fmla="*/ 23 w 23"/>
                  <a:gd name="T55" fmla="*/ 28 h 28"/>
                  <a:gd name="T56" fmla="*/ 22 w 23"/>
                  <a:gd name="T57" fmla="*/ 26 h 28"/>
                  <a:gd name="T58" fmla="*/ 20 w 23"/>
                  <a:gd name="T59" fmla="*/ 26 h 28"/>
                  <a:gd name="T60" fmla="*/ 20 w 23"/>
                  <a:gd name="T61" fmla="*/ 20 h 28"/>
                  <a:gd name="T62" fmla="*/ 13 w 23"/>
                  <a:gd name="T63" fmla="*/ 10 h 28"/>
                  <a:gd name="T64" fmla="*/ 11 w 23"/>
                  <a:gd name="T65" fmla="*/ 12 h 28"/>
                  <a:gd name="T66" fmla="*/ 6 w 23"/>
                  <a:gd name="T67" fmla="*/ 12 h 28"/>
                  <a:gd name="T68" fmla="*/ 6 w 23"/>
                  <a:gd name="T69" fmla="*/ 11 h 28"/>
                  <a:gd name="T70" fmla="*/ 9 w 23"/>
                  <a:gd name="T71" fmla="*/ 9 h 28"/>
                  <a:gd name="T72" fmla="*/ 9 w 23"/>
                  <a:gd name="T73" fmla="*/ 5 h 28"/>
                  <a:gd name="T74" fmla="*/ 4 w 23"/>
                  <a:gd name="T75" fmla="*/ 0 h 28"/>
                  <a:gd name="T76" fmla="*/ 4 w 23"/>
                  <a:gd name="T77" fmla="*/ 3 h 28"/>
                  <a:gd name="T78" fmla="*/ 1 w 23"/>
                  <a:gd name="T79" fmla="*/ 4 h 28"/>
                  <a:gd name="T80" fmla="*/ 0 w 23"/>
                  <a:gd name="T81" fmla="*/ 4 h 28"/>
                  <a:gd name="T82" fmla="*/ 1 w 23"/>
                  <a:gd name="T8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8">
                    <a:moveTo>
                      <a:pt x="1" y="8"/>
                    </a:moveTo>
                    <a:cubicBezTo>
                      <a:pt x="1" y="8"/>
                      <a:pt x="1" y="8"/>
                      <a:pt x="1" y="8"/>
                    </a:cubicBezTo>
                    <a:cubicBezTo>
                      <a:pt x="2" y="10"/>
                      <a:pt x="2" y="10"/>
                      <a:pt x="2" y="10"/>
                    </a:cubicBezTo>
                    <a:cubicBezTo>
                      <a:pt x="5" y="9"/>
                      <a:pt x="5" y="9"/>
                      <a:pt x="5" y="9"/>
                    </a:cubicBezTo>
                    <a:cubicBezTo>
                      <a:pt x="5" y="12"/>
                      <a:pt x="5" y="12"/>
                      <a:pt x="5" y="12"/>
                    </a:cubicBezTo>
                    <a:cubicBezTo>
                      <a:pt x="1" y="12"/>
                      <a:pt x="1" y="12"/>
                      <a:pt x="1" y="12"/>
                    </a:cubicBezTo>
                    <a:cubicBezTo>
                      <a:pt x="1" y="14"/>
                      <a:pt x="1" y="16"/>
                      <a:pt x="1" y="17"/>
                    </a:cubicBezTo>
                    <a:cubicBezTo>
                      <a:pt x="1" y="19"/>
                      <a:pt x="1" y="20"/>
                      <a:pt x="1" y="22"/>
                    </a:cubicBezTo>
                    <a:cubicBezTo>
                      <a:pt x="3" y="21"/>
                      <a:pt x="3" y="21"/>
                      <a:pt x="3" y="21"/>
                    </a:cubicBezTo>
                    <a:cubicBezTo>
                      <a:pt x="3" y="22"/>
                      <a:pt x="3" y="22"/>
                      <a:pt x="3" y="22"/>
                    </a:cubicBezTo>
                    <a:cubicBezTo>
                      <a:pt x="8" y="26"/>
                      <a:pt x="8" y="26"/>
                      <a:pt x="8" y="26"/>
                    </a:cubicBezTo>
                    <a:cubicBezTo>
                      <a:pt x="8" y="27"/>
                      <a:pt x="8" y="27"/>
                      <a:pt x="8" y="27"/>
                    </a:cubicBezTo>
                    <a:cubicBezTo>
                      <a:pt x="6" y="27"/>
                      <a:pt x="6" y="27"/>
                      <a:pt x="6" y="27"/>
                    </a:cubicBezTo>
                    <a:cubicBezTo>
                      <a:pt x="6" y="28"/>
                      <a:pt x="6" y="28"/>
                      <a:pt x="6" y="28"/>
                    </a:cubicBezTo>
                    <a:cubicBezTo>
                      <a:pt x="9" y="28"/>
                      <a:pt x="9" y="28"/>
                      <a:pt x="9" y="28"/>
                    </a:cubicBezTo>
                    <a:cubicBezTo>
                      <a:pt x="9" y="26"/>
                      <a:pt x="9" y="26"/>
                      <a:pt x="9" y="26"/>
                    </a:cubicBezTo>
                    <a:cubicBezTo>
                      <a:pt x="10" y="25"/>
                      <a:pt x="10" y="25"/>
                      <a:pt x="10" y="25"/>
                    </a:cubicBezTo>
                    <a:cubicBezTo>
                      <a:pt x="6" y="22"/>
                      <a:pt x="6" y="22"/>
                      <a:pt x="6" y="22"/>
                    </a:cubicBezTo>
                    <a:cubicBezTo>
                      <a:pt x="5" y="20"/>
                      <a:pt x="5" y="20"/>
                      <a:pt x="5" y="20"/>
                    </a:cubicBezTo>
                    <a:cubicBezTo>
                      <a:pt x="8" y="20"/>
                      <a:pt x="8" y="20"/>
                      <a:pt x="8" y="20"/>
                    </a:cubicBezTo>
                    <a:cubicBezTo>
                      <a:pt x="12" y="23"/>
                      <a:pt x="12" y="23"/>
                      <a:pt x="12" y="23"/>
                    </a:cubicBezTo>
                    <a:cubicBezTo>
                      <a:pt x="12" y="26"/>
                      <a:pt x="12" y="26"/>
                      <a:pt x="12" y="26"/>
                    </a:cubicBezTo>
                    <a:cubicBezTo>
                      <a:pt x="14" y="28"/>
                      <a:pt x="14" y="28"/>
                      <a:pt x="14" y="28"/>
                    </a:cubicBezTo>
                    <a:cubicBezTo>
                      <a:pt x="16" y="25"/>
                      <a:pt x="16" y="25"/>
                      <a:pt x="16" y="25"/>
                    </a:cubicBezTo>
                    <a:cubicBezTo>
                      <a:pt x="18" y="23"/>
                      <a:pt x="18" y="23"/>
                      <a:pt x="18" y="23"/>
                    </a:cubicBezTo>
                    <a:cubicBezTo>
                      <a:pt x="18" y="26"/>
                      <a:pt x="18" y="26"/>
                      <a:pt x="18" y="26"/>
                    </a:cubicBezTo>
                    <a:cubicBezTo>
                      <a:pt x="20" y="28"/>
                      <a:pt x="20" y="28"/>
                      <a:pt x="20" y="28"/>
                    </a:cubicBezTo>
                    <a:cubicBezTo>
                      <a:pt x="23" y="28"/>
                      <a:pt x="23" y="28"/>
                      <a:pt x="23" y="28"/>
                    </a:cubicBezTo>
                    <a:cubicBezTo>
                      <a:pt x="23" y="27"/>
                      <a:pt x="23" y="27"/>
                      <a:pt x="22" y="26"/>
                    </a:cubicBezTo>
                    <a:cubicBezTo>
                      <a:pt x="20" y="26"/>
                      <a:pt x="20" y="26"/>
                      <a:pt x="20" y="26"/>
                    </a:cubicBezTo>
                    <a:cubicBezTo>
                      <a:pt x="20" y="20"/>
                      <a:pt x="20" y="20"/>
                      <a:pt x="20" y="20"/>
                    </a:cubicBezTo>
                    <a:cubicBezTo>
                      <a:pt x="18" y="17"/>
                      <a:pt x="15" y="13"/>
                      <a:pt x="13" y="10"/>
                    </a:cubicBezTo>
                    <a:cubicBezTo>
                      <a:pt x="11" y="12"/>
                      <a:pt x="11" y="12"/>
                      <a:pt x="11" y="12"/>
                    </a:cubicBezTo>
                    <a:cubicBezTo>
                      <a:pt x="6" y="12"/>
                      <a:pt x="6" y="12"/>
                      <a:pt x="6" y="12"/>
                    </a:cubicBezTo>
                    <a:cubicBezTo>
                      <a:pt x="6" y="11"/>
                      <a:pt x="6" y="11"/>
                      <a:pt x="6" y="11"/>
                    </a:cubicBezTo>
                    <a:cubicBezTo>
                      <a:pt x="9" y="9"/>
                      <a:pt x="9" y="9"/>
                      <a:pt x="9" y="9"/>
                    </a:cubicBezTo>
                    <a:cubicBezTo>
                      <a:pt x="9" y="5"/>
                      <a:pt x="9" y="5"/>
                      <a:pt x="9" y="5"/>
                    </a:cubicBezTo>
                    <a:cubicBezTo>
                      <a:pt x="7" y="3"/>
                      <a:pt x="5" y="2"/>
                      <a:pt x="4" y="0"/>
                    </a:cubicBezTo>
                    <a:cubicBezTo>
                      <a:pt x="4" y="3"/>
                      <a:pt x="4" y="3"/>
                      <a:pt x="4" y="3"/>
                    </a:cubicBezTo>
                    <a:cubicBezTo>
                      <a:pt x="1" y="4"/>
                      <a:pt x="1" y="4"/>
                      <a:pt x="1" y="4"/>
                    </a:cubicBezTo>
                    <a:cubicBezTo>
                      <a:pt x="0" y="4"/>
                      <a:pt x="0" y="4"/>
                      <a:pt x="0" y="4"/>
                    </a:cubicBezTo>
                    <a:cubicBezTo>
                      <a:pt x="0" y="5"/>
                      <a:pt x="1" y="7"/>
                      <a:pt x="1" y="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8" name="Freeform 2028">
                <a:extLst>
                  <a:ext uri="{FF2B5EF4-FFF2-40B4-BE49-F238E27FC236}">
                    <a16:creationId xmlns:a16="http://schemas.microsoft.com/office/drawing/2014/main" id="{BC8A0D21-BD0F-4020-80C9-9A9140418528}"/>
                  </a:ext>
                </a:extLst>
              </p:cNvPr>
              <p:cNvSpPr>
                <a:spLocks/>
              </p:cNvSpPr>
              <p:nvPr/>
            </p:nvSpPr>
            <p:spPr bwMode="auto">
              <a:xfrm>
                <a:off x="11525250" y="4127500"/>
                <a:ext cx="61913" cy="84138"/>
              </a:xfrm>
              <a:custGeom>
                <a:avLst/>
                <a:gdLst>
                  <a:gd name="T0" fmla="*/ 21 w 21"/>
                  <a:gd name="T1" fmla="*/ 0 h 29"/>
                  <a:gd name="T2" fmla="*/ 1 w 21"/>
                  <a:gd name="T3" fmla="*/ 7 h 29"/>
                  <a:gd name="T4" fmla="*/ 0 w 21"/>
                  <a:gd name="T5" fmla="*/ 11 h 29"/>
                  <a:gd name="T6" fmla="*/ 2 w 21"/>
                  <a:gd name="T7" fmla="*/ 14 h 29"/>
                  <a:gd name="T8" fmla="*/ 2 w 21"/>
                  <a:gd name="T9" fmla="*/ 20 h 29"/>
                  <a:gd name="T10" fmla="*/ 5 w 21"/>
                  <a:gd name="T11" fmla="*/ 26 h 29"/>
                  <a:gd name="T12" fmla="*/ 9 w 21"/>
                  <a:gd name="T13" fmla="*/ 29 h 29"/>
                  <a:gd name="T14" fmla="*/ 13 w 21"/>
                  <a:gd name="T15" fmla="*/ 29 h 29"/>
                  <a:gd name="T16" fmla="*/ 14 w 21"/>
                  <a:gd name="T17" fmla="*/ 28 h 29"/>
                  <a:gd name="T18" fmla="*/ 11 w 21"/>
                  <a:gd name="T19" fmla="*/ 25 h 29"/>
                  <a:gd name="T20" fmla="*/ 12 w 21"/>
                  <a:gd name="T21" fmla="*/ 22 h 29"/>
                  <a:gd name="T22" fmla="*/ 12 w 21"/>
                  <a:gd name="T23" fmla="*/ 21 h 29"/>
                  <a:gd name="T24" fmla="*/ 10 w 21"/>
                  <a:gd name="T25" fmla="*/ 21 h 29"/>
                  <a:gd name="T26" fmla="*/ 9 w 21"/>
                  <a:gd name="T27" fmla="*/ 20 h 29"/>
                  <a:gd name="T28" fmla="*/ 11 w 21"/>
                  <a:gd name="T29" fmla="*/ 18 h 29"/>
                  <a:gd name="T30" fmla="*/ 11 w 21"/>
                  <a:gd name="T31" fmla="*/ 17 h 29"/>
                  <a:gd name="T32" fmla="*/ 9 w 21"/>
                  <a:gd name="T33" fmla="*/ 16 h 29"/>
                  <a:gd name="T34" fmla="*/ 9 w 21"/>
                  <a:gd name="T35" fmla="*/ 15 h 29"/>
                  <a:gd name="T36" fmla="*/ 12 w 21"/>
                  <a:gd name="T37" fmla="*/ 15 h 29"/>
                  <a:gd name="T38" fmla="*/ 16 w 21"/>
                  <a:gd name="T39" fmla="*/ 13 h 29"/>
                  <a:gd name="T40" fmla="*/ 21 w 21"/>
                  <a:gd name="T41" fmla="*/ 5 h 29"/>
                  <a:gd name="T42" fmla="*/ 21 w 21"/>
                  <a:gd name="T43" fmla="*/ 3 h 29"/>
                  <a:gd name="T44" fmla="*/ 20 w 21"/>
                  <a:gd name="T45" fmla="*/ 0 h 29"/>
                  <a:gd name="T46" fmla="*/ 21 w 21"/>
                  <a:gd name="T4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 h="29">
                    <a:moveTo>
                      <a:pt x="21" y="0"/>
                    </a:moveTo>
                    <a:cubicBezTo>
                      <a:pt x="14" y="3"/>
                      <a:pt x="8" y="5"/>
                      <a:pt x="1" y="7"/>
                    </a:cubicBezTo>
                    <a:cubicBezTo>
                      <a:pt x="0" y="11"/>
                      <a:pt x="0" y="11"/>
                      <a:pt x="0" y="11"/>
                    </a:cubicBezTo>
                    <a:cubicBezTo>
                      <a:pt x="2" y="14"/>
                      <a:pt x="2" y="14"/>
                      <a:pt x="2" y="14"/>
                    </a:cubicBezTo>
                    <a:cubicBezTo>
                      <a:pt x="2" y="20"/>
                      <a:pt x="2" y="20"/>
                      <a:pt x="2" y="20"/>
                    </a:cubicBezTo>
                    <a:cubicBezTo>
                      <a:pt x="5" y="26"/>
                      <a:pt x="5" y="26"/>
                      <a:pt x="5" y="26"/>
                    </a:cubicBezTo>
                    <a:cubicBezTo>
                      <a:pt x="9" y="29"/>
                      <a:pt x="9" y="29"/>
                      <a:pt x="9" y="29"/>
                    </a:cubicBezTo>
                    <a:cubicBezTo>
                      <a:pt x="13" y="29"/>
                      <a:pt x="13" y="29"/>
                      <a:pt x="13" y="29"/>
                    </a:cubicBezTo>
                    <a:cubicBezTo>
                      <a:pt x="14" y="28"/>
                      <a:pt x="14" y="28"/>
                      <a:pt x="14" y="28"/>
                    </a:cubicBezTo>
                    <a:cubicBezTo>
                      <a:pt x="11" y="25"/>
                      <a:pt x="11" y="25"/>
                      <a:pt x="11" y="25"/>
                    </a:cubicBezTo>
                    <a:cubicBezTo>
                      <a:pt x="12" y="22"/>
                      <a:pt x="12" y="22"/>
                      <a:pt x="12" y="22"/>
                    </a:cubicBezTo>
                    <a:cubicBezTo>
                      <a:pt x="12" y="21"/>
                      <a:pt x="12" y="21"/>
                      <a:pt x="12" y="21"/>
                    </a:cubicBezTo>
                    <a:cubicBezTo>
                      <a:pt x="10" y="21"/>
                      <a:pt x="10" y="21"/>
                      <a:pt x="10" y="21"/>
                    </a:cubicBezTo>
                    <a:cubicBezTo>
                      <a:pt x="9" y="20"/>
                      <a:pt x="9" y="20"/>
                      <a:pt x="9" y="20"/>
                    </a:cubicBezTo>
                    <a:cubicBezTo>
                      <a:pt x="11" y="18"/>
                      <a:pt x="11" y="18"/>
                      <a:pt x="11" y="18"/>
                    </a:cubicBezTo>
                    <a:cubicBezTo>
                      <a:pt x="11" y="17"/>
                      <a:pt x="11" y="17"/>
                      <a:pt x="11" y="17"/>
                    </a:cubicBezTo>
                    <a:cubicBezTo>
                      <a:pt x="9" y="16"/>
                      <a:pt x="9" y="16"/>
                      <a:pt x="9" y="16"/>
                    </a:cubicBezTo>
                    <a:cubicBezTo>
                      <a:pt x="9" y="15"/>
                      <a:pt x="9" y="15"/>
                      <a:pt x="9" y="15"/>
                    </a:cubicBezTo>
                    <a:cubicBezTo>
                      <a:pt x="12" y="15"/>
                      <a:pt x="12" y="15"/>
                      <a:pt x="12" y="15"/>
                    </a:cubicBezTo>
                    <a:cubicBezTo>
                      <a:pt x="16" y="13"/>
                      <a:pt x="16" y="13"/>
                      <a:pt x="16" y="13"/>
                    </a:cubicBezTo>
                    <a:cubicBezTo>
                      <a:pt x="21" y="5"/>
                      <a:pt x="21" y="5"/>
                      <a:pt x="21" y="5"/>
                    </a:cubicBezTo>
                    <a:cubicBezTo>
                      <a:pt x="21" y="3"/>
                      <a:pt x="21" y="3"/>
                      <a:pt x="21" y="3"/>
                    </a:cubicBezTo>
                    <a:cubicBezTo>
                      <a:pt x="20" y="0"/>
                      <a:pt x="20" y="0"/>
                      <a:pt x="20" y="0"/>
                    </a:cubicBezTo>
                    <a:lnTo>
                      <a:pt x="21"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49" name="Freeform 2029">
                <a:extLst>
                  <a:ext uri="{FF2B5EF4-FFF2-40B4-BE49-F238E27FC236}">
                    <a16:creationId xmlns:a16="http://schemas.microsoft.com/office/drawing/2014/main" id="{A44A4133-07CE-4FE9-B072-A712A5DDAF36}"/>
                  </a:ext>
                </a:extLst>
              </p:cNvPr>
              <p:cNvSpPr>
                <a:spLocks/>
              </p:cNvSpPr>
              <p:nvPr/>
            </p:nvSpPr>
            <p:spPr bwMode="auto">
              <a:xfrm>
                <a:off x="11674475" y="3948113"/>
                <a:ext cx="114300" cy="204788"/>
              </a:xfrm>
              <a:custGeom>
                <a:avLst/>
                <a:gdLst>
                  <a:gd name="T0" fmla="*/ 35 w 39"/>
                  <a:gd name="T1" fmla="*/ 1 h 70"/>
                  <a:gd name="T2" fmla="*/ 36 w 39"/>
                  <a:gd name="T3" fmla="*/ 6 h 70"/>
                  <a:gd name="T4" fmla="*/ 30 w 39"/>
                  <a:gd name="T5" fmla="*/ 6 h 70"/>
                  <a:gd name="T6" fmla="*/ 27 w 39"/>
                  <a:gd name="T7" fmla="*/ 4 h 70"/>
                  <a:gd name="T8" fmla="*/ 23 w 39"/>
                  <a:gd name="T9" fmla="*/ 4 h 70"/>
                  <a:gd name="T10" fmla="*/ 23 w 39"/>
                  <a:gd name="T11" fmla="*/ 6 h 70"/>
                  <a:gd name="T12" fmla="*/ 22 w 39"/>
                  <a:gd name="T13" fmla="*/ 6 h 70"/>
                  <a:gd name="T14" fmla="*/ 21 w 39"/>
                  <a:gd name="T15" fmla="*/ 5 h 70"/>
                  <a:gd name="T16" fmla="*/ 15 w 39"/>
                  <a:gd name="T17" fmla="*/ 4 h 70"/>
                  <a:gd name="T18" fmla="*/ 15 w 39"/>
                  <a:gd name="T19" fmla="*/ 0 h 70"/>
                  <a:gd name="T20" fmla="*/ 12 w 39"/>
                  <a:gd name="T21" fmla="*/ 0 h 70"/>
                  <a:gd name="T22" fmla="*/ 0 w 39"/>
                  <a:gd name="T23" fmla="*/ 32 h 70"/>
                  <a:gd name="T24" fmla="*/ 4 w 39"/>
                  <a:gd name="T25" fmla="*/ 32 h 70"/>
                  <a:gd name="T26" fmla="*/ 6 w 39"/>
                  <a:gd name="T27" fmla="*/ 30 h 70"/>
                  <a:gd name="T28" fmla="*/ 8 w 39"/>
                  <a:gd name="T29" fmla="*/ 30 h 70"/>
                  <a:gd name="T30" fmla="*/ 10 w 39"/>
                  <a:gd name="T31" fmla="*/ 32 h 70"/>
                  <a:gd name="T32" fmla="*/ 14 w 39"/>
                  <a:gd name="T33" fmla="*/ 32 h 70"/>
                  <a:gd name="T34" fmla="*/ 14 w 39"/>
                  <a:gd name="T35" fmla="*/ 38 h 70"/>
                  <a:gd name="T36" fmla="*/ 19 w 39"/>
                  <a:gd name="T37" fmla="*/ 47 h 70"/>
                  <a:gd name="T38" fmla="*/ 16 w 39"/>
                  <a:gd name="T39" fmla="*/ 51 h 70"/>
                  <a:gd name="T40" fmla="*/ 16 w 39"/>
                  <a:gd name="T41" fmla="*/ 54 h 70"/>
                  <a:gd name="T42" fmla="*/ 18 w 39"/>
                  <a:gd name="T43" fmla="*/ 55 h 70"/>
                  <a:gd name="T44" fmla="*/ 18 w 39"/>
                  <a:gd name="T45" fmla="*/ 62 h 70"/>
                  <a:gd name="T46" fmla="*/ 21 w 39"/>
                  <a:gd name="T47" fmla="*/ 65 h 70"/>
                  <a:gd name="T48" fmla="*/ 21 w 39"/>
                  <a:gd name="T49" fmla="*/ 70 h 70"/>
                  <a:gd name="T50" fmla="*/ 22 w 39"/>
                  <a:gd name="T51" fmla="*/ 70 h 70"/>
                  <a:gd name="T52" fmla="*/ 39 w 39"/>
                  <a:gd name="T53" fmla="*/ 24 h 70"/>
                  <a:gd name="T54" fmla="*/ 35 w 39"/>
                  <a:gd name="T55"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70">
                    <a:moveTo>
                      <a:pt x="35" y="1"/>
                    </a:moveTo>
                    <a:cubicBezTo>
                      <a:pt x="36" y="6"/>
                      <a:pt x="36" y="6"/>
                      <a:pt x="36" y="6"/>
                    </a:cubicBezTo>
                    <a:cubicBezTo>
                      <a:pt x="30" y="6"/>
                      <a:pt x="30" y="6"/>
                      <a:pt x="30" y="6"/>
                    </a:cubicBezTo>
                    <a:cubicBezTo>
                      <a:pt x="27" y="4"/>
                      <a:pt x="27" y="4"/>
                      <a:pt x="27" y="4"/>
                    </a:cubicBezTo>
                    <a:cubicBezTo>
                      <a:pt x="23" y="4"/>
                      <a:pt x="23" y="4"/>
                      <a:pt x="23" y="4"/>
                    </a:cubicBezTo>
                    <a:cubicBezTo>
                      <a:pt x="23" y="6"/>
                      <a:pt x="23" y="6"/>
                      <a:pt x="23" y="6"/>
                    </a:cubicBezTo>
                    <a:cubicBezTo>
                      <a:pt x="22" y="6"/>
                      <a:pt x="22" y="6"/>
                      <a:pt x="22" y="6"/>
                    </a:cubicBezTo>
                    <a:cubicBezTo>
                      <a:pt x="21" y="5"/>
                      <a:pt x="21" y="5"/>
                      <a:pt x="21" y="5"/>
                    </a:cubicBezTo>
                    <a:cubicBezTo>
                      <a:pt x="15" y="4"/>
                      <a:pt x="15" y="4"/>
                      <a:pt x="15" y="4"/>
                    </a:cubicBezTo>
                    <a:cubicBezTo>
                      <a:pt x="15" y="0"/>
                      <a:pt x="15" y="0"/>
                      <a:pt x="15" y="0"/>
                    </a:cubicBezTo>
                    <a:cubicBezTo>
                      <a:pt x="12" y="0"/>
                      <a:pt x="12" y="0"/>
                      <a:pt x="12" y="0"/>
                    </a:cubicBezTo>
                    <a:cubicBezTo>
                      <a:pt x="10" y="12"/>
                      <a:pt x="6" y="22"/>
                      <a:pt x="0" y="32"/>
                    </a:cubicBezTo>
                    <a:cubicBezTo>
                      <a:pt x="4" y="32"/>
                      <a:pt x="4" y="32"/>
                      <a:pt x="4" y="32"/>
                    </a:cubicBezTo>
                    <a:cubicBezTo>
                      <a:pt x="6" y="30"/>
                      <a:pt x="6" y="30"/>
                      <a:pt x="6" y="30"/>
                    </a:cubicBezTo>
                    <a:cubicBezTo>
                      <a:pt x="8" y="30"/>
                      <a:pt x="8" y="30"/>
                      <a:pt x="8" y="30"/>
                    </a:cubicBezTo>
                    <a:cubicBezTo>
                      <a:pt x="10" y="32"/>
                      <a:pt x="10" y="32"/>
                      <a:pt x="10" y="32"/>
                    </a:cubicBezTo>
                    <a:cubicBezTo>
                      <a:pt x="14" y="32"/>
                      <a:pt x="14" y="32"/>
                      <a:pt x="14" y="32"/>
                    </a:cubicBezTo>
                    <a:cubicBezTo>
                      <a:pt x="14" y="38"/>
                      <a:pt x="14" y="38"/>
                      <a:pt x="14" y="38"/>
                    </a:cubicBezTo>
                    <a:cubicBezTo>
                      <a:pt x="19" y="47"/>
                      <a:pt x="19" y="47"/>
                      <a:pt x="19" y="47"/>
                    </a:cubicBezTo>
                    <a:cubicBezTo>
                      <a:pt x="16" y="51"/>
                      <a:pt x="16" y="51"/>
                      <a:pt x="16" y="51"/>
                    </a:cubicBezTo>
                    <a:cubicBezTo>
                      <a:pt x="16" y="54"/>
                      <a:pt x="16" y="54"/>
                      <a:pt x="16" y="54"/>
                    </a:cubicBezTo>
                    <a:cubicBezTo>
                      <a:pt x="18" y="55"/>
                      <a:pt x="18" y="55"/>
                      <a:pt x="18" y="55"/>
                    </a:cubicBezTo>
                    <a:cubicBezTo>
                      <a:pt x="18" y="62"/>
                      <a:pt x="18" y="62"/>
                      <a:pt x="18" y="62"/>
                    </a:cubicBezTo>
                    <a:cubicBezTo>
                      <a:pt x="21" y="65"/>
                      <a:pt x="21" y="65"/>
                      <a:pt x="21" y="65"/>
                    </a:cubicBezTo>
                    <a:cubicBezTo>
                      <a:pt x="21" y="70"/>
                      <a:pt x="21" y="70"/>
                      <a:pt x="21" y="70"/>
                    </a:cubicBezTo>
                    <a:cubicBezTo>
                      <a:pt x="22" y="70"/>
                      <a:pt x="22" y="70"/>
                      <a:pt x="22" y="70"/>
                    </a:cubicBezTo>
                    <a:cubicBezTo>
                      <a:pt x="32" y="58"/>
                      <a:pt x="39" y="42"/>
                      <a:pt x="39" y="24"/>
                    </a:cubicBezTo>
                    <a:cubicBezTo>
                      <a:pt x="39" y="16"/>
                      <a:pt x="37" y="9"/>
                      <a:pt x="35" y="1"/>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0" name="Freeform 2030">
                <a:extLst>
                  <a:ext uri="{FF2B5EF4-FFF2-40B4-BE49-F238E27FC236}">
                    <a16:creationId xmlns:a16="http://schemas.microsoft.com/office/drawing/2014/main" id="{9956003B-6E29-47FE-BA79-7DAC685BB19E}"/>
                  </a:ext>
                </a:extLst>
              </p:cNvPr>
              <p:cNvSpPr>
                <a:spLocks/>
              </p:cNvSpPr>
              <p:nvPr/>
            </p:nvSpPr>
            <p:spPr bwMode="auto">
              <a:xfrm>
                <a:off x="11593513" y="4110038"/>
                <a:ext cx="17463" cy="11113"/>
              </a:xfrm>
              <a:custGeom>
                <a:avLst/>
                <a:gdLst>
                  <a:gd name="T0" fmla="*/ 0 w 6"/>
                  <a:gd name="T1" fmla="*/ 4 h 4"/>
                  <a:gd name="T2" fmla="*/ 3 w 6"/>
                  <a:gd name="T3" fmla="*/ 4 h 4"/>
                  <a:gd name="T4" fmla="*/ 6 w 6"/>
                  <a:gd name="T5" fmla="*/ 1 h 4"/>
                  <a:gd name="T6" fmla="*/ 6 w 6"/>
                  <a:gd name="T7" fmla="*/ 0 h 4"/>
                  <a:gd name="T8" fmla="*/ 0 w 6"/>
                  <a:gd name="T9" fmla="*/ 4 h 4"/>
                </a:gdLst>
                <a:ahLst/>
                <a:cxnLst>
                  <a:cxn ang="0">
                    <a:pos x="T0" y="T1"/>
                  </a:cxn>
                  <a:cxn ang="0">
                    <a:pos x="T2" y="T3"/>
                  </a:cxn>
                  <a:cxn ang="0">
                    <a:pos x="T4" y="T5"/>
                  </a:cxn>
                  <a:cxn ang="0">
                    <a:pos x="T6" y="T7"/>
                  </a:cxn>
                  <a:cxn ang="0">
                    <a:pos x="T8" y="T9"/>
                  </a:cxn>
                </a:cxnLst>
                <a:rect l="0" t="0" r="r" b="b"/>
                <a:pathLst>
                  <a:path w="6" h="4">
                    <a:moveTo>
                      <a:pt x="0" y="4"/>
                    </a:moveTo>
                    <a:cubicBezTo>
                      <a:pt x="3" y="4"/>
                      <a:pt x="3" y="4"/>
                      <a:pt x="3" y="4"/>
                    </a:cubicBezTo>
                    <a:cubicBezTo>
                      <a:pt x="6" y="1"/>
                      <a:pt x="6" y="1"/>
                      <a:pt x="6" y="1"/>
                    </a:cubicBezTo>
                    <a:cubicBezTo>
                      <a:pt x="6" y="0"/>
                      <a:pt x="6" y="0"/>
                      <a:pt x="6" y="0"/>
                    </a:cubicBezTo>
                    <a:cubicBezTo>
                      <a:pt x="4" y="2"/>
                      <a:pt x="2" y="3"/>
                      <a:pt x="0" y="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1" name="Freeform 2031">
                <a:extLst>
                  <a:ext uri="{FF2B5EF4-FFF2-40B4-BE49-F238E27FC236}">
                    <a16:creationId xmlns:a16="http://schemas.microsoft.com/office/drawing/2014/main" id="{1384F2A9-0DDA-4BDE-B1FC-A145686A2022}"/>
                  </a:ext>
                </a:extLst>
              </p:cNvPr>
              <p:cNvSpPr>
                <a:spLocks/>
              </p:cNvSpPr>
              <p:nvPr/>
            </p:nvSpPr>
            <p:spPr bwMode="auto">
              <a:xfrm>
                <a:off x="11385550" y="3819525"/>
                <a:ext cx="333375" cy="339725"/>
              </a:xfrm>
              <a:custGeom>
                <a:avLst/>
                <a:gdLst>
                  <a:gd name="T0" fmla="*/ 111 w 114"/>
                  <a:gd name="T1" fmla="*/ 35 h 116"/>
                  <a:gd name="T2" fmla="*/ 114 w 114"/>
                  <a:gd name="T3" fmla="*/ 28 h 116"/>
                  <a:gd name="T4" fmla="*/ 113 w 114"/>
                  <a:gd name="T5" fmla="*/ 26 h 116"/>
                  <a:gd name="T6" fmla="*/ 112 w 114"/>
                  <a:gd name="T7" fmla="*/ 23 h 116"/>
                  <a:gd name="T8" fmla="*/ 112 w 114"/>
                  <a:gd name="T9" fmla="*/ 21 h 116"/>
                  <a:gd name="T10" fmla="*/ 104 w 114"/>
                  <a:gd name="T11" fmla="*/ 25 h 116"/>
                  <a:gd name="T12" fmla="*/ 109 w 114"/>
                  <a:gd name="T13" fmla="*/ 13 h 116"/>
                  <a:gd name="T14" fmla="*/ 69 w 114"/>
                  <a:gd name="T15" fmla="*/ 0 h 116"/>
                  <a:gd name="T16" fmla="*/ 0 w 114"/>
                  <a:gd name="T17" fmla="*/ 68 h 116"/>
                  <a:gd name="T18" fmla="*/ 18 w 114"/>
                  <a:gd name="T19" fmla="*/ 115 h 116"/>
                  <a:gd name="T20" fmla="*/ 23 w 114"/>
                  <a:gd name="T21" fmla="*/ 114 h 116"/>
                  <a:gd name="T22" fmla="*/ 25 w 114"/>
                  <a:gd name="T23" fmla="*/ 102 h 116"/>
                  <a:gd name="T24" fmla="*/ 31 w 114"/>
                  <a:gd name="T25" fmla="*/ 116 h 116"/>
                  <a:gd name="T26" fmla="*/ 33 w 114"/>
                  <a:gd name="T27" fmla="*/ 116 h 116"/>
                  <a:gd name="T28" fmla="*/ 48 w 114"/>
                  <a:gd name="T29" fmla="*/ 115 h 116"/>
                  <a:gd name="T30" fmla="*/ 58 w 114"/>
                  <a:gd name="T31" fmla="*/ 110 h 116"/>
                  <a:gd name="T32" fmla="*/ 69 w 114"/>
                  <a:gd name="T33" fmla="*/ 108 h 116"/>
                  <a:gd name="T34" fmla="*/ 103 w 114"/>
                  <a:gd name="T35" fmla="*/ 76 h 116"/>
                  <a:gd name="T36" fmla="*/ 108 w 114"/>
                  <a:gd name="T37" fmla="*/ 58 h 116"/>
                  <a:gd name="T38" fmla="*/ 113 w 114"/>
                  <a:gd name="T39" fmla="*/ 44 h 116"/>
                  <a:gd name="T40" fmla="*/ 114 w 114"/>
                  <a:gd name="T41" fmla="*/ 39 h 116"/>
                  <a:gd name="T42" fmla="*/ 111 w 114"/>
                  <a:gd name="T43"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6">
                    <a:moveTo>
                      <a:pt x="111" y="35"/>
                    </a:moveTo>
                    <a:cubicBezTo>
                      <a:pt x="111" y="32"/>
                      <a:pt x="114" y="30"/>
                      <a:pt x="114" y="28"/>
                    </a:cubicBezTo>
                    <a:cubicBezTo>
                      <a:pt x="113" y="27"/>
                      <a:pt x="113" y="26"/>
                      <a:pt x="113" y="26"/>
                    </a:cubicBezTo>
                    <a:cubicBezTo>
                      <a:pt x="113" y="25"/>
                      <a:pt x="112" y="24"/>
                      <a:pt x="112" y="23"/>
                    </a:cubicBezTo>
                    <a:cubicBezTo>
                      <a:pt x="112" y="22"/>
                      <a:pt x="112" y="22"/>
                      <a:pt x="112" y="21"/>
                    </a:cubicBezTo>
                    <a:cubicBezTo>
                      <a:pt x="104" y="25"/>
                      <a:pt x="104" y="25"/>
                      <a:pt x="104" y="25"/>
                    </a:cubicBezTo>
                    <a:cubicBezTo>
                      <a:pt x="109" y="13"/>
                      <a:pt x="109" y="13"/>
                      <a:pt x="109" y="13"/>
                    </a:cubicBezTo>
                    <a:cubicBezTo>
                      <a:pt x="98" y="5"/>
                      <a:pt x="84" y="0"/>
                      <a:pt x="69" y="0"/>
                    </a:cubicBezTo>
                    <a:cubicBezTo>
                      <a:pt x="31" y="0"/>
                      <a:pt x="0" y="30"/>
                      <a:pt x="0" y="68"/>
                    </a:cubicBezTo>
                    <a:cubicBezTo>
                      <a:pt x="0" y="86"/>
                      <a:pt x="7" y="102"/>
                      <a:pt x="18" y="115"/>
                    </a:cubicBezTo>
                    <a:cubicBezTo>
                      <a:pt x="20" y="115"/>
                      <a:pt x="21" y="113"/>
                      <a:pt x="23" y="114"/>
                    </a:cubicBezTo>
                    <a:cubicBezTo>
                      <a:pt x="25" y="102"/>
                      <a:pt x="25" y="102"/>
                      <a:pt x="25" y="102"/>
                    </a:cubicBezTo>
                    <a:cubicBezTo>
                      <a:pt x="31" y="116"/>
                      <a:pt x="31" y="116"/>
                      <a:pt x="31" y="116"/>
                    </a:cubicBezTo>
                    <a:cubicBezTo>
                      <a:pt x="32" y="116"/>
                      <a:pt x="33" y="116"/>
                      <a:pt x="33" y="116"/>
                    </a:cubicBezTo>
                    <a:cubicBezTo>
                      <a:pt x="38" y="116"/>
                      <a:pt x="43" y="116"/>
                      <a:pt x="48" y="115"/>
                    </a:cubicBezTo>
                    <a:cubicBezTo>
                      <a:pt x="49" y="112"/>
                      <a:pt x="54" y="111"/>
                      <a:pt x="58" y="110"/>
                    </a:cubicBezTo>
                    <a:cubicBezTo>
                      <a:pt x="61" y="109"/>
                      <a:pt x="66" y="106"/>
                      <a:pt x="69" y="108"/>
                    </a:cubicBezTo>
                    <a:cubicBezTo>
                      <a:pt x="83" y="101"/>
                      <a:pt x="95" y="90"/>
                      <a:pt x="103" y="76"/>
                    </a:cubicBezTo>
                    <a:cubicBezTo>
                      <a:pt x="101" y="75"/>
                      <a:pt x="106" y="64"/>
                      <a:pt x="108" y="58"/>
                    </a:cubicBezTo>
                    <a:cubicBezTo>
                      <a:pt x="109" y="54"/>
                      <a:pt x="110" y="46"/>
                      <a:pt x="113" y="44"/>
                    </a:cubicBezTo>
                    <a:cubicBezTo>
                      <a:pt x="114" y="43"/>
                      <a:pt x="114" y="41"/>
                      <a:pt x="114" y="39"/>
                    </a:cubicBezTo>
                    <a:cubicBezTo>
                      <a:pt x="114" y="38"/>
                      <a:pt x="111" y="36"/>
                      <a:pt x="111" y="35"/>
                    </a:cubicBezTo>
                  </a:path>
                </a:pathLst>
              </a:custGeom>
              <a:solidFill>
                <a:srgbClr val="49CD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2" name="Freeform 2032">
                <a:extLst>
                  <a:ext uri="{FF2B5EF4-FFF2-40B4-BE49-F238E27FC236}">
                    <a16:creationId xmlns:a16="http://schemas.microsoft.com/office/drawing/2014/main" id="{7BB464FA-BFAD-4927-81E5-730417420EF8}"/>
                  </a:ext>
                </a:extLst>
              </p:cNvPr>
              <p:cNvSpPr>
                <a:spLocks/>
              </p:cNvSpPr>
              <p:nvPr/>
            </p:nvSpPr>
            <p:spPr bwMode="auto">
              <a:xfrm>
                <a:off x="11666538" y="3902075"/>
                <a:ext cx="52388" cy="46038"/>
              </a:xfrm>
              <a:custGeom>
                <a:avLst/>
                <a:gdLst>
                  <a:gd name="T0" fmla="*/ 13 w 18"/>
                  <a:gd name="T1" fmla="*/ 0 h 16"/>
                  <a:gd name="T2" fmla="*/ 11 w 18"/>
                  <a:gd name="T3" fmla="*/ 4 h 16"/>
                  <a:gd name="T4" fmla="*/ 7 w 18"/>
                  <a:gd name="T5" fmla="*/ 4 h 16"/>
                  <a:gd name="T6" fmla="*/ 7 w 18"/>
                  <a:gd name="T7" fmla="*/ 8 h 16"/>
                  <a:gd name="T8" fmla="*/ 8 w 18"/>
                  <a:gd name="T9" fmla="*/ 8 h 16"/>
                  <a:gd name="T10" fmla="*/ 8 w 18"/>
                  <a:gd name="T11" fmla="*/ 10 h 16"/>
                  <a:gd name="T12" fmla="*/ 6 w 18"/>
                  <a:gd name="T13" fmla="*/ 9 h 16"/>
                  <a:gd name="T14" fmla="*/ 3 w 18"/>
                  <a:gd name="T15" fmla="*/ 9 h 16"/>
                  <a:gd name="T16" fmla="*/ 0 w 18"/>
                  <a:gd name="T17" fmla="*/ 10 h 16"/>
                  <a:gd name="T18" fmla="*/ 0 w 18"/>
                  <a:gd name="T19" fmla="*/ 15 h 16"/>
                  <a:gd name="T20" fmla="*/ 2 w 18"/>
                  <a:gd name="T21" fmla="*/ 16 h 16"/>
                  <a:gd name="T22" fmla="*/ 8 w 18"/>
                  <a:gd name="T23" fmla="*/ 16 h 16"/>
                  <a:gd name="T24" fmla="*/ 8 w 18"/>
                  <a:gd name="T25" fmla="*/ 15 h 16"/>
                  <a:gd name="T26" fmla="*/ 12 w 18"/>
                  <a:gd name="T27" fmla="*/ 11 h 16"/>
                  <a:gd name="T28" fmla="*/ 14 w 18"/>
                  <a:gd name="T29" fmla="*/ 11 h 16"/>
                  <a:gd name="T30" fmla="*/ 17 w 18"/>
                  <a:gd name="T31" fmla="*/ 9 h 16"/>
                  <a:gd name="T32" fmla="*/ 17 w 18"/>
                  <a:gd name="T33" fmla="*/ 10 h 16"/>
                  <a:gd name="T34" fmla="*/ 18 w 18"/>
                  <a:gd name="T35" fmla="*/ 11 h 16"/>
                  <a:gd name="T36" fmla="*/ 18 w 18"/>
                  <a:gd name="T37" fmla="*/ 7 h 16"/>
                  <a:gd name="T38" fmla="*/ 18 w 18"/>
                  <a:gd name="T39" fmla="*/ 0 h 16"/>
                  <a:gd name="T40" fmla="*/ 13 w 18"/>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3" y="0"/>
                    </a:moveTo>
                    <a:cubicBezTo>
                      <a:pt x="11" y="4"/>
                      <a:pt x="11" y="4"/>
                      <a:pt x="11" y="4"/>
                    </a:cubicBezTo>
                    <a:cubicBezTo>
                      <a:pt x="7" y="4"/>
                      <a:pt x="7" y="4"/>
                      <a:pt x="7" y="4"/>
                    </a:cubicBezTo>
                    <a:cubicBezTo>
                      <a:pt x="7" y="8"/>
                      <a:pt x="7" y="8"/>
                      <a:pt x="7" y="8"/>
                    </a:cubicBezTo>
                    <a:cubicBezTo>
                      <a:pt x="8" y="8"/>
                      <a:pt x="8" y="8"/>
                      <a:pt x="8" y="8"/>
                    </a:cubicBezTo>
                    <a:cubicBezTo>
                      <a:pt x="8" y="10"/>
                      <a:pt x="8" y="10"/>
                      <a:pt x="8" y="10"/>
                    </a:cubicBezTo>
                    <a:cubicBezTo>
                      <a:pt x="6" y="9"/>
                      <a:pt x="6" y="9"/>
                      <a:pt x="6" y="9"/>
                    </a:cubicBezTo>
                    <a:cubicBezTo>
                      <a:pt x="3" y="9"/>
                      <a:pt x="3" y="9"/>
                      <a:pt x="3" y="9"/>
                    </a:cubicBezTo>
                    <a:cubicBezTo>
                      <a:pt x="0" y="10"/>
                      <a:pt x="0" y="10"/>
                      <a:pt x="0" y="10"/>
                    </a:cubicBezTo>
                    <a:cubicBezTo>
                      <a:pt x="0" y="15"/>
                      <a:pt x="0" y="15"/>
                      <a:pt x="0" y="15"/>
                    </a:cubicBezTo>
                    <a:cubicBezTo>
                      <a:pt x="2" y="16"/>
                      <a:pt x="2" y="16"/>
                      <a:pt x="2" y="16"/>
                    </a:cubicBezTo>
                    <a:cubicBezTo>
                      <a:pt x="8" y="16"/>
                      <a:pt x="8" y="16"/>
                      <a:pt x="8" y="16"/>
                    </a:cubicBezTo>
                    <a:cubicBezTo>
                      <a:pt x="8" y="15"/>
                      <a:pt x="8" y="15"/>
                      <a:pt x="8" y="15"/>
                    </a:cubicBezTo>
                    <a:cubicBezTo>
                      <a:pt x="12" y="11"/>
                      <a:pt x="12" y="11"/>
                      <a:pt x="12" y="11"/>
                    </a:cubicBezTo>
                    <a:cubicBezTo>
                      <a:pt x="14" y="11"/>
                      <a:pt x="14" y="11"/>
                      <a:pt x="14" y="11"/>
                    </a:cubicBezTo>
                    <a:cubicBezTo>
                      <a:pt x="17" y="9"/>
                      <a:pt x="17" y="9"/>
                      <a:pt x="17" y="9"/>
                    </a:cubicBezTo>
                    <a:cubicBezTo>
                      <a:pt x="17" y="10"/>
                      <a:pt x="17" y="10"/>
                      <a:pt x="17" y="10"/>
                    </a:cubicBezTo>
                    <a:cubicBezTo>
                      <a:pt x="18" y="11"/>
                      <a:pt x="18" y="11"/>
                      <a:pt x="18" y="11"/>
                    </a:cubicBezTo>
                    <a:cubicBezTo>
                      <a:pt x="18" y="10"/>
                      <a:pt x="18" y="9"/>
                      <a:pt x="18" y="7"/>
                    </a:cubicBezTo>
                    <a:cubicBezTo>
                      <a:pt x="18" y="5"/>
                      <a:pt x="18" y="2"/>
                      <a:pt x="18" y="0"/>
                    </a:cubicBezTo>
                    <a:lnTo>
                      <a:pt x="13"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3" name="Freeform 2033">
                <a:extLst>
                  <a:ext uri="{FF2B5EF4-FFF2-40B4-BE49-F238E27FC236}">
                    <a16:creationId xmlns:a16="http://schemas.microsoft.com/office/drawing/2014/main" id="{C0347645-9797-46F0-AEF6-061CC33FBEEA}"/>
                  </a:ext>
                </a:extLst>
              </p:cNvPr>
              <p:cNvSpPr>
                <a:spLocks/>
              </p:cNvSpPr>
              <p:nvPr/>
            </p:nvSpPr>
            <p:spPr bwMode="auto">
              <a:xfrm>
                <a:off x="11642725" y="3948113"/>
                <a:ext cx="73025" cy="93663"/>
              </a:xfrm>
              <a:custGeom>
                <a:avLst/>
                <a:gdLst>
                  <a:gd name="T0" fmla="*/ 0 w 25"/>
                  <a:gd name="T1" fmla="*/ 18 h 32"/>
                  <a:gd name="T2" fmla="*/ 0 w 25"/>
                  <a:gd name="T3" fmla="*/ 25 h 32"/>
                  <a:gd name="T4" fmla="*/ 6 w 25"/>
                  <a:gd name="T5" fmla="*/ 32 h 32"/>
                  <a:gd name="T6" fmla="*/ 15 w 25"/>
                  <a:gd name="T7" fmla="*/ 32 h 32"/>
                  <a:gd name="T8" fmla="*/ 15 w 25"/>
                  <a:gd name="T9" fmla="*/ 32 h 32"/>
                  <a:gd name="T10" fmla="*/ 25 w 25"/>
                  <a:gd name="T11" fmla="*/ 0 h 32"/>
                  <a:gd name="T12" fmla="*/ 18 w 25"/>
                  <a:gd name="T13" fmla="*/ 0 h 32"/>
                  <a:gd name="T14" fmla="*/ 16 w 25"/>
                  <a:gd name="T15" fmla="*/ 2 h 32"/>
                  <a:gd name="T16" fmla="*/ 11 w 25"/>
                  <a:gd name="T17" fmla="*/ 2 h 32"/>
                  <a:gd name="T18" fmla="*/ 7 w 25"/>
                  <a:gd name="T19" fmla="*/ 4 h 32"/>
                  <a:gd name="T20" fmla="*/ 7 w 25"/>
                  <a:gd name="T21" fmla="*/ 8 h 32"/>
                  <a:gd name="T22" fmla="*/ 0 w 25"/>
                  <a:gd name="T23" fmla="*/ 13 h 32"/>
                  <a:gd name="T24" fmla="*/ 0 w 25"/>
                  <a:gd name="T25" fmla="*/ 16 h 32"/>
                  <a:gd name="T26" fmla="*/ 2 w 25"/>
                  <a:gd name="T27" fmla="*/ 16 h 32"/>
                  <a:gd name="T28" fmla="*/ 2 w 25"/>
                  <a:gd name="T29" fmla="*/ 18 h 32"/>
                  <a:gd name="T30" fmla="*/ 0 w 25"/>
                  <a:gd name="T3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2">
                    <a:moveTo>
                      <a:pt x="0" y="18"/>
                    </a:moveTo>
                    <a:cubicBezTo>
                      <a:pt x="0" y="25"/>
                      <a:pt x="0" y="25"/>
                      <a:pt x="0" y="25"/>
                    </a:cubicBezTo>
                    <a:cubicBezTo>
                      <a:pt x="6" y="32"/>
                      <a:pt x="6" y="32"/>
                      <a:pt x="6" y="32"/>
                    </a:cubicBezTo>
                    <a:cubicBezTo>
                      <a:pt x="15" y="32"/>
                      <a:pt x="15" y="32"/>
                      <a:pt x="15" y="32"/>
                    </a:cubicBezTo>
                    <a:cubicBezTo>
                      <a:pt x="15" y="32"/>
                      <a:pt x="15" y="32"/>
                      <a:pt x="15" y="32"/>
                    </a:cubicBezTo>
                    <a:cubicBezTo>
                      <a:pt x="21" y="22"/>
                      <a:pt x="24" y="12"/>
                      <a:pt x="25" y="0"/>
                    </a:cubicBezTo>
                    <a:cubicBezTo>
                      <a:pt x="18" y="0"/>
                      <a:pt x="18" y="0"/>
                      <a:pt x="18" y="0"/>
                    </a:cubicBezTo>
                    <a:cubicBezTo>
                      <a:pt x="16" y="2"/>
                      <a:pt x="16" y="2"/>
                      <a:pt x="16" y="2"/>
                    </a:cubicBezTo>
                    <a:cubicBezTo>
                      <a:pt x="11" y="2"/>
                      <a:pt x="11" y="2"/>
                      <a:pt x="11" y="2"/>
                    </a:cubicBezTo>
                    <a:cubicBezTo>
                      <a:pt x="7" y="4"/>
                      <a:pt x="7" y="4"/>
                      <a:pt x="7" y="4"/>
                    </a:cubicBezTo>
                    <a:cubicBezTo>
                      <a:pt x="7" y="8"/>
                      <a:pt x="7" y="8"/>
                      <a:pt x="7" y="8"/>
                    </a:cubicBezTo>
                    <a:cubicBezTo>
                      <a:pt x="0" y="13"/>
                      <a:pt x="0" y="13"/>
                      <a:pt x="0" y="13"/>
                    </a:cubicBezTo>
                    <a:cubicBezTo>
                      <a:pt x="0" y="16"/>
                      <a:pt x="0" y="16"/>
                      <a:pt x="0" y="16"/>
                    </a:cubicBezTo>
                    <a:cubicBezTo>
                      <a:pt x="2" y="16"/>
                      <a:pt x="2" y="16"/>
                      <a:pt x="2" y="16"/>
                    </a:cubicBezTo>
                    <a:cubicBezTo>
                      <a:pt x="2" y="18"/>
                      <a:pt x="2" y="18"/>
                      <a:pt x="2" y="18"/>
                    </a:cubicBezTo>
                    <a:lnTo>
                      <a:pt x="0" y="18"/>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4" name="Freeform 2034">
                <a:extLst>
                  <a:ext uri="{FF2B5EF4-FFF2-40B4-BE49-F238E27FC236}">
                    <a16:creationId xmlns:a16="http://schemas.microsoft.com/office/drawing/2014/main" id="{06F127C6-42F6-4656-BE54-6C17A38A76C5}"/>
                  </a:ext>
                </a:extLst>
              </p:cNvPr>
              <p:cNvSpPr>
                <a:spLocks/>
              </p:cNvSpPr>
              <p:nvPr/>
            </p:nvSpPr>
            <p:spPr bwMode="auto">
              <a:xfrm>
                <a:off x="11704638" y="3878263"/>
                <a:ext cx="11113" cy="17463"/>
              </a:xfrm>
              <a:custGeom>
                <a:avLst/>
                <a:gdLst>
                  <a:gd name="T0" fmla="*/ 3 w 4"/>
                  <a:gd name="T1" fmla="*/ 6 h 6"/>
                  <a:gd name="T2" fmla="*/ 4 w 4"/>
                  <a:gd name="T3" fmla="*/ 6 h 6"/>
                  <a:gd name="T4" fmla="*/ 4 w 4"/>
                  <a:gd name="T5" fmla="*/ 0 h 6"/>
                  <a:gd name="T6" fmla="*/ 0 w 4"/>
                  <a:gd name="T7" fmla="*/ 2 h 6"/>
                  <a:gd name="T8" fmla="*/ 0 w 4"/>
                  <a:gd name="T9" fmla="*/ 4 h 6"/>
                  <a:gd name="T10" fmla="*/ 2 w 4"/>
                  <a:gd name="T11" fmla="*/ 4 h 6"/>
                  <a:gd name="T12" fmla="*/ 3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6"/>
                    </a:moveTo>
                    <a:cubicBezTo>
                      <a:pt x="4" y="6"/>
                      <a:pt x="4" y="6"/>
                      <a:pt x="4" y="6"/>
                    </a:cubicBezTo>
                    <a:cubicBezTo>
                      <a:pt x="4" y="4"/>
                      <a:pt x="4" y="2"/>
                      <a:pt x="4" y="0"/>
                    </a:cubicBezTo>
                    <a:cubicBezTo>
                      <a:pt x="0" y="2"/>
                      <a:pt x="0" y="2"/>
                      <a:pt x="0" y="2"/>
                    </a:cubicBezTo>
                    <a:cubicBezTo>
                      <a:pt x="0" y="4"/>
                      <a:pt x="0" y="4"/>
                      <a:pt x="0" y="4"/>
                    </a:cubicBezTo>
                    <a:cubicBezTo>
                      <a:pt x="2" y="4"/>
                      <a:pt x="2" y="4"/>
                      <a:pt x="2" y="4"/>
                    </a:cubicBezTo>
                    <a:lnTo>
                      <a:pt x="3" y="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5" name="Freeform 2035">
                <a:extLst>
                  <a:ext uri="{FF2B5EF4-FFF2-40B4-BE49-F238E27FC236}">
                    <a16:creationId xmlns:a16="http://schemas.microsoft.com/office/drawing/2014/main" id="{BCB23155-EFA5-4E4F-8474-9C5D6E5B5613}"/>
                  </a:ext>
                </a:extLst>
              </p:cNvPr>
              <p:cNvSpPr>
                <a:spLocks noEditPoints="1"/>
              </p:cNvSpPr>
              <p:nvPr/>
            </p:nvSpPr>
            <p:spPr bwMode="auto">
              <a:xfrm>
                <a:off x="11396663" y="3848100"/>
                <a:ext cx="225425" cy="307975"/>
              </a:xfrm>
              <a:custGeom>
                <a:avLst/>
                <a:gdLst>
                  <a:gd name="T0" fmla="*/ 73 w 77"/>
                  <a:gd name="T1" fmla="*/ 90 h 105"/>
                  <a:gd name="T2" fmla="*/ 74 w 77"/>
                  <a:gd name="T3" fmla="*/ 76 h 105"/>
                  <a:gd name="T4" fmla="*/ 61 w 77"/>
                  <a:gd name="T5" fmla="*/ 66 h 105"/>
                  <a:gd name="T6" fmla="*/ 50 w 77"/>
                  <a:gd name="T7" fmla="*/ 60 h 105"/>
                  <a:gd name="T8" fmla="*/ 31 w 77"/>
                  <a:gd name="T9" fmla="*/ 61 h 105"/>
                  <a:gd name="T10" fmla="*/ 28 w 77"/>
                  <a:gd name="T11" fmla="*/ 50 h 105"/>
                  <a:gd name="T12" fmla="*/ 19 w 77"/>
                  <a:gd name="T13" fmla="*/ 47 h 105"/>
                  <a:gd name="T14" fmla="*/ 33 w 77"/>
                  <a:gd name="T15" fmla="*/ 41 h 105"/>
                  <a:gd name="T16" fmla="*/ 36 w 77"/>
                  <a:gd name="T17" fmla="*/ 41 h 105"/>
                  <a:gd name="T18" fmla="*/ 51 w 77"/>
                  <a:gd name="T19" fmla="*/ 27 h 105"/>
                  <a:gd name="T20" fmla="*/ 56 w 77"/>
                  <a:gd name="T21" fmla="*/ 23 h 105"/>
                  <a:gd name="T22" fmla="*/ 58 w 77"/>
                  <a:gd name="T23" fmla="*/ 22 h 105"/>
                  <a:gd name="T24" fmla="*/ 63 w 77"/>
                  <a:gd name="T25" fmla="*/ 22 h 105"/>
                  <a:gd name="T26" fmla="*/ 66 w 77"/>
                  <a:gd name="T27" fmla="*/ 24 h 105"/>
                  <a:gd name="T28" fmla="*/ 65 w 77"/>
                  <a:gd name="T29" fmla="*/ 17 h 105"/>
                  <a:gd name="T30" fmla="*/ 58 w 77"/>
                  <a:gd name="T31" fmla="*/ 14 h 105"/>
                  <a:gd name="T32" fmla="*/ 48 w 77"/>
                  <a:gd name="T33" fmla="*/ 17 h 105"/>
                  <a:gd name="T34" fmla="*/ 39 w 77"/>
                  <a:gd name="T35" fmla="*/ 15 h 105"/>
                  <a:gd name="T36" fmla="*/ 48 w 77"/>
                  <a:gd name="T37" fmla="*/ 9 h 105"/>
                  <a:gd name="T38" fmla="*/ 51 w 77"/>
                  <a:gd name="T39" fmla="*/ 9 h 105"/>
                  <a:gd name="T40" fmla="*/ 59 w 77"/>
                  <a:gd name="T41" fmla="*/ 4 h 105"/>
                  <a:gd name="T42" fmla="*/ 58 w 77"/>
                  <a:gd name="T43" fmla="*/ 9 h 105"/>
                  <a:gd name="T44" fmla="*/ 67 w 77"/>
                  <a:gd name="T45" fmla="*/ 8 h 105"/>
                  <a:gd name="T46" fmla="*/ 61 w 77"/>
                  <a:gd name="T47" fmla="*/ 1 h 105"/>
                  <a:gd name="T48" fmla="*/ 50 w 77"/>
                  <a:gd name="T49" fmla="*/ 5 h 105"/>
                  <a:gd name="T50" fmla="*/ 47 w 77"/>
                  <a:gd name="T51" fmla="*/ 1 h 105"/>
                  <a:gd name="T52" fmla="*/ 47 w 77"/>
                  <a:gd name="T53" fmla="*/ 4 h 105"/>
                  <a:gd name="T54" fmla="*/ 40 w 77"/>
                  <a:gd name="T55" fmla="*/ 6 h 105"/>
                  <a:gd name="T56" fmla="*/ 44 w 77"/>
                  <a:gd name="T57" fmla="*/ 1 h 105"/>
                  <a:gd name="T58" fmla="*/ 38 w 77"/>
                  <a:gd name="T59" fmla="*/ 2 h 105"/>
                  <a:gd name="T60" fmla="*/ 30 w 77"/>
                  <a:gd name="T61" fmla="*/ 3 h 105"/>
                  <a:gd name="T62" fmla="*/ 35 w 77"/>
                  <a:gd name="T63" fmla="*/ 5 h 105"/>
                  <a:gd name="T64" fmla="*/ 31 w 77"/>
                  <a:gd name="T65" fmla="*/ 5 h 105"/>
                  <a:gd name="T66" fmla="*/ 6 w 77"/>
                  <a:gd name="T67" fmla="*/ 24 h 105"/>
                  <a:gd name="T68" fmla="*/ 3 w 77"/>
                  <a:gd name="T69" fmla="*/ 42 h 105"/>
                  <a:gd name="T70" fmla="*/ 6 w 77"/>
                  <a:gd name="T71" fmla="*/ 42 h 105"/>
                  <a:gd name="T72" fmla="*/ 10 w 77"/>
                  <a:gd name="T73" fmla="*/ 49 h 105"/>
                  <a:gd name="T74" fmla="*/ 19 w 77"/>
                  <a:gd name="T75" fmla="*/ 55 h 105"/>
                  <a:gd name="T76" fmla="*/ 21 w 77"/>
                  <a:gd name="T77" fmla="*/ 56 h 105"/>
                  <a:gd name="T78" fmla="*/ 34 w 77"/>
                  <a:gd name="T79" fmla="*/ 63 h 105"/>
                  <a:gd name="T80" fmla="*/ 37 w 77"/>
                  <a:gd name="T81" fmla="*/ 83 h 105"/>
                  <a:gd name="T82" fmla="*/ 45 w 77"/>
                  <a:gd name="T83" fmla="*/ 101 h 105"/>
                  <a:gd name="T84" fmla="*/ 24 w 77"/>
                  <a:gd name="T85" fmla="*/ 11 h 105"/>
                  <a:gd name="T86" fmla="*/ 41 w 77"/>
                  <a:gd name="T87" fmla="*/ 30 h 105"/>
                  <a:gd name="T88" fmla="*/ 38 w 77"/>
                  <a:gd name="T89" fmla="*/ 29 h 105"/>
                  <a:gd name="T90" fmla="*/ 41 w 77"/>
                  <a:gd name="T91" fmla="*/ 27 h 105"/>
                  <a:gd name="T92" fmla="*/ 41 w 77"/>
                  <a:gd name="T93" fmla="*/ 26 h 105"/>
                  <a:gd name="T94" fmla="*/ 43 w 77"/>
                  <a:gd name="T95" fmla="*/ 27 h 105"/>
                  <a:gd name="T96" fmla="*/ 45 w 77"/>
                  <a:gd name="T97" fmla="*/ 29 h 105"/>
                  <a:gd name="T98" fmla="*/ 40 w 77"/>
                  <a:gd name="T99" fmla="*/ 24 h 105"/>
                  <a:gd name="T100" fmla="*/ 40 w 77"/>
                  <a:gd name="T101" fmla="*/ 24 h 105"/>
                  <a:gd name="T102" fmla="*/ 33 w 77"/>
                  <a:gd name="T103" fmla="*/ 24 h 105"/>
                  <a:gd name="T104" fmla="*/ 39 w 77"/>
                  <a:gd name="T105" fmla="*/ 24 h 105"/>
                  <a:gd name="T106" fmla="*/ 33 w 77"/>
                  <a:gd name="T107" fmla="*/ 28 h 105"/>
                  <a:gd name="T108" fmla="*/ 33 w 77"/>
                  <a:gd name="T109" fmla="*/ 20 h 105"/>
                  <a:gd name="T110" fmla="*/ 23 w 77"/>
                  <a:gd name="T111" fmla="*/ 7 h 105"/>
                  <a:gd name="T112" fmla="*/ 27 w 77"/>
                  <a:gd name="T113" fmla="*/ 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05">
                    <a:moveTo>
                      <a:pt x="65" y="98"/>
                    </a:moveTo>
                    <a:cubicBezTo>
                      <a:pt x="64" y="95"/>
                      <a:pt x="64" y="95"/>
                      <a:pt x="64" y="95"/>
                    </a:cubicBezTo>
                    <a:cubicBezTo>
                      <a:pt x="66" y="93"/>
                      <a:pt x="66" y="93"/>
                      <a:pt x="66" y="93"/>
                    </a:cubicBezTo>
                    <a:cubicBezTo>
                      <a:pt x="70" y="93"/>
                      <a:pt x="70" y="93"/>
                      <a:pt x="70" y="93"/>
                    </a:cubicBezTo>
                    <a:cubicBezTo>
                      <a:pt x="73" y="90"/>
                      <a:pt x="73" y="90"/>
                      <a:pt x="73" y="90"/>
                    </a:cubicBezTo>
                    <a:cubicBezTo>
                      <a:pt x="73" y="83"/>
                      <a:pt x="73" y="83"/>
                      <a:pt x="73" y="83"/>
                    </a:cubicBezTo>
                    <a:cubicBezTo>
                      <a:pt x="76" y="80"/>
                      <a:pt x="76" y="80"/>
                      <a:pt x="76" y="80"/>
                    </a:cubicBezTo>
                    <a:cubicBezTo>
                      <a:pt x="76" y="79"/>
                      <a:pt x="77" y="78"/>
                      <a:pt x="77" y="77"/>
                    </a:cubicBezTo>
                    <a:cubicBezTo>
                      <a:pt x="77" y="76"/>
                      <a:pt x="77" y="76"/>
                      <a:pt x="77" y="76"/>
                    </a:cubicBezTo>
                    <a:cubicBezTo>
                      <a:pt x="74" y="76"/>
                      <a:pt x="74" y="76"/>
                      <a:pt x="74" y="76"/>
                    </a:cubicBezTo>
                    <a:cubicBezTo>
                      <a:pt x="72" y="73"/>
                      <a:pt x="72" y="73"/>
                      <a:pt x="72" y="73"/>
                    </a:cubicBezTo>
                    <a:cubicBezTo>
                      <a:pt x="66" y="73"/>
                      <a:pt x="66" y="73"/>
                      <a:pt x="66" y="73"/>
                    </a:cubicBezTo>
                    <a:cubicBezTo>
                      <a:pt x="61" y="71"/>
                      <a:pt x="61" y="71"/>
                      <a:pt x="61" y="71"/>
                    </a:cubicBezTo>
                    <a:cubicBezTo>
                      <a:pt x="61" y="68"/>
                      <a:pt x="61" y="68"/>
                      <a:pt x="61" y="68"/>
                    </a:cubicBezTo>
                    <a:cubicBezTo>
                      <a:pt x="61" y="67"/>
                      <a:pt x="61" y="67"/>
                      <a:pt x="61" y="66"/>
                    </a:cubicBezTo>
                    <a:cubicBezTo>
                      <a:pt x="59" y="64"/>
                      <a:pt x="59" y="64"/>
                      <a:pt x="59" y="64"/>
                    </a:cubicBezTo>
                    <a:cubicBezTo>
                      <a:pt x="55" y="64"/>
                      <a:pt x="55" y="64"/>
                      <a:pt x="55" y="64"/>
                    </a:cubicBezTo>
                    <a:cubicBezTo>
                      <a:pt x="52" y="60"/>
                      <a:pt x="52" y="60"/>
                      <a:pt x="52" y="60"/>
                    </a:cubicBezTo>
                    <a:cubicBezTo>
                      <a:pt x="50" y="59"/>
                      <a:pt x="50" y="59"/>
                      <a:pt x="50" y="59"/>
                    </a:cubicBezTo>
                    <a:cubicBezTo>
                      <a:pt x="50" y="60"/>
                      <a:pt x="50" y="60"/>
                      <a:pt x="50" y="60"/>
                    </a:cubicBezTo>
                    <a:cubicBezTo>
                      <a:pt x="46" y="60"/>
                      <a:pt x="46" y="60"/>
                      <a:pt x="46" y="60"/>
                    </a:cubicBezTo>
                    <a:cubicBezTo>
                      <a:pt x="44" y="58"/>
                      <a:pt x="44" y="58"/>
                      <a:pt x="44" y="58"/>
                    </a:cubicBezTo>
                    <a:cubicBezTo>
                      <a:pt x="40" y="58"/>
                      <a:pt x="40" y="58"/>
                      <a:pt x="40" y="58"/>
                    </a:cubicBezTo>
                    <a:cubicBezTo>
                      <a:pt x="37" y="61"/>
                      <a:pt x="37" y="61"/>
                      <a:pt x="37" y="61"/>
                    </a:cubicBezTo>
                    <a:cubicBezTo>
                      <a:pt x="31" y="61"/>
                      <a:pt x="31" y="61"/>
                      <a:pt x="31" y="61"/>
                    </a:cubicBezTo>
                    <a:cubicBezTo>
                      <a:pt x="31" y="55"/>
                      <a:pt x="31" y="55"/>
                      <a:pt x="31" y="55"/>
                    </a:cubicBezTo>
                    <a:cubicBezTo>
                      <a:pt x="31" y="55"/>
                      <a:pt x="31" y="54"/>
                      <a:pt x="30" y="54"/>
                    </a:cubicBezTo>
                    <a:cubicBezTo>
                      <a:pt x="27" y="54"/>
                      <a:pt x="27" y="54"/>
                      <a:pt x="27" y="54"/>
                    </a:cubicBezTo>
                    <a:cubicBezTo>
                      <a:pt x="28" y="51"/>
                      <a:pt x="28" y="51"/>
                      <a:pt x="28" y="51"/>
                    </a:cubicBezTo>
                    <a:cubicBezTo>
                      <a:pt x="28" y="50"/>
                      <a:pt x="28" y="50"/>
                      <a:pt x="28" y="50"/>
                    </a:cubicBezTo>
                    <a:cubicBezTo>
                      <a:pt x="28" y="49"/>
                      <a:pt x="28" y="49"/>
                      <a:pt x="27" y="49"/>
                    </a:cubicBezTo>
                    <a:cubicBezTo>
                      <a:pt x="23" y="52"/>
                      <a:pt x="23" y="52"/>
                      <a:pt x="23" y="52"/>
                    </a:cubicBezTo>
                    <a:cubicBezTo>
                      <a:pt x="19" y="52"/>
                      <a:pt x="19" y="52"/>
                      <a:pt x="19" y="52"/>
                    </a:cubicBezTo>
                    <a:cubicBezTo>
                      <a:pt x="19" y="52"/>
                      <a:pt x="19" y="52"/>
                      <a:pt x="19" y="52"/>
                    </a:cubicBezTo>
                    <a:cubicBezTo>
                      <a:pt x="18" y="50"/>
                      <a:pt x="18" y="48"/>
                      <a:pt x="19" y="47"/>
                    </a:cubicBezTo>
                    <a:cubicBezTo>
                      <a:pt x="20" y="45"/>
                      <a:pt x="20" y="45"/>
                      <a:pt x="20" y="45"/>
                    </a:cubicBezTo>
                    <a:cubicBezTo>
                      <a:pt x="20" y="44"/>
                      <a:pt x="21" y="43"/>
                      <a:pt x="22" y="42"/>
                    </a:cubicBezTo>
                    <a:cubicBezTo>
                      <a:pt x="23" y="42"/>
                      <a:pt x="23" y="42"/>
                      <a:pt x="23" y="42"/>
                    </a:cubicBezTo>
                    <a:cubicBezTo>
                      <a:pt x="24" y="41"/>
                      <a:pt x="25" y="41"/>
                      <a:pt x="26" y="41"/>
                    </a:cubicBezTo>
                    <a:cubicBezTo>
                      <a:pt x="33" y="41"/>
                      <a:pt x="33" y="41"/>
                      <a:pt x="33" y="41"/>
                    </a:cubicBezTo>
                    <a:cubicBezTo>
                      <a:pt x="33" y="43"/>
                      <a:pt x="33" y="43"/>
                      <a:pt x="33" y="43"/>
                    </a:cubicBezTo>
                    <a:cubicBezTo>
                      <a:pt x="33" y="44"/>
                      <a:pt x="33" y="45"/>
                      <a:pt x="34" y="45"/>
                    </a:cubicBezTo>
                    <a:cubicBezTo>
                      <a:pt x="35" y="46"/>
                      <a:pt x="35" y="46"/>
                      <a:pt x="35" y="46"/>
                    </a:cubicBezTo>
                    <a:cubicBezTo>
                      <a:pt x="35" y="46"/>
                      <a:pt x="36" y="46"/>
                      <a:pt x="36" y="45"/>
                    </a:cubicBezTo>
                    <a:cubicBezTo>
                      <a:pt x="36" y="41"/>
                      <a:pt x="36" y="41"/>
                      <a:pt x="36" y="41"/>
                    </a:cubicBezTo>
                    <a:cubicBezTo>
                      <a:pt x="39" y="38"/>
                      <a:pt x="39" y="38"/>
                      <a:pt x="39" y="38"/>
                    </a:cubicBezTo>
                    <a:cubicBezTo>
                      <a:pt x="42" y="36"/>
                      <a:pt x="42" y="36"/>
                      <a:pt x="42" y="36"/>
                    </a:cubicBezTo>
                    <a:cubicBezTo>
                      <a:pt x="42" y="34"/>
                      <a:pt x="42" y="34"/>
                      <a:pt x="42" y="34"/>
                    </a:cubicBezTo>
                    <a:cubicBezTo>
                      <a:pt x="47" y="29"/>
                      <a:pt x="47" y="29"/>
                      <a:pt x="47" y="29"/>
                    </a:cubicBezTo>
                    <a:cubicBezTo>
                      <a:pt x="51" y="27"/>
                      <a:pt x="51" y="27"/>
                      <a:pt x="51" y="27"/>
                    </a:cubicBezTo>
                    <a:cubicBezTo>
                      <a:pt x="51" y="26"/>
                      <a:pt x="51" y="26"/>
                      <a:pt x="51" y="26"/>
                    </a:cubicBezTo>
                    <a:cubicBezTo>
                      <a:pt x="54" y="24"/>
                      <a:pt x="54" y="24"/>
                      <a:pt x="54" y="24"/>
                    </a:cubicBezTo>
                    <a:cubicBezTo>
                      <a:pt x="55" y="24"/>
                      <a:pt x="55" y="24"/>
                      <a:pt x="55" y="24"/>
                    </a:cubicBezTo>
                    <a:cubicBezTo>
                      <a:pt x="55" y="24"/>
                      <a:pt x="56" y="24"/>
                      <a:pt x="57" y="23"/>
                    </a:cubicBezTo>
                    <a:cubicBezTo>
                      <a:pt x="57" y="23"/>
                      <a:pt x="57" y="23"/>
                      <a:pt x="56" y="23"/>
                    </a:cubicBezTo>
                    <a:cubicBezTo>
                      <a:pt x="55" y="23"/>
                      <a:pt x="55" y="23"/>
                      <a:pt x="55" y="23"/>
                    </a:cubicBezTo>
                    <a:cubicBezTo>
                      <a:pt x="55" y="23"/>
                      <a:pt x="54" y="23"/>
                      <a:pt x="54" y="22"/>
                    </a:cubicBezTo>
                    <a:cubicBezTo>
                      <a:pt x="54" y="21"/>
                      <a:pt x="55" y="21"/>
                      <a:pt x="55" y="21"/>
                    </a:cubicBezTo>
                    <a:cubicBezTo>
                      <a:pt x="56" y="21"/>
                      <a:pt x="56" y="21"/>
                      <a:pt x="56" y="21"/>
                    </a:cubicBezTo>
                    <a:cubicBezTo>
                      <a:pt x="57" y="21"/>
                      <a:pt x="57" y="21"/>
                      <a:pt x="58" y="22"/>
                    </a:cubicBezTo>
                    <a:cubicBezTo>
                      <a:pt x="58" y="22"/>
                      <a:pt x="58" y="22"/>
                      <a:pt x="58" y="22"/>
                    </a:cubicBezTo>
                    <a:cubicBezTo>
                      <a:pt x="60" y="22"/>
                      <a:pt x="60" y="22"/>
                      <a:pt x="60" y="22"/>
                    </a:cubicBezTo>
                    <a:cubicBezTo>
                      <a:pt x="62" y="21"/>
                      <a:pt x="62" y="21"/>
                      <a:pt x="62" y="21"/>
                    </a:cubicBezTo>
                    <a:cubicBezTo>
                      <a:pt x="63" y="21"/>
                      <a:pt x="63" y="21"/>
                      <a:pt x="63" y="21"/>
                    </a:cubicBezTo>
                    <a:cubicBezTo>
                      <a:pt x="63" y="22"/>
                      <a:pt x="63" y="22"/>
                      <a:pt x="63" y="22"/>
                    </a:cubicBezTo>
                    <a:cubicBezTo>
                      <a:pt x="62" y="23"/>
                      <a:pt x="62" y="23"/>
                      <a:pt x="62" y="23"/>
                    </a:cubicBezTo>
                    <a:cubicBezTo>
                      <a:pt x="61" y="23"/>
                      <a:pt x="61" y="24"/>
                      <a:pt x="62" y="24"/>
                    </a:cubicBezTo>
                    <a:cubicBezTo>
                      <a:pt x="65" y="25"/>
                      <a:pt x="65" y="25"/>
                      <a:pt x="65" y="25"/>
                    </a:cubicBezTo>
                    <a:cubicBezTo>
                      <a:pt x="66" y="26"/>
                      <a:pt x="66" y="25"/>
                      <a:pt x="66" y="25"/>
                    </a:cubicBezTo>
                    <a:cubicBezTo>
                      <a:pt x="66" y="24"/>
                      <a:pt x="66" y="24"/>
                      <a:pt x="66" y="24"/>
                    </a:cubicBezTo>
                    <a:cubicBezTo>
                      <a:pt x="63" y="22"/>
                      <a:pt x="63" y="22"/>
                      <a:pt x="63" y="22"/>
                    </a:cubicBezTo>
                    <a:cubicBezTo>
                      <a:pt x="63" y="21"/>
                      <a:pt x="63" y="21"/>
                      <a:pt x="63" y="21"/>
                    </a:cubicBezTo>
                    <a:cubicBezTo>
                      <a:pt x="66" y="21"/>
                      <a:pt x="66" y="21"/>
                      <a:pt x="66" y="21"/>
                    </a:cubicBezTo>
                    <a:cubicBezTo>
                      <a:pt x="66" y="19"/>
                      <a:pt x="66" y="19"/>
                      <a:pt x="66" y="19"/>
                    </a:cubicBezTo>
                    <a:cubicBezTo>
                      <a:pt x="66" y="18"/>
                      <a:pt x="65" y="18"/>
                      <a:pt x="65" y="17"/>
                    </a:cubicBezTo>
                    <a:cubicBezTo>
                      <a:pt x="63" y="16"/>
                      <a:pt x="63" y="16"/>
                      <a:pt x="63" y="16"/>
                    </a:cubicBezTo>
                    <a:cubicBezTo>
                      <a:pt x="63" y="14"/>
                      <a:pt x="63" y="14"/>
                      <a:pt x="63" y="14"/>
                    </a:cubicBezTo>
                    <a:cubicBezTo>
                      <a:pt x="63" y="13"/>
                      <a:pt x="62" y="13"/>
                      <a:pt x="62" y="13"/>
                    </a:cubicBezTo>
                    <a:cubicBezTo>
                      <a:pt x="60" y="14"/>
                      <a:pt x="60" y="14"/>
                      <a:pt x="60" y="14"/>
                    </a:cubicBezTo>
                    <a:cubicBezTo>
                      <a:pt x="58" y="14"/>
                      <a:pt x="58" y="14"/>
                      <a:pt x="58" y="14"/>
                    </a:cubicBezTo>
                    <a:cubicBezTo>
                      <a:pt x="58" y="11"/>
                      <a:pt x="58" y="11"/>
                      <a:pt x="58" y="11"/>
                    </a:cubicBezTo>
                    <a:cubicBezTo>
                      <a:pt x="54" y="10"/>
                      <a:pt x="54" y="10"/>
                      <a:pt x="54" y="10"/>
                    </a:cubicBezTo>
                    <a:cubicBezTo>
                      <a:pt x="51" y="11"/>
                      <a:pt x="51" y="11"/>
                      <a:pt x="51" y="11"/>
                    </a:cubicBezTo>
                    <a:cubicBezTo>
                      <a:pt x="51" y="16"/>
                      <a:pt x="51" y="16"/>
                      <a:pt x="51" y="16"/>
                    </a:cubicBezTo>
                    <a:cubicBezTo>
                      <a:pt x="48" y="17"/>
                      <a:pt x="48" y="17"/>
                      <a:pt x="48" y="17"/>
                    </a:cubicBezTo>
                    <a:cubicBezTo>
                      <a:pt x="46" y="21"/>
                      <a:pt x="46" y="21"/>
                      <a:pt x="46" y="21"/>
                    </a:cubicBezTo>
                    <a:cubicBezTo>
                      <a:pt x="45" y="21"/>
                      <a:pt x="45" y="21"/>
                      <a:pt x="45" y="21"/>
                    </a:cubicBezTo>
                    <a:cubicBezTo>
                      <a:pt x="45" y="17"/>
                      <a:pt x="45" y="17"/>
                      <a:pt x="45" y="17"/>
                    </a:cubicBezTo>
                    <a:cubicBezTo>
                      <a:pt x="41" y="16"/>
                      <a:pt x="41" y="16"/>
                      <a:pt x="41" y="16"/>
                    </a:cubicBezTo>
                    <a:cubicBezTo>
                      <a:pt x="39" y="15"/>
                      <a:pt x="39" y="15"/>
                      <a:pt x="39" y="15"/>
                    </a:cubicBezTo>
                    <a:cubicBezTo>
                      <a:pt x="39" y="13"/>
                      <a:pt x="39" y="13"/>
                      <a:pt x="39" y="13"/>
                    </a:cubicBezTo>
                    <a:cubicBezTo>
                      <a:pt x="39" y="13"/>
                      <a:pt x="39" y="12"/>
                      <a:pt x="40" y="12"/>
                    </a:cubicBezTo>
                    <a:cubicBezTo>
                      <a:pt x="45" y="9"/>
                      <a:pt x="45" y="9"/>
                      <a:pt x="45" y="9"/>
                    </a:cubicBezTo>
                    <a:cubicBezTo>
                      <a:pt x="47" y="8"/>
                      <a:pt x="47" y="8"/>
                      <a:pt x="47" y="8"/>
                    </a:cubicBezTo>
                    <a:cubicBezTo>
                      <a:pt x="47" y="8"/>
                      <a:pt x="48" y="9"/>
                      <a:pt x="48" y="9"/>
                    </a:cubicBezTo>
                    <a:cubicBezTo>
                      <a:pt x="48" y="10"/>
                      <a:pt x="48" y="10"/>
                      <a:pt x="48" y="10"/>
                    </a:cubicBezTo>
                    <a:cubicBezTo>
                      <a:pt x="49" y="10"/>
                      <a:pt x="49" y="10"/>
                      <a:pt x="49" y="10"/>
                    </a:cubicBezTo>
                    <a:cubicBezTo>
                      <a:pt x="50" y="10"/>
                      <a:pt x="50" y="10"/>
                      <a:pt x="50" y="9"/>
                    </a:cubicBezTo>
                    <a:cubicBezTo>
                      <a:pt x="50" y="9"/>
                      <a:pt x="50" y="9"/>
                      <a:pt x="50" y="9"/>
                    </a:cubicBezTo>
                    <a:cubicBezTo>
                      <a:pt x="51" y="9"/>
                      <a:pt x="51" y="9"/>
                      <a:pt x="51" y="9"/>
                    </a:cubicBezTo>
                    <a:cubicBezTo>
                      <a:pt x="52" y="9"/>
                      <a:pt x="52" y="8"/>
                      <a:pt x="52" y="8"/>
                    </a:cubicBezTo>
                    <a:cubicBezTo>
                      <a:pt x="51" y="7"/>
                      <a:pt x="51" y="7"/>
                      <a:pt x="51" y="7"/>
                    </a:cubicBezTo>
                    <a:cubicBezTo>
                      <a:pt x="53" y="7"/>
                      <a:pt x="53" y="7"/>
                      <a:pt x="53" y="7"/>
                    </a:cubicBezTo>
                    <a:cubicBezTo>
                      <a:pt x="55" y="5"/>
                      <a:pt x="55" y="5"/>
                      <a:pt x="55" y="5"/>
                    </a:cubicBezTo>
                    <a:cubicBezTo>
                      <a:pt x="59" y="4"/>
                      <a:pt x="59" y="4"/>
                      <a:pt x="59" y="4"/>
                    </a:cubicBezTo>
                    <a:cubicBezTo>
                      <a:pt x="59" y="4"/>
                      <a:pt x="60" y="5"/>
                      <a:pt x="60" y="5"/>
                    </a:cubicBezTo>
                    <a:cubicBezTo>
                      <a:pt x="61" y="5"/>
                      <a:pt x="61" y="5"/>
                      <a:pt x="61" y="5"/>
                    </a:cubicBezTo>
                    <a:cubicBezTo>
                      <a:pt x="61" y="6"/>
                      <a:pt x="61" y="6"/>
                      <a:pt x="60" y="7"/>
                    </a:cubicBezTo>
                    <a:cubicBezTo>
                      <a:pt x="60" y="7"/>
                      <a:pt x="58" y="8"/>
                      <a:pt x="58" y="8"/>
                    </a:cubicBezTo>
                    <a:cubicBezTo>
                      <a:pt x="57" y="8"/>
                      <a:pt x="57" y="9"/>
                      <a:pt x="58" y="9"/>
                    </a:cubicBezTo>
                    <a:cubicBezTo>
                      <a:pt x="62" y="10"/>
                      <a:pt x="62" y="10"/>
                      <a:pt x="62" y="10"/>
                    </a:cubicBezTo>
                    <a:cubicBezTo>
                      <a:pt x="63" y="10"/>
                      <a:pt x="63" y="10"/>
                      <a:pt x="63" y="9"/>
                    </a:cubicBezTo>
                    <a:cubicBezTo>
                      <a:pt x="63" y="9"/>
                      <a:pt x="63" y="9"/>
                      <a:pt x="63" y="9"/>
                    </a:cubicBezTo>
                    <a:cubicBezTo>
                      <a:pt x="64" y="9"/>
                      <a:pt x="64" y="8"/>
                      <a:pt x="64" y="8"/>
                    </a:cubicBezTo>
                    <a:cubicBezTo>
                      <a:pt x="67" y="8"/>
                      <a:pt x="67" y="8"/>
                      <a:pt x="67" y="8"/>
                    </a:cubicBezTo>
                    <a:cubicBezTo>
                      <a:pt x="68" y="7"/>
                      <a:pt x="68" y="7"/>
                      <a:pt x="68" y="7"/>
                    </a:cubicBezTo>
                    <a:cubicBezTo>
                      <a:pt x="68" y="6"/>
                      <a:pt x="67" y="6"/>
                      <a:pt x="67" y="6"/>
                    </a:cubicBezTo>
                    <a:cubicBezTo>
                      <a:pt x="66" y="6"/>
                      <a:pt x="66" y="6"/>
                      <a:pt x="66" y="6"/>
                    </a:cubicBezTo>
                    <a:cubicBezTo>
                      <a:pt x="66" y="3"/>
                      <a:pt x="66" y="3"/>
                      <a:pt x="66" y="3"/>
                    </a:cubicBezTo>
                    <a:cubicBezTo>
                      <a:pt x="61" y="1"/>
                      <a:pt x="61" y="1"/>
                      <a:pt x="61" y="1"/>
                    </a:cubicBezTo>
                    <a:cubicBezTo>
                      <a:pt x="60" y="0"/>
                      <a:pt x="58" y="0"/>
                      <a:pt x="56" y="1"/>
                    </a:cubicBezTo>
                    <a:cubicBezTo>
                      <a:pt x="52" y="2"/>
                      <a:pt x="52" y="2"/>
                      <a:pt x="52" y="2"/>
                    </a:cubicBezTo>
                    <a:cubicBezTo>
                      <a:pt x="52" y="4"/>
                      <a:pt x="52" y="4"/>
                      <a:pt x="52" y="4"/>
                    </a:cubicBezTo>
                    <a:cubicBezTo>
                      <a:pt x="52" y="5"/>
                      <a:pt x="52" y="5"/>
                      <a:pt x="51" y="5"/>
                    </a:cubicBezTo>
                    <a:cubicBezTo>
                      <a:pt x="50" y="5"/>
                      <a:pt x="50" y="5"/>
                      <a:pt x="50" y="5"/>
                    </a:cubicBezTo>
                    <a:cubicBezTo>
                      <a:pt x="50" y="5"/>
                      <a:pt x="49" y="5"/>
                      <a:pt x="49" y="4"/>
                    </a:cubicBezTo>
                    <a:cubicBezTo>
                      <a:pt x="49" y="3"/>
                      <a:pt x="49" y="3"/>
                      <a:pt x="49" y="3"/>
                    </a:cubicBezTo>
                    <a:cubicBezTo>
                      <a:pt x="51" y="2"/>
                      <a:pt x="51" y="2"/>
                      <a:pt x="51" y="2"/>
                    </a:cubicBezTo>
                    <a:cubicBezTo>
                      <a:pt x="51" y="1"/>
                      <a:pt x="51" y="1"/>
                      <a:pt x="50" y="1"/>
                    </a:cubicBezTo>
                    <a:cubicBezTo>
                      <a:pt x="47" y="1"/>
                      <a:pt x="47" y="1"/>
                      <a:pt x="47" y="1"/>
                    </a:cubicBezTo>
                    <a:cubicBezTo>
                      <a:pt x="47" y="1"/>
                      <a:pt x="46" y="1"/>
                      <a:pt x="46" y="2"/>
                    </a:cubicBezTo>
                    <a:cubicBezTo>
                      <a:pt x="45" y="3"/>
                      <a:pt x="45" y="3"/>
                      <a:pt x="45" y="3"/>
                    </a:cubicBezTo>
                    <a:cubicBezTo>
                      <a:pt x="46" y="3"/>
                      <a:pt x="46" y="3"/>
                      <a:pt x="46" y="3"/>
                    </a:cubicBezTo>
                    <a:cubicBezTo>
                      <a:pt x="46" y="3"/>
                      <a:pt x="47" y="3"/>
                      <a:pt x="47" y="4"/>
                    </a:cubicBezTo>
                    <a:cubicBezTo>
                      <a:pt x="47" y="4"/>
                      <a:pt x="47" y="4"/>
                      <a:pt x="47" y="4"/>
                    </a:cubicBezTo>
                    <a:cubicBezTo>
                      <a:pt x="47" y="4"/>
                      <a:pt x="46" y="5"/>
                      <a:pt x="46" y="5"/>
                    </a:cubicBezTo>
                    <a:cubicBezTo>
                      <a:pt x="44" y="5"/>
                      <a:pt x="44" y="5"/>
                      <a:pt x="44" y="5"/>
                    </a:cubicBezTo>
                    <a:cubicBezTo>
                      <a:pt x="43" y="6"/>
                      <a:pt x="43" y="6"/>
                      <a:pt x="43" y="6"/>
                    </a:cubicBezTo>
                    <a:cubicBezTo>
                      <a:pt x="43" y="6"/>
                      <a:pt x="43" y="6"/>
                      <a:pt x="42" y="6"/>
                    </a:cubicBezTo>
                    <a:cubicBezTo>
                      <a:pt x="40" y="6"/>
                      <a:pt x="40" y="6"/>
                      <a:pt x="40" y="6"/>
                    </a:cubicBezTo>
                    <a:cubicBezTo>
                      <a:pt x="39" y="6"/>
                      <a:pt x="39" y="6"/>
                      <a:pt x="39" y="5"/>
                    </a:cubicBezTo>
                    <a:cubicBezTo>
                      <a:pt x="39" y="4"/>
                      <a:pt x="39" y="4"/>
                      <a:pt x="39" y="4"/>
                    </a:cubicBezTo>
                    <a:cubicBezTo>
                      <a:pt x="42" y="4"/>
                      <a:pt x="42" y="4"/>
                      <a:pt x="42" y="4"/>
                    </a:cubicBezTo>
                    <a:cubicBezTo>
                      <a:pt x="44" y="1"/>
                      <a:pt x="44" y="1"/>
                      <a:pt x="44" y="1"/>
                    </a:cubicBezTo>
                    <a:cubicBezTo>
                      <a:pt x="44" y="1"/>
                      <a:pt x="44" y="1"/>
                      <a:pt x="44" y="1"/>
                    </a:cubicBezTo>
                    <a:cubicBezTo>
                      <a:pt x="43" y="0"/>
                      <a:pt x="43" y="0"/>
                      <a:pt x="42" y="1"/>
                    </a:cubicBezTo>
                    <a:cubicBezTo>
                      <a:pt x="42" y="2"/>
                      <a:pt x="42" y="2"/>
                      <a:pt x="42" y="2"/>
                    </a:cubicBezTo>
                    <a:cubicBezTo>
                      <a:pt x="41" y="2"/>
                      <a:pt x="41" y="2"/>
                      <a:pt x="41" y="2"/>
                    </a:cubicBezTo>
                    <a:cubicBezTo>
                      <a:pt x="39" y="2"/>
                      <a:pt x="39" y="2"/>
                      <a:pt x="39" y="2"/>
                    </a:cubicBezTo>
                    <a:cubicBezTo>
                      <a:pt x="38" y="2"/>
                      <a:pt x="38" y="2"/>
                      <a:pt x="38" y="2"/>
                    </a:cubicBezTo>
                    <a:cubicBezTo>
                      <a:pt x="36" y="0"/>
                      <a:pt x="36" y="0"/>
                      <a:pt x="36" y="0"/>
                    </a:cubicBezTo>
                    <a:cubicBezTo>
                      <a:pt x="33" y="0"/>
                      <a:pt x="33" y="0"/>
                      <a:pt x="33" y="0"/>
                    </a:cubicBezTo>
                    <a:cubicBezTo>
                      <a:pt x="32" y="0"/>
                      <a:pt x="32" y="0"/>
                      <a:pt x="31" y="0"/>
                    </a:cubicBezTo>
                    <a:cubicBezTo>
                      <a:pt x="30" y="2"/>
                      <a:pt x="30" y="2"/>
                      <a:pt x="30" y="2"/>
                    </a:cubicBezTo>
                    <a:cubicBezTo>
                      <a:pt x="29" y="2"/>
                      <a:pt x="29" y="3"/>
                      <a:pt x="30" y="3"/>
                    </a:cubicBezTo>
                    <a:cubicBezTo>
                      <a:pt x="33" y="3"/>
                      <a:pt x="33" y="3"/>
                      <a:pt x="33" y="3"/>
                    </a:cubicBezTo>
                    <a:cubicBezTo>
                      <a:pt x="33" y="4"/>
                      <a:pt x="33" y="4"/>
                      <a:pt x="33" y="4"/>
                    </a:cubicBezTo>
                    <a:cubicBezTo>
                      <a:pt x="32" y="4"/>
                      <a:pt x="32" y="4"/>
                      <a:pt x="32" y="4"/>
                    </a:cubicBezTo>
                    <a:cubicBezTo>
                      <a:pt x="32" y="4"/>
                      <a:pt x="32" y="5"/>
                      <a:pt x="33" y="5"/>
                    </a:cubicBezTo>
                    <a:cubicBezTo>
                      <a:pt x="35" y="5"/>
                      <a:pt x="35" y="5"/>
                      <a:pt x="35" y="5"/>
                    </a:cubicBezTo>
                    <a:cubicBezTo>
                      <a:pt x="35" y="5"/>
                      <a:pt x="36" y="5"/>
                      <a:pt x="36" y="6"/>
                    </a:cubicBezTo>
                    <a:cubicBezTo>
                      <a:pt x="36" y="6"/>
                      <a:pt x="36" y="6"/>
                      <a:pt x="36" y="6"/>
                    </a:cubicBezTo>
                    <a:cubicBezTo>
                      <a:pt x="32" y="6"/>
                      <a:pt x="32" y="6"/>
                      <a:pt x="32" y="6"/>
                    </a:cubicBezTo>
                    <a:cubicBezTo>
                      <a:pt x="32" y="6"/>
                      <a:pt x="31" y="6"/>
                      <a:pt x="31" y="5"/>
                    </a:cubicBezTo>
                    <a:cubicBezTo>
                      <a:pt x="31" y="5"/>
                      <a:pt x="31" y="5"/>
                      <a:pt x="31" y="5"/>
                    </a:cubicBezTo>
                    <a:cubicBezTo>
                      <a:pt x="27" y="3"/>
                      <a:pt x="27" y="3"/>
                      <a:pt x="27" y="3"/>
                    </a:cubicBezTo>
                    <a:cubicBezTo>
                      <a:pt x="24" y="3"/>
                      <a:pt x="24" y="3"/>
                      <a:pt x="24" y="3"/>
                    </a:cubicBezTo>
                    <a:cubicBezTo>
                      <a:pt x="23" y="4"/>
                      <a:pt x="23" y="4"/>
                      <a:pt x="23" y="4"/>
                    </a:cubicBezTo>
                    <a:cubicBezTo>
                      <a:pt x="16" y="9"/>
                      <a:pt x="10" y="16"/>
                      <a:pt x="6" y="23"/>
                    </a:cubicBezTo>
                    <a:cubicBezTo>
                      <a:pt x="6" y="24"/>
                      <a:pt x="6" y="24"/>
                      <a:pt x="6" y="24"/>
                    </a:cubicBezTo>
                    <a:cubicBezTo>
                      <a:pt x="5" y="25"/>
                      <a:pt x="5" y="25"/>
                      <a:pt x="5" y="25"/>
                    </a:cubicBezTo>
                    <a:cubicBezTo>
                      <a:pt x="3" y="28"/>
                      <a:pt x="1" y="32"/>
                      <a:pt x="0" y="35"/>
                    </a:cubicBezTo>
                    <a:cubicBezTo>
                      <a:pt x="0" y="36"/>
                      <a:pt x="0" y="36"/>
                      <a:pt x="0" y="36"/>
                    </a:cubicBezTo>
                    <a:cubicBezTo>
                      <a:pt x="3" y="38"/>
                      <a:pt x="3" y="38"/>
                      <a:pt x="3" y="38"/>
                    </a:cubicBezTo>
                    <a:cubicBezTo>
                      <a:pt x="3" y="42"/>
                      <a:pt x="3" y="42"/>
                      <a:pt x="3" y="42"/>
                    </a:cubicBezTo>
                    <a:cubicBezTo>
                      <a:pt x="3" y="43"/>
                      <a:pt x="3" y="44"/>
                      <a:pt x="4" y="45"/>
                    </a:cubicBezTo>
                    <a:cubicBezTo>
                      <a:pt x="6" y="48"/>
                      <a:pt x="6" y="48"/>
                      <a:pt x="6" y="48"/>
                    </a:cubicBezTo>
                    <a:cubicBezTo>
                      <a:pt x="7" y="48"/>
                      <a:pt x="7" y="48"/>
                      <a:pt x="7" y="48"/>
                    </a:cubicBezTo>
                    <a:cubicBezTo>
                      <a:pt x="7" y="47"/>
                      <a:pt x="7" y="47"/>
                      <a:pt x="7" y="47"/>
                    </a:cubicBezTo>
                    <a:cubicBezTo>
                      <a:pt x="6" y="42"/>
                      <a:pt x="6" y="42"/>
                      <a:pt x="6" y="42"/>
                    </a:cubicBezTo>
                    <a:cubicBezTo>
                      <a:pt x="6" y="40"/>
                      <a:pt x="6" y="40"/>
                      <a:pt x="6" y="40"/>
                    </a:cubicBezTo>
                    <a:cubicBezTo>
                      <a:pt x="6" y="39"/>
                      <a:pt x="6" y="39"/>
                      <a:pt x="7" y="39"/>
                    </a:cubicBezTo>
                    <a:cubicBezTo>
                      <a:pt x="7" y="42"/>
                      <a:pt x="7" y="42"/>
                      <a:pt x="7" y="42"/>
                    </a:cubicBezTo>
                    <a:cubicBezTo>
                      <a:pt x="10" y="47"/>
                      <a:pt x="10" y="47"/>
                      <a:pt x="10" y="47"/>
                    </a:cubicBezTo>
                    <a:cubicBezTo>
                      <a:pt x="10" y="49"/>
                      <a:pt x="10" y="49"/>
                      <a:pt x="10" y="49"/>
                    </a:cubicBezTo>
                    <a:cubicBezTo>
                      <a:pt x="11" y="49"/>
                      <a:pt x="11" y="49"/>
                      <a:pt x="11" y="49"/>
                    </a:cubicBezTo>
                    <a:cubicBezTo>
                      <a:pt x="11" y="50"/>
                      <a:pt x="11" y="50"/>
                      <a:pt x="11" y="50"/>
                    </a:cubicBezTo>
                    <a:cubicBezTo>
                      <a:pt x="12" y="54"/>
                      <a:pt x="12" y="54"/>
                      <a:pt x="12" y="54"/>
                    </a:cubicBezTo>
                    <a:cubicBezTo>
                      <a:pt x="18" y="56"/>
                      <a:pt x="18" y="56"/>
                      <a:pt x="18" y="56"/>
                    </a:cubicBezTo>
                    <a:cubicBezTo>
                      <a:pt x="19" y="56"/>
                      <a:pt x="19" y="55"/>
                      <a:pt x="19" y="55"/>
                    </a:cubicBezTo>
                    <a:cubicBezTo>
                      <a:pt x="19" y="55"/>
                      <a:pt x="19" y="55"/>
                      <a:pt x="19" y="55"/>
                    </a:cubicBezTo>
                    <a:cubicBezTo>
                      <a:pt x="19" y="54"/>
                      <a:pt x="19" y="54"/>
                      <a:pt x="19" y="54"/>
                    </a:cubicBezTo>
                    <a:cubicBezTo>
                      <a:pt x="21" y="55"/>
                      <a:pt x="21" y="55"/>
                      <a:pt x="21" y="55"/>
                    </a:cubicBezTo>
                    <a:cubicBezTo>
                      <a:pt x="21" y="55"/>
                      <a:pt x="21" y="55"/>
                      <a:pt x="21" y="55"/>
                    </a:cubicBezTo>
                    <a:cubicBezTo>
                      <a:pt x="21" y="56"/>
                      <a:pt x="21" y="56"/>
                      <a:pt x="21" y="56"/>
                    </a:cubicBezTo>
                    <a:cubicBezTo>
                      <a:pt x="21" y="56"/>
                      <a:pt x="21" y="56"/>
                      <a:pt x="21" y="56"/>
                    </a:cubicBezTo>
                    <a:cubicBezTo>
                      <a:pt x="25" y="58"/>
                      <a:pt x="25" y="58"/>
                      <a:pt x="25" y="58"/>
                    </a:cubicBezTo>
                    <a:cubicBezTo>
                      <a:pt x="25" y="58"/>
                      <a:pt x="26" y="58"/>
                      <a:pt x="26" y="58"/>
                    </a:cubicBezTo>
                    <a:cubicBezTo>
                      <a:pt x="30" y="63"/>
                      <a:pt x="30" y="63"/>
                      <a:pt x="30" y="63"/>
                    </a:cubicBezTo>
                    <a:cubicBezTo>
                      <a:pt x="34" y="63"/>
                      <a:pt x="34" y="63"/>
                      <a:pt x="34" y="63"/>
                    </a:cubicBezTo>
                    <a:cubicBezTo>
                      <a:pt x="35" y="63"/>
                      <a:pt x="35" y="63"/>
                      <a:pt x="35" y="64"/>
                    </a:cubicBezTo>
                    <a:cubicBezTo>
                      <a:pt x="35" y="66"/>
                      <a:pt x="35" y="66"/>
                      <a:pt x="35" y="66"/>
                    </a:cubicBezTo>
                    <a:cubicBezTo>
                      <a:pt x="32" y="70"/>
                      <a:pt x="32" y="70"/>
                      <a:pt x="32" y="70"/>
                    </a:cubicBezTo>
                    <a:cubicBezTo>
                      <a:pt x="32" y="77"/>
                      <a:pt x="32" y="77"/>
                      <a:pt x="32" y="77"/>
                    </a:cubicBezTo>
                    <a:cubicBezTo>
                      <a:pt x="37" y="83"/>
                      <a:pt x="37" y="83"/>
                      <a:pt x="37" y="83"/>
                    </a:cubicBezTo>
                    <a:cubicBezTo>
                      <a:pt x="37" y="85"/>
                      <a:pt x="37" y="85"/>
                      <a:pt x="37" y="85"/>
                    </a:cubicBezTo>
                    <a:cubicBezTo>
                      <a:pt x="40" y="85"/>
                      <a:pt x="40" y="85"/>
                      <a:pt x="40" y="85"/>
                    </a:cubicBezTo>
                    <a:cubicBezTo>
                      <a:pt x="44" y="89"/>
                      <a:pt x="44" y="89"/>
                      <a:pt x="44" y="89"/>
                    </a:cubicBezTo>
                    <a:cubicBezTo>
                      <a:pt x="44" y="101"/>
                      <a:pt x="44" y="101"/>
                      <a:pt x="44" y="101"/>
                    </a:cubicBezTo>
                    <a:cubicBezTo>
                      <a:pt x="45" y="101"/>
                      <a:pt x="45" y="101"/>
                      <a:pt x="45" y="101"/>
                    </a:cubicBezTo>
                    <a:cubicBezTo>
                      <a:pt x="44" y="105"/>
                      <a:pt x="44" y="105"/>
                      <a:pt x="44" y="105"/>
                    </a:cubicBezTo>
                    <a:cubicBezTo>
                      <a:pt x="52" y="103"/>
                      <a:pt x="59" y="101"/>
                      <a:pt x="65" y="98"/>
                    </a:cubicBezTo>
                    <a:moveTo>
                      <a:pt x="28" y="11"/>
                    </a:moveTo>
                    <a:cubicBezTo>
                      <a:pt x="24" y="11"/>
                      <a:pt x="24" y="11"/>
                      <a:pt x="24" y="11"/>
                    </a:cubicBezTo>
                    <a:cubicBezTo>
                      <a:pt x="24" y="11"/>
                      <a:pt x="24" y="11"/>
                      <a:pt x="24" y="11"/>
                    </a:cubicBezTo>
                    <a:cubicBezTo>
                      <a:pt x="25" y="10"/>
                      <a:pt x="25" y="10"/>
                      <a:pt x="25" y="10"/>
                    </a:cubicBezTo>
                    <a:cubicBezTo>
                      <a:pt x="25" y="10"/>
                      <a:pt x="26" y="10"/>
                      <a:pt x="26" y="10"/>
                    </a:cubicBezTo>
                    <a:cubicBezTo>
                      <a:pt x="28" y="10"/>
                      <a:pt x="28" y="10"/>
                      <a:pt x="28" y="10"/>
                    </a:cubicBezTo>
                    <a:lnTo>
                      <a:pt x="28" y="11"/>
                    </a:lnTo>
                    <a:close/>
                    <a:moveTo>
                      <a:pt x="41" y="30"/>
                    </a:moveTo>
                    <a:cubicBezTo>
                      <a:pt x="40" y="30"/>
                      <a:pt x="40" y="30"/>
                      <a:pt x="40" y="30"/>
                    </a:cubicBezTo>
                    <a:cubicBezTo>
                      <a:pt x="40" y="31"/>
                      <a:pt x="40" y="31"/>
                      <a:pt x="39" y="31"/>
                    </a:cubicBezTo>
                    <a:cubicBezTo>
                      <a:pt x="38" y="31"/>
                      <a:pt x="38" y="31"/>
                      <a:pt x="38" y="31"/>
                    </a:cubicBezTo>
                    <a:cubicBezTo>
                      <a:pt x="38" y="31"/>
                      <a:pt x="38" y="30"/>
                      <a:pt x="38" y="30"/>
                    </a:cubicBezTo>
                    <a:cubicBezTo>
                      <a:pt x="38" y="29"/>
                      <a:pt x="38" y="29"/>
                      <a:pt x="38" y="29"/>
                    </a:cubicBezTo>
                    <a:cubicBezTo>
                      <a:pt x="40" y="28"/>
                      <a:pt x="40" y="28"/>
                      <a:pt x="40" y="28"/>
                    </a:cubicBezTo>
                    <a:cubicBezTo>
                      <a:pt x="41" y="28"/>
                      <a:pt x="41" y="29"/>
                      <a:pt x="41" y="29"/>
                    </a:cubicBezTo>
                    <a:lnTo>
                      <a:pt x="41" y="30"/>
                    </a:lnTo>
                    <a:close/>
                    <a:moveTo>
                      <a:pt x="41" y="26"/>
                    </a:moveTo>
                    <a:cubicBezTo>
                      <a:pt x="41" y="27"/>
                      <a:pt x="41" y="27"/>
                      <a:pt x="41" y="27"/>
                    </a:cubicBezTo>
                    <a:cubicBezTo>
                      <a:pt x="41" y="27"/>
                      <a:pt x="41" y="27"/>
                      <a:pt x="41" y="27"/>
                    </a:cubicBezTo>
                    <a:cubicBezTo>
                      <a:pt x="40" y="28"/>
                      <a:pt x="40" y="28"/>
                      <a:pt x="40" y="28"/>
                    </a:cubicBezTo>
                    <a:cubicBezTo>
                      <a:pt x="39" y="28"/>
                      <a:pt x="39" y="28"/>
                      <a:pt x="39" y="28"/>
                    </a:cubicBezTo>
                    <a:cubicBezTo>
                      <a:pt x="39" y="26"/>
                      <a:pt x="39" y="26"/>
                      <a:pt x="39" y="26"/>
                    </a:cubicBezTo>
                    <a:cubicBezTo>
                      <a:pt x="41" y="26"/>
                      <a:pt x="41" y="26"/>
                      <a:pt x="41" y="26"/>
                    </a:cubicBezTo>
                    <a:close/>
                    <a:moveTo>
                      <a:pt x="43" y="26"/>
                    </a:moveTo>
                    <a:cubicBezTo>
                      <a:pt x="43" y="26"/>
                      <a:pt x="43" y="25"/>
                      <a:pt x="44" y="26"/>
                    </a:cubicBezTo>
                    <a:cubicBezTo>
                      <a:pt x="44" y="26"/>
                      <a:pt x="44" y="26"/>
                      <a:pt x="44" y="26"/>
                    </a:cubicBezTo>
                    <a:cubicBezTo>
                      <a:pt x="44" y="26"/>
                      <a:pt x="44" y="27"/>
                      <a:pt x="44" y="27"/>
                    </a:cubicBezTo>
                    <a:cubicBezTo>
                      <a:pt x="43" y="27"/>
                      <a:pt x="43" y="27"/>
                      <a:pt x="43" y="27"/>
                    </a:cubicBezTo>
                    <a:lnTo>
                      <a:pt x="43" y="26"/>
                    </a:lnTo>
                    <a:close/>
                    <a:moveTo>
                      <a:pt x="42" y="27"/>
                    </a:moveTo>
                    <a:cubicBezTo>
                      <a:pt x="44" y="28"/>
                      <a:pt x="44" y="28"/>
                      <a:pt x="44" y="28"/>
                    </a:cubicBezTo>
                    <a:cubicBezTo>
                      <a:pt x="45" y="28"/>
                      <a:pt x="45" y="28"/>
                      <a:pt x="45" y="28"/>
                    </a:cubicBezTo>
                    <a:cubicBezTo>
                      <a:pt x="45" y="29"/>
                      <a:pt x="45" y="29"/>
                      <a:pt x="45" y="29"/>
                    </a:cubicBezTo>
                    <a:cubicBezTo>
                      <a:pt x="44" y="29"/>
                      <a:pt x="44" y="29"/>
                      <a:pt x="44" y="29"/>
                    </a:cubicBezTo>
                    <a:cubicBezTo>
                      <a:pt x="43" y="29"/>
                      <a:pt x="43" y="29"/>
                      <a:pt x="42" y="29"/>
                    </a:cubicBezTo>
                    <a:cubicBezTo>
                      <a:pt x="42" y="28"/>
                      <a:pt x="42" y="28"/>
                      <a:pt x="42" y="28"/>
                    </a:cubicBezTo>
                    <a:lnTo>
                      <a:pt x="42" y="27"/>
                    </a:lnTo>
                    <a:close/>
                    <a:moveTo>
                      <a:pt x="40" y="24"/>
                    </a:moveTo>
                    <a:cubicBezTo>
                      <a:pt x="40" y="24"/>
                      <a:pt x="40" y="24"/>
                      <a:pt x="41" y="24"/>
                    </a:cubicBezTo>
                    <a:cubicBezTo>
                      <a:pt x="41" y="24"/>
                      <a:pt x="41" y="24"/>
                      <a:pt x="41" y="24"/>
                    </a:cubicBezTo>
                    <a:cubicBezTo>
                      <a:pt x="42" y="25"/>
                      <a:pt x="41" y="25"/>
                      <a:pt x="41" y="25"/>
                    </a:cubicBezTo>
                    <a:cubicBezTo>
                      <a:pt x="40" y="25"/>
                      <a:pt x="40" y="25"/>
                      <a:pt x="40" y="25"/>
                    </a:cubicBezTo>
                    <a:lnTo>
                      <a:pt x="40" y="24"/>
                    </a:lnTo>
                    <a:close/>
                    <a:moveTo>
                      <a:pt x="33" y="28"/>
                    </a:moveTo>
                    <a:cubicBezTo>
                      <a:pt x="33" y="28"/>
                      <a:pt x="34" y="27"/>
                      <a:pt x="34" y="27"/>
                    </a:cubicBezTo>
                    <a:cubicBezTo>
                      <a:pt x="36" y="25"/>
                      <a:pt x="36" y="25"/>
                      <a:pt x="36" y="25"/>
                    </a:cubicBezTo>
                    <a:cubicBezTo>
                      <a:pt x="33" y="25"/>
                      <a:pt x="33" y="25"/>
                      <a:pt x="33" y="25"/>
                    </a:cubicBezTo>
                    <a:cubicBezTo>
                      <a:pt x="33" y="24"/>
                      <a:pt x="33" y="24"/>
                      <a:pt x="33" y="24"/>
                    </a:cubicBezTo>
                    <a:cubicBezTo>
                      <a:pt x="36" y="23"/>
                      <a:pt x="36" y="23"/>
                      <a:pt x="36" y="23"/>
                    </a:cubicBezTo>
                    <a:cubicBezTo>
                      <a:pt x="36" y="22"/>
                      <a:pt x="36" y="22"/>
                      <a:pt x="36" y="22"/>
                    </a:cubicBezTo>
                    <a:cubicBezTo>
                      <a:pt x="38" y="22"/>
                      <a:pt x="38" y="22"/>
                      <a:pt x="38" y="22"/>
                    </a:cubicBezTo>
                    <a:cubicBezTo>
                      <a:pt x="38" y="22"/>
                      <a:pt x="39" y="23"/>
                      <a:pt x="39" y="23"/>
                    </a:cubicBezTo>
                    <a:cubicBezTo>
                      <a:pt x="39" y="24"/>
                      <a:pt x="39" y="24"/>
                      <a:pt x="39" y="24"/>
                    </a:cubicBezTo>
                    <a:cubicBezTo>
                      <a:pt x="39" y="25"/>
                      <a:pt x="39" y="25"/>
                      <a:pt x="39" y="25"/>
                    </a:cubicBezTo>
                    <a:cubicBezTo>
                      <a:pt x="38" y="25"/>
                      <a:pt x="38" y="25"/>
                      <a:pt x="38" y="25"/>
                    </a:cubicBezTo>
                    <a:cubicBezTo>
                      <a:pt x="35" y="30"/>
                      <a:pt x="35" y="30"/>
                      <a:pt x="35" y="30"/>
                    </a:cubicBezTo>
                    <a:cubicBezTo>
                      <a:pt x="34" y="30"/>
                      <a:pt x="34" y="30"/>
                      <a:pt x="34" y="30"/>
                    </a:cubicBezTo>
                    <a:cubicBezTo>
                      <a:pt x="34" y="29"/>
                      <a:pt x="33" y="29"/>
                      <a:pt x="33" y="28"/>
                    </a:cubicBezTo>
                    <a:close/>
                    <a:moveTo>
                      <a:pt x="31" y="18"/>
                    </a:moveTo>
                    <a:cubicBezTo>
                      <a:pt x="31" y="17"/>
                      <a:pt x="31" y="17"/>
                      <a:pt x="32" y="17"/>
                    </a:cubicBezTo>
                    <a:cubicBezTo>
                      <a:pt x="32" y="18"/>
                      <a:pt x="32" y="18"/>
                      <a:pt x="32" y="18"/>
                    </a:cubicBezTo>
                    <a:cubicBezTo>
                      <a:pt x="33" y="18"/>
                      <a:pt x="33" y="18"/>
                      <a:pt x="33" y="18"/>
                    </a:cubicBezTo>
                    <a:cubicBezTo>
                      <a:pt x="33" y="20"/>
                      <a:pt x="33" y="20"/>
                      <a:pt x="33" y="20"/>
                    </a:cubicBezTo>
                    <a:cubicBezTo>
                      <a:pt x="32" y="20"/>
                      <a:pt x="32" y="20"/>
                      <a:pt x="32" y="20"/>
                    </a:cubicBezTo>
                    <a:cubicBezTo>
                      <a:pt x="31" y="21"/>
                      <a:pt x="31" y="20"/>
                      <a:pt x="31" y="20"/>
                    </a:cubicBezTo>
                    <a:cubicBezTo>
                      <a:pt x="30" y="19"/>
                      <a:pt x="30" y="19"/>
                      <a:pt x="30" y="19"/>
                    </a:cubicBezTo>
                    <a:lnTo>
                      <a:pt x="31" y="18"/>
                    </a:lnTo>
                    <a:close/>
                    <a:moveTo>
                      <a:pt x="23" y="7"/>
                    </a:moveTo>
                    <a:cubicBezTo>
                      <a:pt x="23" y="7"/>
                      <a:pt x="23" y="7"/>
                      <a:pt x="23" y="7"/>
                    </a:cubicBezTo>
                    <a:cubicBezTo>
                      <a:pt x="25" y="6"/>
                      <a:pt x="25" y="6"/>
                      <a:pt x="25" y="6"/>
                    </a:cubicBezTo>
                    <a:cubicBezTo>
                      <a:pt x="28" y="6"/>
                      <a:pt x="28" y="6"/>
                      <a:pt x="28" y="6"/>
                    </a:cubicBezTo>
                    <a:cubicBezTo>
                      <a:pt x="28" y="8"/>
                      <a:pt x="28" y="8"/>
                      <a:pt x="28" y="8"/>
                    </a:cubicBezTo>
                    <a:cubicBezTo>
                      <a:pt x="27" y="8"/>
                      <a:pt x="27" y="8"/>
                      <a:pt x="27" y="8"/>
                    </a:cubicBezTo>
                    <a:cubicBezTo>
                      <a:pt x="27" y="8"/>
                      <a:pt x="26" y="8"/>
                      <a:pt x="26" y="8"/>
                    </a:cubicBezTo>
                    <a:cubicBezTo>
                      <a:pt x="24" y="8"/>
                      <a:pt x="24" y="8"/>
                      <a:pt x="24" y="8"/>
                    </a:cubicBezTo>
                    <a:cubicBezTo>
                      <a:pt x="23" y="8"/>
                      <a:pt x="23" y="8"/>
                      <a:pt x="23" y="8"/>
                    </a:cubicBezTo>
                    <a:lnTo>
                      <a:pt x="23" y="7"/>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7" name="Freeform 2061">
                <a:extLst>
                  <a:ext uri="{FF2B5EF4-FFF2-40B4-BE49-F238E27FC236}">
                    <a16:creationId xmlns:a16="http://schemas.microsoft.com/office/drawing/2014/main" id="{A2AB9390-B1F9-420C-8D40-2224425121FD}"/>
                  </a:ext>
                </a:extLst>
              </p:cNvPr>
              <p:cNvSpPr>
                <a:spLocks noEditPoints="1"/>
              </p:cNvSpPr>
              <p:nvPr/>
            </p:nvSpPr>
            <p:spPr bwMode="auto">
              <a:xfrm>
                <a:off x="11801475" y="4165600"/>
                <a:ext cx="11113" cy="11113"/>
              </a:xfrm>
              <a:custGeom>
                <a:avLst/>
                <a:gdLst>
                  <a:gd name="T0" fmla="*/ 0 w 4"/>
                  <a:gd name="T1" fmla="*/ 0 h 4"/>
                  <a:gd name="T2" fmla="*/ 1 w 4"/>
                  <a:gd name="T3" fmla="*/ 0 h 4"/>
                  <a:gd name="T4" fmla="*/ 3 w 4"/>
                  <a:gd name="T5" fmla="*/ 0 h 4"/>
                  <a:gd name="T6" fmla="*/ 4 w 4"/>
                  <a:gd name="T7" fmla="*/ 2 h 4"/>
                  <a:gd name="T8" fmla="*/ 3 w 4"/>
                  <a:gd name="T9" fmla="*/ 3 h 4"/>
                  <a:gd name="T10" fmla="*/ 1 w 4"/>
                  <a:gd name="T11" fmla="*/ 4 h 4"/>
                  <a:gd name="T12" fmla="*/ 0 w 4"/>
                  <a:gd name="T13" fmla="*/ 4 h 4"/>
                  <a:gd name="T14" fmla="*/ 0 w 4"/>
                  <a:gd name="T15" fmla="*/ 0 h 4"/>
                  <a:gd name="T16" fmla="*/ 1 w 4"/>
                  <a:gd name="T17" fmla="*/ 3 h 4"/>
                  <a:gd name="T18" fmla="*/ 1 w 4"/>
                  <a:gd name="T19" fmla="*/ 4 h 4"/>
                  <a:gd name="T20" fmla="*/ 3 w 4"/>
                  <a:gd name="T21" fmla="*/ 2 h 4"/>
                  <a:gd name="T22" fmla="*/ 1 w 4"/>
                  <a:gd name="T23" fmla="*/ 0 h 4"/>
                  <a:gd name="T24" fmla="*/ 1 w 4"/>
                  <a:gd name="T25" fmla="*/ 0 h 4"/>
                  <a:gd name="T26" fmla="*/ 1 w 4"/>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4">
                    <a:moveTo>
                      <a:pt x="0" y="0"/>
                    </a:moveTo>
                    <a:cubicBezTo>
                      <a:pt x="1" y="0"/>
                      <a:pt x="1" y="0"/>
                      <a:pt x="1" y="0"/>
                    </a:cubicBezTo>
                    <a:cubicBezTo>
                      <a:pt x="2" y="0"/>
                      <a:pt x="3" y="0"/>
                      <a:pt x="3" y="0"/>
                    </a:cubicBezTo>
                    <a:cubicBezTo>
                      <a:pt x="3" y="1"/>
                      <a:pt x="4" y="1"/>
                      <a:pt x="4" y="2"/>
                    </a:cubicBezTo>
                    <a:cubicBezTo>
                      <a:pt x="4" y="2"/>
                      <a:pt x="3" y="3"/>
                      <a:pt x="3" y="3"/>
                    </a:cubicBezTo>
                    <a:cubicBezTo>
                      <a:pt x="3" y="4"/>
                      <a:pt x="2" y="4"/>
                      <a:pt x="1" y="4"/>
                    </a:cubicBezTo>
                    <a:cubicBezTo>
                      <a:pt x="1" y="4"/>
                      <a:pt x="0" y="4"/>
                      <a:pt x="0" y="4"/>
                    </a:cubicBezTo>
                    <a:lnTo>
                      <a:pt x="0" y="0"/>
                    </a:lnTo>
                    <a:close/>
                    <a:moveTo>
                      <a:pt x="1" y="3"/>
                    </a:moveTo>
                    <a:cubicBezTo>
                      <a:pt x="1" y="4"/>
                      <a:pt x="1" y="4"/>
                      <a:pt x="1" y="4"/>
                    </a:cubicBezTo>
                    <a:cubicBezTo>
                      <a:pt x="2" y="4"/>
                      <a:pt x="3" y="3"/>
                      <a:pt x="3" y="2"/>
                    </a:cubicBezTo>
                    <a:cubicBezTo>
                      <a:pt x="3" y="1"/>
                      <a:pt x="3" y="0"/>
                      <a:pt x="1" y="0"/>
                    </a:cubicBezTo>
                    <a:cubicBezTo>
                      <a:pt x="1" y="0"/>
                      <a:pt x="1" y="0"/>
                      <a:pt x="1" y="0"/>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8" name="Freeform 2062">
                <a:extLst>
                  <a:ext uri="{FF2B5EF4-FFF2-40B4-BE49-F238E27FC236}">
                    <a16:creationId xmlns:a16="http://schemas.microsoft.com/office/drawing/2014/main" id="{822DD899-5813-47C8-A491-C4F9154399B4}"/>
                  </a:ext>
                </a:extLst>
              </p:cNvPr>
              <p:cNvSpPr>
                <a:spLocks/>
              </p:cNvSpPr>
              <p:nvPr/>
            </p:nvSpPr>
            <p:spPr bwMode="auto">
              <a:xfrm>
                <a:off x="11812588" y="4165600"/>
                <a:ext cx="7938" cy="11113"/>
              </a:xfrm>
              <a:custGeom>
                <a:avLst/>
                <a:gdLst>
                  <a:gd name="T0" fmla="*/ 0 w 3"/>
                  <a:gd name="T1" fmla="*/ 3 h 4"/>
                  <a:gd name="T2" fmla="*/ 1 w 3"/>
                  <a:gd name="T3" fmla="*/ 4 h 4"/>
                  <a:gd name="T4" fmla="*/ 2 w 3"/>
                  <a:gd name="T5" fmla="*/ 3 h 4"/>
                  <a:gd name="T6" fmla="*/ 1 w 3"/>
                  <a:gd name="T7" fmla="*/ 2 h 4"/>
                  <a:gd name="T8" fmla="*/ 0 w 3"/>
                  <a:gd name="T9" fmla="*/ 1 h 4"/>
                  <a:gd name="T10" fmla="*/ 2 w 3"/>
                  <a:gd name="T11" fmla="*/ 0 h 4"/>
                  <a:gd name="T12" fmla="*/ 2 w 3"/>
                  <a:gd name="T13" fmla="*/ 0 h 4"/>
                  <a:gd name="T14" fmla="*/ 2 w 3"/>
                  <a:gd name="T15" fmla="*/ 0 h 4"/>
                  <a:gd name="T16" fmla="*/ 2 w 3"/>
                  <a:gd name="T17" fmla="*/ 0 h 4"/>
                  <a:gd name="T18" fmla="*/ 1 w 3"/>
                  <a:gd name="T19" fmla="*/ 1 h 4"/>
                  <a:gd name="T20" fmla="*/ 2 w 3"/>
                  <a:gd name="T21" fmla="*/ 2 h 4"/>
                  <a:gd name="T22" fmla="*/ 3 w 3"/>
                  <a:gd name="T23" fmla="*/ 3 h 4"/>
                  <a:gd name="T24" fmla="*/ 1 w 3"/>
                  <a:gd name="T25" fmla="*/ 4 h 4"/>
                  <a:gd name="T26" fmla="*/ 0 w 3"/>
                  <a:gd name="T27" fmla="*/ 4 h 4"/>
                  <a:gd name="T28" fmla="*/ 0 w 3"/>
                  <a:gd name="T2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4">
                    <a:moveTo>
                      <a:pt x="0" y="3"/>
                    </a:moveTo>
                    <a:cubicBezTo>
                      <a:pt x="0" y="3"/>
                      <a:pt x="1" y="4"/>
                      <a:pt x="1" y="4"/>
                    </a:cubicBezTo>
                    <a:cubicBezTo>
                      <a:pt x="2" y="4"/>
                      <a:pt x="2" y="3"/>
                      <a:pt x="2" y="3"/>
                    </a:cubicBezTo>
                    <a:cubicBezTo>
                      <a:pt x="2" y="2"/>
                      <a:pt x="2" y="2"/>
                      <a:pt x="1" y="2"/>
                    </a:cubicBezTo>
                    <a:cubicBezTo>
                      <a:pt x="1" y="2"/>
                      <a:pt x="0" y="1"/>
                      <a:pt x="0" y="1"/>
                    </a:cubicBezTo>
                    <a:cubicBezTo>
                      <a:pt x="0" y="0"/>
                      <a:pt x="1" y="0"/>
                      <a:pt x="2" y="0"/>
                    </a:cubicBezTo>
                    <a:cubicBezTo>
                      <a:pt x="2" y="0"/>
                      <a:pt x="2" y="0"/>
                      <a:pt x="2" y="0"/>
                    </a:cubicBezTo>
                    <a:cubicBezTo>
                      <a:pt x="2" y="0"/>
                      <a:pt x="2" y="0"/>
                      <a:pt x="2" y="0"/>
                    </a:cubicBezTo>
                    <a:cubicBezTo>
                      <a:pt x="2" y="0"/>
                      <a:pt x="2" y="0"/>
                      <a:pt x="2" y="0"/>
                    </a:cubicBezTo>
                    <a:cubicBezTo>
                      <a:pt x="1" y="0"/>
                      <a:pt x="1" y="0"/>
                      <a:pt x="1" y="1"/>
                    </a:cubicBezTo>
                    <a:cubicBezTo>
                      <a:pt x="1" y="1"/>
                      <a:pt x="1" y="1"/>
                      <a:pt x="2" y="2"/>
                    </a:cubicBezTo>
                    <a:cubicBezTo>
                      <a:pt x="2" y="2"/>
                      <a:pt x="3" y="2"/>
                      <a:pt x="3" y="3"/>
                    </a:cubicBezTo>
                    <a:cubicBezTo>
                      <a:pt x="3" y="3"/>
                      <a:pt x="2" y="4"/>
                      <a:pt x="1" y="4"/>
                    </a:cubicBezTo>
                    <a:cubicBezTo>
                      <a:pt x="1" y="4"/>
                      <a:pt x="0" y="4"/>
                      <a:pt x="0" y="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59" name="Rectangle 2073">
                <a:extLst>
                  <a:ext uri="{FF2B5EF4-FFF2-40B4-BE49-F238E27FC236}">
                    <a16:creationId xmlns:a16="http://schemas.microsoft.com/office/drawing/2014/main" id="{E056DB9B-EFE3-4483-8311-CF4909B4A6C1}"/>
                  </a:ext>
                </a:extLst>
              </p:cNvPr>
              <p:cNvSpPr>
                <a:spLocks noChangeArrowheads="1"/>
              </p:cNvSpPr>
              <p:nvPr/>
            </p:nvSpPr>
            <p:spPr bwMode="auto">
              <a:xfrm>
                <a:off x="11291888"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0" name="Rectangle 2074">
                <a:extLst>
                  <a:ext uri="{FF2B5EF4-FFF2-40B4-BE49-F238E27FC236}">
                    <a16:creationId xmlns:a16="http://schemas.microsoft.com/office/drawing/2014/main" id="{580A9FC2-A9A5-4074-B189-33C1876D73D1}"/>
                  </a:ext>
                </a:extLst>
              </p:cNvPr>
              <p:cNvSpPr>
                <a:spLocks noChangeArrowheads="1"/>
              </p:cNvSpPr>
              <p:nvPr/>
            </p:nvSpPr>
            <p:spPr bwMode="auto">
              <a:xfrm>
                <a:off x="11309350" y="4027488"/>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1" name="Rectangle 2075">
                <a:extLst>
                  <a:ext uri="{FF2B5EF4-FFF2-40B4-BE49-F238E27FC236}">
                    <a16:creationId xmlns:a16="http://schemas.microsoft.com/office/drawing/2014/main" id="{2574D388-68D6-4956-A9BF-97C8DDF14FBB}"/>
                  </a:ext>
                </a:extLst>
              </p:cNvPr>
              <p:cNvSpPr>
                <a:spLocks noChangeArrowheads="1"/>
              </p:cNvSpPr>
              <p:nvPr/>
            </p:nvSpPr>
            <p:spPr bwMode="auto">
              <a:xfrm>
                <a:off x="11326813" y="4027488"/>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2" name="Rectangle 2076">
                <a:extLst>
                  <a:ext uri="{FF2B5EF4-FFF2-40B4-BE49-F238E27FC236}">
                    <a16:creationId xmlns:a16="http://schemas.microsoft.com/office/drawing/2014/main" id="{8D5195CB-4925-4D57-BA78-13D2C1363470}"/>
                  </a:ext>
                </a:extLst>
              </p:cNvPr>
              <p:cNvSpPr>
                <a:spLocks noChangeArrowheads="1"/>
              </p:cNvSpPr>
              <p:nvPr/>
            </p:nvSpPr>
            <p:spPr bwMode="auto">
              <a:xfrm>
                <a:off x="11291888"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3" name="Rectangle 2077">
                <a:extLst>
                  <a:ext uri="{FF2B5EF4-FFF2-40B4-BE49-F238E27FC236}">
                    <a16:creationId xmlns:a16="http://schemas.microsoft.com/office/drawing/2014/main" id="{45895F51-AC85-4F32-93E0-2BEA90D08411}"/>
                  </a:ext>
                </a:extLst>
              </p:cNvPr>
              <p:cNvSpPr>
                <a:spLocks noChangeArrowheads="1"/>
              </p:cNvSpPr>
              <p:nvPr/>
            </p:nvSpPr>
            <p:spPr bwMode="auto">
              <a:xfrm>
                <a:off x="11309350" y="4044950"/>
                <a:ext cx="7938"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sp>
            <p:nvSpPr>
              <p:cNvPr id="64" name="Rectangle 2078">
                <a:extLst>
                  <a:ext uri="{FF2B5EF4-FFF2-40B4-BE49-F238E27FC236}">
                    <a16:creationId xmlns:a16="http://schemas.microsoft.com/office/drawing/2014/main" id="{CE3689F3-BBEF-4D68-BA4C-2BBC7B56B524}"/>
                  </a:ext>
                </a:extLst>
              </p:cNvPr>
              <p:cNvSpPr>
                <a:spLocks noChangeArrowheads="1"/>
              </p:cNvSpPr>
              <p:nvPr/>
            </p:nvSpPr>
            <p:spPr bwMode="auto">
              <a:xfrm>
                <a:off x="11326813" y="4044950"/>
                <a:ext cx="11113" cy="9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10">
                  <a:defRPr/>
                </a:pPr>
                <a:endParaRPr lang="en-US" sz="1372">
                  <a:solidFill>
                    <a:srgbClr val="1A1A1A"/>
                  </a:solidFill>
                  <a:latin typeface="Segoe UI"/>
                </a:endParaRPr>
              </a:p>
            </p:txBody>
          </p:sp>
        </p:grpSp>
        <p:sp>
          <p:nvSpPr>
            <p:cNvPr id="66" name="TextBox 65">
              <a:extLst>
                <a:ext uri="{FF2B5EF4-FFF2-40B4-BE49-F238E27FC236}">
                  <a16:creationId xmlns:a16="http://schemas.microsoft.com/office/drawing/2014/main" id="{ED703F3E-B698-4F12-BF2E-D658F4F00370}"/>
                </a:ext>
              </a:extLst>
            </p:cNvPr>
            <p:cNvSpPr txBox="1"/>
            <p:nvPr/>
          </p:nvSpPr>
          <p:spPr>
            <a:xfrm>
              <a:off x="9862303" y="6124482"/>
              <a:ext cx="808403" cy="246221"/>
            </a:xfrm>
            <a:prstGeom prst="rect">
              <a:avLst/>
            </a:prstGeom>
            <a:noFill/>
          </p:spPr>
          <p:txBody>
            <a:bodyPr wrap="square" lIns="0" tIns="0" rIns="0" bIns="0" rtlCol="0">
              <a:spAutoFit/>
            </a:bodyPr>
            <a:lstStyle/>
            <a:p>
              <a:pPr algn="l"/>
              <a:r>
                <a:rPr lang="en-US" sz="1568" b="1" dirty="0">
                  <a:solidFill>
                    <a:schemeClr val="bg1"/>
                  </a:solidFill>
                </a:rPr>
                <a:t>Internet</a:t>
              </a:r>
            </a:p>
          </p:txBody>
        </p:sp>
      </p:grpSp>
      <p:cxnSp>
        <p:nvCxnSpPr>
          <p:cNvPr id="67" name="Straight Arrow Connector 66">
            <a:extLst>
              <a:ext uri="{FF2B5EF4-FFF2-40B4-BE49-F238E27FC236}">
                <a16:creationId xmlns:a16="http://schemas.microsoft.com/office/drawing/2014/main" id="{A3662101-E2A8-4F19-B646-80B3D2B12EE6}"/>
              </a:ext>
            </a:extLst>
          </p:cNvPr>
          <p:cNvCxnSpPr>
            <a:cxnSpLocks/>
            <a:stCxn id="55" idx="55"/>
            <a:endCxn id="37" idx="2"/>
          </p:cNvCxnSpPr>
          <p:nvPr/>
        </p:nvCxnSpPr>
        <p:spPr>
          <a:xfrm flipH="1" flipV="1">
            <a:off x="10313130" y="5249277"/>
            <a:ext cx="864231" cy="711330"/>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BA2580B-8BDF-4976-B79D-D314EF0C6923}"/>
              </a:ext>
            </a:extLst>
          </p:cNvPr>
          <p:cNvCxnSpPr>
            <a:cxnSpLocks/>
            <a:stCxn id="51" idx="7"/>
          </p:cNvCxnSpPr>
          <p:nvPr/>
        </p:nvCxnSpPr>
        <p:spPr>
          <a:xfrm flipH="1" flipV="1">
            <a:off x="11462608" y="4306054"/>
            <a:ext cx="17629" cy="1551148"/>
          </a:xfrm>
          <a:prstGeom prst="straightConnector1">
            <a:avLst/>
          </a:prstGeom>
          <a:ln w="114300"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Close">
            <a:extLst>
              <a:ext uri="{FF2B5EF4-FFF2-40B4-BE49-F238E27FC236}">
                <a16:creationId xmlns:a16="http://schemas.microsoft.com/office/drawing/2014/main" id="{0BA2545E-77C3-4512-9F12-E528AAC47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518741">
            <a:off x="10783246" y="5600324"/>
            <a:ext cx="372480" cy="372480"/>
          </a:xfrm>
          <a:prstGeom prst="rect">
            <a:avLst/>
          </a:prstGeom>
        </p:spPr>
      </p:pic>
      <p:pic>
        <p:nvPicPr>
          <p:cNvPr id="80" name="Graphic 79" descr="Close">
            <a:extLst>
              <a:ext uri="{FF2B5EF4-FFF2-40B4-BE49-F238E27FC236}">
                <a16:creationId xmlns:a16="http://schemas.microsoft.com/office/drawing/2014/main" id="{0473A04D-3026-4AAA-910E-44802CCD5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92959" y="5392570"/>
            <a:ext cx="372480" cy="372480"/>
          </a:xfrm>
          <a:prstGeom prst="rect">
            <a:avLst/>
          </a:prstGeom>
        </p:spPr>
      </p:pic>
      <p:cxnSp>
        <p:nvCxnSpPr>
          <p:cNvPr id="78" name="Straight Connector 77">
            <a:extLst>
              <a:ext uri="{FF2B5EF4-FFF2-40B4-BE49-F238E27FC236}">
                <a16:creationId xmlns:a16="http://schemas.microsoft.com/office/drawing/2014/main" id="{D26EA045-040E-4D7F-896B-DE1EA80E2044}"/>
              </a:ext>
            </a:extLst>
          </p:cNvPr>
          <p:cNvCxnSpPr/>
          <p:nvPr/>
        </p:nvCxnSpPr>
        <p:spPr>
          <a:xfrm>
            <a:off x="4751363" y="1262640"/>
            <a:ext cx="0" cy="5527953"/>
          </a:xfrm>
          <a:prstGeom prst="line">
            <a:avLst/>
          </a:prstGeom>
          <a:ln w="22225">
            <a:solidFill>
              <a:schemeClr val="accent4">
                <a:lumMod val="60000"/>
                <a:lumOff val="4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1A78824-9F96-4AB2-B804-438840CE1B4A}"/>
              </a:ext>
            </a:extLst>
          </p:cNvPr>
          <p:cNvSpPr/>
          <p:nvPr/>
        </p:nvSpPr>
        <p:spPr bwMode="auto">
          <a:xfrm>
            <a:off x="5582912" y="1141380"/>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Data Factory</a:t>
            </a:r>
          </a:p>
          <a:p>
            <a:pPr algn="ctr" defTabSz="914102" fontAlgn="base">
              <a:spcBef>
                <a:spcPct val="0"/>
              </a:spcBef>
              <a:spcAft>
                <a:spcPct val="0"/>
              </a:spcAft>
            </a:pPr>
            <a:r>
              <a:rPr lang="en-US" sz="1029" dirty="0">
                <a:solidFill>
                  <a:schemeClr val="bg1"/>
                </a:solidFill>
                <a:cs typeface="Segoe UI" pitchFamily="34" charset="0"/>
              </a:rPr>
              <a:t>*.frontend.clouddatahub.net</a:t>
            </a:r>
          </a:p>
        </p:txBody>
      </p:sp>
      <p:sp>
        <p:nvSpPr>
          <p:cNvPr id="83" name="Rectangle 82">
            <a:extLst>
              <a:ext uri="{FF2B5EF4-FFF2-40B4-BE49-F238E27FC236}">
                <a16:creationId xmlns:a16="http://schemas.microsoft.com/office/drawing/2014/main" id="{3171D87A-90A7-4F6C-AA5B-FCBFCBEFF69B}"/>
              </a:ext>
            </a:extLst>
          </p:cNvPr>
          <p:cNvSpPr/>
          <p:nvPr/>
        </p:nvSpPr>
        <p:spPr bwMode="auto">
          <a:xfrm>
            <a:off x="5582251" y="1962553"/>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Storage</a:t>
            </a:r>
          </a:p>
          <a:p>
            <a:pPr algn="ctr" defTabSz="914102" fontAlgn="base">
              <a:spcBef>
                <a:spcPct val="0"/>
              </a:spcBef>
              <a:spcAft>
                <a:spcPct val="0"/>
              </a:spcAft>
            </a:pPr>
            <a:r>
              <a:rPr lang="en-US" sz="1029" dirty="0">
                <a:solidFill>
                  <a:schemeClr val="bg1"/>
                </a:solidFill>
                <a:cs typeface="Segoe UI" pitchFamily="34" charset="0"/>
              </a:rPr>
              <a:t>*.core.windows.net</a:t>
            </a:r>
          </a:p>
        </p:txBody>
      </p:sp>
      <p:sp>
        <p:nvSpPr>
          <p:cNvPr id="84" name="Rectangle 83">
            <a:extLst>
              <a:ext uri="{FF2B5EF4-FFF2-40B4-BE49-F238E27FC236}">
                <a16:creationId xmlns:a16="http://schemas.microsoft.com/office/drawing/2014/main" id="{D43825E8-5BCD-4643-BCCD-431BD118091C}"/>
              </a:ext>
            </a:extLst>
          </p:cNvPr>
          <p:cNvSpPr/>
          <p:nvPr/>
        </p:nvSpPr>
        <p:spPr bwMode="auto">
          <a:xfrm>
            <a:off x="5582912" y="1551994"/>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Azure </a:t>
            </a:r>
            <a:r>
              <a:rPr lang="en-US" sz="1029" b="1" dirty="0" err="1">
                <a:solidFill>
                  <a:schemeClr val="bg1"/>
                </a:solidFill>
                <a:cs typeface="Segoe UI" pitchFamily="34" charset="0"/>
              </a:rPr>
              <a:t>ServiceBus</a:t>
            </a:r>
            <a:endParaRPr lang="en-US" sz="1029" b="1" dirty="0">
              <a:solidFill>
                <a:schemeClr val="bg1"/>
              </a:solidFill>
              <a:cs typeface="Segoe UI" pitchFamily="34" charset="0"/>
            </a:endParaRPr>
          </a:p>
          <a:p>
            <a:pPr algn="ctr" defTabSz="914102" fontAlgn="base">
              <a:spcBef>
                <a:spcPct val="0"/>
              </a:spcBef>
              <a:spcAft>
                <a:spcPct val="0"/>
              </a:spcAft>
            </a:pPr>
            <a:r>
              <a:rPr lang="en-US" sz="1029" dirty="0">
                <a:solidFill>
                  <a:schemeClr val="bg1"/>
                </a:solidFill>
                <a:cs typeface="Segoe UI" pitchFamily="34" charset="0"/>
              </a:rPr>
              <a:t>*.servicebus.windows.net</a:t>
            </a:r>
          </a:p>
        </p:txBody>
      </p:sp>
      <p:grpSp>
        <p:nvGrpSpPr>
          <p:cNvPr id="101" name="Group 100">
            <a:extLst>
              <a:ext uri="{FF2B5EF4-FFF2-40B4-BE49-F238E27FC236}">
                <a16:creationId xmlns:a16="http://schemas.microsoft.com/office/drawing/2014/main" id="{563920DA-13CA-47A9-9F41-02DCA03E8C95}"/>
              </a:ext>
            </a:extLst>
          </p:cNvPr>
          <p:cNvGrpSpPr/>
          <p:nvPr/>
        </p:nvGrpSpPr>
        <p:grpSpPr>
          <a:xfrm>
            <a:off x="1378277" y="1705246"/>
            <a:ext cx="3028156" cy="4544389"/>
            <a:chOff x="573192" y="1287462"/>
            <a:chExt cx="3088877" cy="4635513"/>
          </a:xfrm>
        </p:grpSpPr>
        <p:sp>
          <p:nvSpPr>
            <p:cNvPr id="85" name="Rectangle 84">
              <a:extLst>
                <a:ext uri="{FF2B5EF4-FFF2-40B4-BE49-F238E27FC236}">
                  <a16:creationId xmlns:a16="http://schemas.microsoft.com/office/drawing/2014/main" id="{16291AA5-79DB-431A-AB6D-458482074BEF}"/>
                </a:ext>
              </a:extLst>
            </p:cNvPr>
            <p:cNvSpPr/>
            <p:nvPr/>
          </p:nvSpPr>
          <p:spPr bwMode="auto">
            <a:xfrm>
              <a:off x="573192" y="1287462"/>
              <a:ext cx="2080431" cy="3674639"/>
            </a:xfrm>
            <a:prstGeom prst="rect">
              <a:avLst/>
            </a:prstGeom>
            <a:solidFill>
              <a:srgbClr val="0078D4">
                <a:alpha val="46000"/>
              </a:srgb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568" dirty="0">
                  <a:gradFill>
                    <a:gsLst>
                      <a:gs pos="0">
                        <a:srgbClr val="FFFFFF"/>
                      </a:gs>
                      <a:gs pos="100000">
                        <a:srgbClr val="FFFFFF"/>
                      </a:gs>
                    </a:gsLst>
                    <a:lin ang="5400000" scaled="0"/>
                  </a:gradFill>
                  <a:ea typeface="Segoe UI" pitchFamily="34" charset="0"/>
                  <a:cs typeface="Segoe UI" pitchFamily="34" charset="0"/>
                </a:rPr>
                <a:t>Self-hosted Integration Runtime</a:t>
              </a:r>
            </a:p>
            <a:p>
              <a:pPr defTabSz="914102" fontAlgn="base">
                <a:spcBef>
                  <a:spcPct val="0"/>
                </a:spcBef>
                <a:spcAft>
                  <a:spcPct val="0"/>
                </a:spcAft>
              </a:pPr>
              <a:r>
                <a:rPr lang="en-US" sz="1568">
                  <a:gradFill>
                    <a:gsLst>
                      <a:gs pos="0">
                        <a:srgbClr val="FFFFFF"/>
                      </a:gs>
                      <a:gs pos="100000">
                        <a:srgbClr val="FFFFFF"/>
                      </a:gs>
                    </a:gsLst>
                    <a:lin ang="5400000" scaled="0"/>
                  </a:gradFill>
                  <a:ea typeface="Segoe UI" pitchFamily="34" charset="0"/>
                  <a:cs typeface="Segoe UI" pitchFamily="34" charset="0"/>
                </a:rPr>
                <a:t>(on-premises)</a:t>
              </a: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AA59D7A-28A0-42CA-B0FC-3219F378FE6A}"/>
                </a:ext>
              </a:extLst>
            </p:cNvPr>
            <p:cNvSpPr txBox="1"/>
            <p:nvPr/>
          </p:nvSpPr>
          <p:spPr>
            <a:xfrm>
              <a:off x="600059" y="5276644"/>
              <a:ext cx="3062010" cy="646331"/>
            </a:xfrm>
            <a:prstGeom prst="rect">
              <a:avLst/>
            </a:prstGeom>
            <a:noFill/>
          </p:spPr>
          <p:txBody>
            <a:bodyPr wrap="square" lIns="0" tIns="0" rIns="0" bIns="0" rtlCol="0">
              <a:spAutoFit/>
            </a:bodyPr>
            <a:lstStyle/>
            <a:p>
              <a:pPr algn="l"/>
              <a:r>
                <a:rPr lang="en-US" sz="1372" dirty="0">
                  <a:gradFill>
                    <a:gsLst>
                      <a:gs pos="2917">
                        <a:schemeClr val="tx1"/>
                      </a:gs>
                      <a:gs pos="30000">
                        <a:schemeClr val="tx1"/>
                      </a:gs>
                    </a:gsLst>
                    <a:lin ang="5400000" scaled="0"/>
                  </a:gradFill>
                </a:rPr>
                <a:t>Supports up to 4 nodes for high availability and scalability</a:t>
              </a:r>
            </a:p>
            <a:p>
              <a:pPr algn="l"/>
              <a:endParaRPr lang="en-US" sz="1372" dirty="0">
                <a:gradFill>
                  <a:gsLst>
                    <a:gs pos="2917">
                      <a:schemeClr val="tx1"/>
                    </a:gs>
                    <a:gs pos="30000">
                      <a:schemeClr val="tx1"/>
                    </a:gs>
                  </a:gsLst>
                  <a:lin ang="5400000" scaled="0"/>
                </a:gradFill>
              </a:endParaRPr>
            </a:p>
          </p:txBody>
        </p:sp>
        <p:pic>
          <p:nvPicPr>
            <p:cNvPr id="88" name="Graphic 87" descr="Database">
              <a:extLst>
                <a:ext uri="{FF2B5EF4-FFF2-40B4-BE49-F238E27FC236}">
                  <a16:creationId xmlns:a16="http://schemas.microsoft.com/office/drawing/2014/main" id="{552C7288-F20F-4191-BA03-6F493B8989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037" y="2807089"/>
              <a:ext cx="708159" cy="708159"/>
            </a:xfrm>
            <a:prstGeom prst="rect">
              <a:avLst/>
            </a:prstGeom>
          </p:spPr>
        </p:pic>
        <p:pic>
          <p:nvPicPr>
            <p:cNvPr id="89" name="Graphic 88" descr="Database">
              <a:extLst>
                <a:ext uri="{FF2B5EF4-FFF2-40B4-BE49-F238E27FC236}">
                  <a16:creationId xmlns:a16="http://schemas.microsoft.com/office/drawing/2014/main" id="{E215D8FA-6143-498E-A683-BCAF4ED48A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7" y="2807088"/>
              <a:ext cx="708159" cy="708159"/>
            </a:xfrm>
            <a:prstGeom prst="rect">
              <a:avLst/>
            </a:prstGeom>
          </p:spPr>
        </p:pic>
        <p:pic>
          <p:nvPicPr>
            <p:cNvPr id="90" name="Graphic 89" descr="Database">
              <a:extLst>
                <a:ext uri="{FF2B5EF4-FFF2-40B4-BE49-F238E27FC236}">
                  <a16:creationId xmlns:a16="http://schemas.microsoft.com/office/drawing/2014/main" id="{4CDA39FC-0CEC-4300-9AC0-ECC575392006}"/>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808037" y="3698569"/>
              <a:ext cx="708159" cy="708159"/>
            </a:xfrm>
            <a:prstGeom prst="rect">
              <a:avLst/>
            </a:prstGeom>
          </p:spPr>
        </p:pic>
        <p:pic>
          <p:nvPicPr>
            <p:cNvPr id="91" name="Graphic 90" descr="Database">
              <a:extLst>
                <a:ext uri="{FF2B5EF4-FFF2-40B4-BE49-F238E27FC236}">
                  <a16:creationId xmlns:a16="http://schemas.microsoft.com/office/drawing/2014/main" id="{1E488791-C644-4054-AD60-237E9C294DDD}"/>
                </a:ext>
              </a:extLst>
            </p:cNvPr>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a:off x="1613406" y="3723551"/>
              <a:ext cx="708159" cy="708159"/>
            </a:xfrm>
            <a:prstGeom prst="rect">
              <a:avLst/>
            </a:prstGeom>
          </p:spPr>
        </p:pic>
      </p:grpSp>
      <p:cxnSp>
        <p:nvCxnSpPr>
          <p:cNvPr id="95" name="Straight Arrow Connector 94">
            <a:extLst>
              <a:ext uri="{FF2B5EF4-FFF2-40B4-BE49-F238E27FC236}">
                <a16:creationId xmlns:a16="http://schemas.microsoft.com/office/drawing/2014/main" id="{BA5F0AA1-5ECC-4A04-94DA-361991478206}"/>
              </a:ext>
            </a:extLst>
          </p:cNvPr>
          <p:cNvCxnSpPr>
            <a:cxnSpLocks/>
            <a:stCxn id="85" idx="3"/>
          </p:cNvCxnSpPr>
          <p:nvPr/>
        </p:nvCxnSpPr>
        <p:spPr>
          <a:xfrm flipV="1">
            <a:off x="3417810" y="1895359"/>
            <a:ext cx="1994608" cy="1611089"/>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A138E52-8FC2-4E2A-815D-6E17AD8CC7B0}"/>
              </a:ext>
            </a:extLst>
          </p:cNvPr>
          <p:cNvSpPr/>
          <p:nvPr/>
        </p:nvSpPr>
        <p:spPr bwMode="auto">
          <a:xfrm>
            <a:off x="7167109"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Azure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03" name="Rectangle 102">
            <a:extLst>
              <a:ext uri="{FF2B5EF4-FFF2-40B4-BE49-F238E27FC236}">
                <a16:creationId xmlns:a16="http://schemas.microsoft.com/office/drawing/2014/main" id="{FAA8D34A-57B7-4FC4-BC27-3C6A7905F182}"/>
              </a:ext>
            </a:extLst>
          </p:cNvPr>
          <p:cNvSpPr/>
          <p:nvPr/>
        </p:nvSpPr>
        <p:spPr bwMode="auto">
          <a:xfrm>
            <a:off x="9220155" y="3121549"/>
            <a:ext cx="1957206" cy="365733"/>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dirty="0">
                <a:solidFill>
                  <a:schemeClr val="bg1"/>
                </a:solidFill>
                <a:cs typeface="Segoe UI" pitchFamily="34" charset="0"/>
              </a:rPr>
              <a:t>Self-Hosted </a:t>
            </a:r>
          </a:p>
          <a:p>
            <a:pPr algn="ctr" defTabSz="914102" fontAlgn="base">
              <a:spcBef>
                <a:spcPct val="0"/>
              </a:spcBef>
              <a:spcAft>
                <a:spcPct val="0"/>
              </a:spcAft>
            </a:pPr>
            <a:r>
              <a:rPr lang="en-US" sz="1029" dirty="0">
                <a:solidFill>
                  <a:schemeClr val="bg1"/>
                </a:solidFill>
                <a:cs typeface="Segoe UI" pitchFamily="34" charset="0"/>
              </a:rPr>
              <a:t>Integration Runtime</a:t>
            </a:r>
          </a:p>
        </p:txBody>
      </p:sp>
      <p:sp>
        <p:nvSpPr>
          <p:cNvPr id="113" name="TextBox 112">
            <a:extLst>
              <a:ext uri="{FF2B5EF4-FFF2-40B4-BE49-F238E27FC236}">
                <a16:creationId xmlns:a16="http://schemas.microsoft.com/office/drawing/2014/main" id="{EB4592B5-BC00-42FD-8C11-3CB244DEF5B3}"/>
              </a:ext>
            </a:extLst>
          </p:cNvPr>
          <p:cNvSpPr txBox="1"/>
          <p:nvPr/>
        </p:nvSpPr>
        <p:spPr>
          <a:xfrm rot="19261918">
            <a:off x="4094788" y="2475983"/>
            <a:ext cx="541087" cy="165949"/>
          </a:xfrm>
          <a:prstGeom prst="rect">
            <a:avLst/>
          </a:prstGeom>
          <a:noFill/>
        </p:spPr>
        <p:txBody>
          <a:bodyPr wrap="square" lIns="0" tIns="0" rIns="0" bIns="0" rtlCol="0" anchor="ctr">
            <a:spAutoFit/>
          </a:bodyPr>
          <a:lstStyle/>
          <a:p>
            <a:pPr algn="ctr"/>
            <a:r>
              <a:rPr lang="en-US" sz="1078" dirty="0">
                <a:gradFill>
                  <a:gsLst>
                    <a:gs pos="2917">
                      <a:schemeClr val="tx1"/>
                    </a:gs>
                    <a:gs pos="30000">
                      <a:schemeClr val="tx1"/>
                    </a:gs>
                  </a:gsLst>
                  <a:lin ang="5400000" scaled="0"/>
                </a:gradFill>
              </a:rPr>
              <a:t>443</a:t>
            </a:r>
          </a:p>
        </p:txBody>
      </p:sp>
      <p:sp>
        <p:nvSpPr>
          <p:cNvPr id="114" name="Rectangle 113">
            <a:extLst>
              <a:ext uri="{FF2B5EF4-FFF2-40B4-BE49-F238E27FC236}">
                <a16:creationId xmlns:a16="http://schemas.microsoft.com/office/drawing/2014/main" id="{F1227D67-9539-43A0-8A07-DC6163CACD62}"/>
              </a:ext>
            </a:extLst>
          </p:cNvPr>
          <p:cNvSpPr/>
          <p:nvPr/>
        </p:nvSpPr>
        <p:spPr bwMode="auto">
          <a:xfrm>
            <a:off x="5582251" y="2377306"/>
            <a:ext cx="3510993" cy="330567"/>
          </a:xfrm>
          <a:prstGeom prst="rect">
            <a:avLst/>
          </a:prstGeom>
          <a:solidFill>
            <a:schemeClr val="accent3">
              <a:lumMod val="75000"/>
              <a:alpha val="46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029" b="1" dirty="0">
                <a:solidFill>
                  <a:schemeClr val="bg1"/>
                </a:solidFill>
                <a:cs typeface="Segoe UI" pitchFamily="34" charset="0"/>
              </a:rPr>
              <a:t>download.microsoft.com</a:t>
            </a:r>
          </a:p>
        </p:txBody>
      </p:sp>
      <p:sp>
        <p:nvSpPr>
          <p:cNvPr id="116" name="TextBox 115">
            <a:extLst>
              <a:ext uri="{FF2B5EF4-FFF2-40B4-BE49-F238E27FC236}">
                <a16:creationId xmlns:a16="http://schemas.microsoft.com/office/drawing/2014/main" id="{165CA0A9-3B23-4EB0-827C-860A1D11DB98}"/>
              </a:ext>
            </a:extLst>
          </p:cNvPr>
          <p:cNvSpPr txBox="1"/>
          <p:nvPr/>
        </p:nvSpPr>
        <p:spPr>
          <a:xfrm>
            <a:off x="9930727" y="1436189"/>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using the staged copy feature</a:t>
            </a:r>
          </a:p>
        </p:txBody>
      </p:sp>
      <p:sp>
        <p:nvSpPr>
          <p:cNvPr id="117" name="TextBox 116">
            <a:extLst>
              <a:ext uri="{FF2B5EF4-FFF2-40B4-BE49-F238E27FC236}">
                <a16:creationId xmlns:a16="http://schemas.microsoft.com/office/drawing/2014/main" id="{B2E8DCE8-8F89-4DF4-8721-BF71632A0155}"/>
              </a:ext>
            </a:extLst>
          </p:cNvPr>
          <p:cNvSpPr txBox="1"/>
          <p:nvPr/>
        </p:nvSpPr>
        <p:spPr>
          <a:xfrm>
            <a:off x="9939222" y="1991376"/>
            <a:ext cx="2107968" cy="493142"/>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gradFill>
                  <a:gsLst>
                    <a:gs pos="0">
                      <a:srgbClr val="FFFFFF"/>
                    </a:gs>
                    <a:gs pos="100000">
                      <a:srgbClr val="FFFFFF"/>
                    </a:gs>
                  </a:gsLst>
                  <a:lin ang="5400000" scaled="0"/>
                </a:gradFill>
                <a:ea typeface="Segoe UI" pitchFamily="34" charset="0"/>
                <a:cs typeface="Segoe UI" pitchFamily="34" charset="0"/>
              </a:defRPr>
            </a:lvl1pPr>
          </a:lstStyle>
          <a:p>
            <a:r>
              <a:rPr lang="en-US" sz="980" dirty="0">
                <a:solidFill>
                  <a:schemeClr val="tx2"/>
                </a:solidFill>
              </a:rPr>
              <a:t>Optional, required when the Self-hosted integration runtime has auto-update enabled</a:t>
            </a:r>
          </a:p>
        </p:txBody>
      </p:sp>
      <p:cxnSp>
        <p:nvCxnSpPr>
          <p:cNvPr id="118" name="Straight Arrow Connector 117">
            <a:extLst>
              <a:ext uri="{FF2B5EF4-FFF2-40B4-BE49-F238E27FC236}">
                <a16:creationId xmlns:a16="http://schemas.microsoft.com/office/drawing/2014/main" id="{2298B99B-F918-4C5F-9A05-C09339EA0F9B}"/>
              </a:ext>
            </a:extLst>
          </p:cNvPr>
          <p:cNvCxnSpPr>
            <a:cxnSpLocks/>
            <a:stCxn id="83" idx="3"/>
            <a:endCxn id="116" idx="1"/>
          </p:cNvCxnSpPr>
          <p:nvPr/>
        </p:nvCxnSpPr>
        <p:spPr>
          <a:xfrm flipV="1">
            <a:off x="9093244" y="1682760"/>
            <a:ext cx="837483" cy="445076"/>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21" name="Straight Arrow Connector 120">
            <a:extLst>
              <a:ext uri="{FF2B5EF4-FFF2-40B4-BE49-F238E27FC236}">
                <a16:creationId xmlns:a16="http://schemas.microsoft.com/office/drawing/2014/main" id="{AD28EC50-2E99-493C-8945-C32CB5E292B5}"/>
              </a:ext>
            </a:extLst>
          </p:cNvPr>
          <p:cNvCxnSpPr>
            <a:cxnSpLocks/>
            <a:stCxn id="114" idx="3"/>
            <a:endCxn id="117" idx="1"/>
          </p:cNvCxnSpPr>
          <p:nvPr/>
        </p:nvCxnSpPr>
        <p:spPr>
          <a:xfrm flipV="1">
            <a:off x="9093245" y="2237948"/>
            <a:ext cx="845977" cy="304642"/>
          </a:xfrm>
          <a:prstGeom prst="straightConnector1">
            <a:avLst/>
          </a:prstGeom>
          <a:ln>
            <a:solidFill>
              <a:srgbClr val="C00000"/>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104" name="Straight Arrow Connector 103">
            <a:extLst>
              <a:ext uri="{FF2B5EF4-FFF2-40B4-BE49-F238E27FC236}">
                <a16:creationId xmlns:a16="http://schemas.microsoft.com/office/drawing/2014/main" id="{E7353505-F382-4F31-BF76-FA6383C3B729}"/>
              </a:ext>
            </a:extLst>
          </p:cNvPr>
          <p:cNvCxnSpPr>
            <a:cxnSpLocks/>
            <a:stCxn id="103" idx="0"/>
          </p:cNvCxnSpPr>
          <p:nvPr/>
        </p:nvCxnSpPr>
        <p:spPr>
          <a:xfrm flipH="1" flipV="1">
            <a:off x="9220155" y="1927493"/>
            <a:ext cx="978603" cy="1194055"/>
          </a:xfrm>
          <a:prstGeom prst="straightConnector1">
            <a:avLst/>
          </a:prstGeom>
          <a:ln w="47625" cmpd="sng">
            <a:solidFill>
              <a:schemeClr val="tx1">
                <a:lumMod val="25000"/>
                <a:lumOff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60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8ED5-5C26-4E51-8576-1A444079E8EE}"/>
              </a:ext>
            </a:extLst>
          </p:cNvPr>
          <p:cNvSpPr>
            <a:spLocks noGrp="1"/>
          </p:cNvSpPr>
          <p:nvPr>
            <p:ph type="title"/>
          </p:nvPr>
        </p:nvSpPr>
        <p:spPr/>
        <p:txBody>
          <a:bodyPr/>
          <a:lstStyle/>
          <a:p>
            <a:r>
              <a:rPr lang="en-US" dirty="0"/>
              <a:t>Self-hosted Integration Runtime in Synapse Workspace</a:t>
            </a:r>
          </a:p>
        </p:txBody>
      </p:sp>
      <p:sp>
        <p:nvSpPr>
          <p:cNvPr id="3" name="Text Placeholder 2">
            <a:extLst>
              <a:ext uri="{FF2B5EF4-FFF2-40B4-BE49-F238E27FC236}">
                <a16:creationId xmlns:a16="http://schemas.microsoft.com/office/drawing/2014/main" id="{89FCA86A-35B9-42EC-BF16-1ED702450884}"/>
              </a:ext>
            </a:extLst>
          </p:cNvPr>
          <p:cNvSpPr>
            <a:spLocks noGrp="1"/>
          </p:cNvSpPr>
          <p:nvPr>
            <p:ph type="body" sz="quarter" idx="10"/>
          </p:nvPr>
        </p:nvSpPr>
        <p:spPr>
          <a:xfrm>
            <a:off x="584201" y="1435780"/>
            <a:ext cx="11018520" cy="929317"/>
          </a:xfrm>
        </p:spPr>
        <p:txBody>
          <a:bodyPr/>
          <a:lstStyle/>
          <a:p>
            <a:pPr marL="0" indent="0">
              <a:buNone/>
            </a:pPr>
            <a:r>
              <a:rPr lang="en-US" dirty="0"/>
              <a:t>Whitelisting of specific public Azure endpoints</a:t>
            </a:r>
          </a:p>
          <a:p>
            <a:pPr marL="0" indent="0">
              <a:buNone/>
            </a:pPr>
            <a:r>
              <a:rPr lang="en-US" dirty="0"/>
              <a:t>Whitelisting of IR-specific IP addresses</a:t>
            </a:r>
          </a:p>
        </p:txBody>
      </p:sp>
      <p:pic>
        <p:nvPicPr>
          <p:cNvPr id="5" name="Picture 4">
            <a:extLst>
              <a:ext uri="{FF2B5EF4-FFF2-40B4-BE49-F238E27FC236}">
                <a16:creationId xmlns:a16="http://schemas.microsoft.com/office/drawing/2014/main" id="{8C2FE66D-0E63-40D2-AB72-8D65243B98DB}"/>
              </a:ext>
            </a:extLst>
          </p:cNvPr>
          <p:cNvPicPr>
            <a:picLocks noChangeAspect="1"/>
          </p:cNvPicPr>
          <p:nvPr/>
        </p:nvPicPr>
        <p:blipFill>
          <a:blip r:embed="rId2"/>
          <a:stretch>
            <a:fillRect/>
          </a:stretch>
        </p:blipFill>
        <p:spPr>
          <a:xfrm>
            <a:off x="8337062" y="1845031"/>
            <a:ext cx="3159743" cy="4575077"/>
          </a:xfrm>
          <a:prstGeom prst="rect">
            <a:avLst/>
          </a:prstGeom>
        </p:spPr>
      </p:pic>
      <p:pic>
        <p:nvPicPr>
          <p:cNvPr id="9" name="Picture 8">
            <a:extLst>
              <a:ext uri="{FF2B5EF4-FFF2-40B4-BE49-F238E27FC236}">
                <a16:creationId xmlns:a16="http://schemas.microsoft.com/office/drawing/2014/main" id="{F1A1EABE-B8D7-4262-B0C5-56D95909F9B1}"/>
              </a:ext>
            </a:extLst>
          </p:cNvPr>
          <p:cNvPicPr>
            <a:picLocks noChangeAspect="1"/>
          </p:cNvPicPr>
          <p:nvPr/>
        </p:nvPicPr>
        <p:blipFill>
          <a:blip r:embed="rId3"/>
          <a:stretch>
            <a:fillRect/>
          </a:stretch>
        </p:blipFill>
        <p:spPr>
          <a:xfrm>
            <a:off x="691041" y="2789336"/>
            <a:ext cx="6349717" cy="2353392"/>
          </a:xfrm>
          <a:prstGeom prst="rect">
            <a:avLst/>
          </a:prstGeom>
        </p:spPr>
      </p:pic>
      <p:cxnSp>
        <p:nvCxnSpPr>
          <p:cNvPr id="7" name="Straight Arrow Connector 6">
            <a:extLst>
              <a:ext uri="{FF2B5EF4-FFF2-40B4-BE49-F238E27FC236}">
                <a16:creationId xmlns:a16="http://schemas.microsoft.com/office/drawing/2014/main" id="{F0DF8F4B-0090-4D11-8961-3A21D803FAE9}"/>
              </a:ext>
            </a:extLst>
          </p:cNvPr>
          <p:cNvCxnSpPr>
            <a:cxnSpLocks/>
          </p:cNvCxnSpPr>
          <p:nvPr/>
        </p:nvCxnSpPr>
        <p:spPr>
          <a:xfrm flipV="1">
            <a:off x="2809109" y="3055491"/>
            <a:ext cx="5453251" cy="971126"/>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38492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5878"/>
            <a:ext cx="6797888" cy="422417"/>
          </a:xfrm>
        </p:spPr>
        <p:txBody>
          <a:bodyPr/>
          <a:lstStyle/>
          <a:p>
            <a:r>
              <a:rPr lang="en-US">
                <a:cs typeface="Segoe UI"/>
              </a:rPr>
              <a:t>Breakout Activity: Security</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149708"/>
            <a:ext cx="6065474" cy="2978508"/>
          </a:xfrm>
          <a:prstGeom prst="rect">
            <a:avLst/>
          </a:prstGeom>
          <a:noFill/>
        </p:spPr>
        <p:txBody>
          <a:bodyPr wrap="square" lIns="0" tIns="0" rIns="0" bIns="0" rtlCol="0" anchor="t">
            <a:spAutoFit/>
          </a:bodyPr>
          <a:lstStyle/>
          <a:p>
            <a:r>
              <a:rPr lang="en-US" sz="1765" b="1"/>
              <a:t>Objective: </a:t>
            </a:r>
            <a:r>
              <a:rPr lang="en-US" sz="1765">
                <a:ea typeface="+mn-lt"/>
                <a:cs typeface="+mn-lt"/>
              </a:rPr>
              <a:t>As a result of attending this, you will better be able to apply security concepts including row level security, object level security, column level security, sensitive data discovery and classification and access controls to a customer scenario.</a:t>
            </a:r>
            <a:endParaRPr lang="en-US" sz="1765"/>
          </a:p>
          <a:p>
            <a:endParaRPr lang="en-US" sz="1765" b="1"/>
          </a:p>
          <a:p>
            <a:r>
              <a:rPr lang="en-US" sz="1400" b="1"/>
              <a:t>What you will be doing: </a:t>
            </a:r>
            <a:r>
              <a:rPr lang="en-US" sz="1400"/>
              <a:t> Within your </a:t>
            </a:r>
            <a:r>
              <a:rPr lang="en-US" sz="1400" b="1"/>
              <a:t>breakout group in Teams</a:t>
            </a:r>
            <a:r>
              <a:rPr lang="en-US" sz="1400"/>
              <a:t>, you will collaborate with your peers on a </a:t>
            </a:r>
            <a:r>
              <a:rPr lang="en-US" sz="1400" b="1"/>
              <a:t>shared whiteboard</a:t>
            </a:r>
            <a:r>
              <a:rPr lang="en-US" sz="1400"/>
              <a:t>. </a:t>
            </a:r>
            <a:r>
              <a:rPr lang="en-US" sz="1400">
                <a:ea typeface="+mn-lt"/>
                <a:cs typeface="+mn-lt"/>
              </a:rPr>
              <a:t>As a team, you will review WWI requirements provided in student guide. Students will open the whiteboard and as a team answer the provided challenge questions. The questions will be pre-loaded into the whiteboard. </a:t>
            </a:r>
            <a:endParaRPr lang="en-US" sz="1400">
              <a:cs typeface="Segoe UI"/>
            </a:endParaRPr>
          </a:p>
          <a:p>
            <a:endParaRPr lang="en-US" sz="1765" b="1">
              <a:cs typeface="Segoe UI"/>
            </a:endParaRP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917118"/>
            <a:ext cx="6346401" cy="430887"/>
          </a:xfrm>
          <a:prstGeom prst="rect">
            <a:avLst/>
          </a:prstGeom>
          <a:noFill/>
        </p:spPr>
        <p:txBody>
          <a:bodyPr wrap="square" lIns="0" tIns="0" rIns="0" bIns="0" rtlCol="0" anchor="t">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pic>
        <p:nvPicPr>
          <p:cNvPr id="5" name="Picture 11" descr="A person sitting at a desk with a computer monitor&#10;&#10;Description generated with very high confidence">
            <a:extLst>
              <a:ext uri="{FF2B5EF4-FFF2-40B4-BE49-F238E27FC236}">
                <a16:creationId xmlns:a16="http://schemas.microsoft.com/office/drawing/2014/main" id="{79A2C457-9E40-40DB-9E82-735A3B8CDE44}"/>
              </a:ext>
            </a:extLst>
          </p:cNvPr>
          <p:cNvPicPr>
            <a:picLocks noChangeAspect="1"/>
          </p:cNvPicPr>
          <p:nvPr/>
        </p:nvPicPr>
        <p:blipFill rotWithShape="1">
          <a:blip r:embed="rId4"/>
          <a:srcRect l="2779" t="728" r="45067" b="-728"/>
          <a:stretch/>
        </p:blipFill>
        <p:spPr>
          <a:xfrm>
            <a:off x="-36186" y="-4350"/>
            <a:ext cx="5429463" cy="6912151"/>
          </a:xfrm>
          <a:prstGeom prst="rect">
            <a:avLst/>
          </a:prstGeom>
        </p:spPr>
      </p:pic>
    </p:spTree>
    <p:extLst>
      <p:ext uri="{BB962C8B-B14F-4D97-AF65-F5344CB8AC3E}">
        <p14:creationId xmlns:p14="http://schemas.microsoft.com/office/powerpoint/2010/main" val="136317632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a whiteboard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Load the whiteboard and 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4A128903-F284-4D4D-B2D5-86511CA7695F}"/>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04: Security</a:t>
            </a:r>
          </a:p>
          <a:p>
            <a:r>
              <a:rPr lang="en-US" sz="1400" dirty="0">
                <a:solidFill>
                  <a:schemeClr val="tx2"/>
                </a:solidFill>
                <a:cs typeface="Segoe UI" pitchFamily="34" charset="0"/>
              </a:rPr>
              <a:t>https://github.com/solliancenet/data-ai-technical-bootcamp/</a:t>
            </a:r>
          </a:p>
        </p:txBody>
      </p:sp>
      <p:sp>
        <p:nvSpPr>
          <p:cNvPr id="26" name="Rectangle 25">
            <a:extLst>
              <a:ext uri="{FF2B5EF4-FFF2-40B4-BE49-F238E27FC236}">
                <a16:creationId xmlns:a16="http://schemas.microsoft.com/office/drawing/2014/main" id="{AAB99946-AE35-42A8-B347-D1A0AD56F1C6}"/>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15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3378"/>
            <a:ext cx="6796924" cy="844727"/>
          </a:xfrm>
        </p:spPr>
        <p:txBody>
          <a:bodyPr/>
          <a:lstStyle/>
          <a:p>
            <a:r>
              <a:rPr lang="en-US">
                <a:cs typeface="Segoe UI"/>
              </a:rPr>
              <a:t>Hands-On Build Activity: </a:t>
            </a:r>
            <a:br>
              <a:rPr lang="en-US">
                <a:cs typeface="Segoe UI"/>
              </a:rPr>
            </a:br>
            <a:r>
              <a:rPr lang="en-US">
                <a:cs typeface="Segoe UI"/>
              </a:rPr>
              <a:t>Security</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activity, you will practice and be able to articulate several security-related steps that cover an end-to-end security story for Azure Synapse Analytics.</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4" y="5876764"/>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8DE30C88-1B6F-4672-941B-ED6D171DC8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120599435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2746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7124798" y="1072432"/>
            <a:ext cx="4805908" cy="4842708"/>
          </a:xfrm>
          <a:prstGeom prst="rect">
            <a:avLst/>
          </a:prstGeom>
          <a:ln>
            <a:solidFill>
              <a:schemeClr val="bg2">
                <a:lumMod val="50000"/>
              </a:schemeClr>
            </a:solidFill>
          </a:ln>
        </p:spPr>
        <p:txBody>
          <a:bodyPr wrap="square">
            <a:spAutoFit/>
          </a:bodyPr>
          <a:lstStyle/>
          <a:p>
            <a:pPr defTabSz="914225">
              <a:spcAft>
                <a:spcPts val="600"/>
              </a:spcAft>
              <a:defRPr/>
            </a:pPr>
            <a:r>
              <a:rPr lang="en-US" sz="1961">
                <a:solidFill>
                  <a:srgbClr val="0000FF"/>
                </a:solidFill>
                <a:latin typeface="Calibri" panose="020F0502020204030204" pitchFamily="34" charset="0"/>
                <a:cs typeface="Calibri" panose="020F0502020204030204" pitchFamily="34" charset="0"/>
              </a:rPr>
              <a:t>CREATE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TABLE</a:t>
            </a: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dbo.OrderTable</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INT</a:t>
            </a:r>
            <a:r>
              <a:rPr lang="en-US" sz="1961">
                <a:solidFill>
                  <a:srgbClr val="000000"/>
                </a:solidFill>
                <a:latin typeface="Calibri" panose="020F0502020204030204" pitchFamily="34" charset="0"/>
                <a:cs typeface="Calibri" panose="020F0502020204030204" pitchFamily="34" charset="0"/>
              </a:rPr>
              <a:t> NOT NULL</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Date     </a:t>
            </a:r>
            <a:r>
              <a:rPr lang="en-US" sz="1961" err="1">
                <a:solidFill>
                  <a:srgbClr val="0000FF"/>
                </a:solidFill>
                <a:latin typeface="Calibri" panose="020F0502020204030204" pitchFamily="34" charset="0"/>
                <a:cs typeface="Calibri" panose="020F0502020204030204" pitchFamily="34" charset="0"/>
              </a:rPr>
              <a:t>DATE</a:t>
            </a:r>
            <a:r>
              <a:rPr lang="en-US" sz="1961">
                <a:solidFill>
                  <a:srgbClr val="000000"/>
                </a:solidFill>
                <a:latin typeface="Calibri" panose="020F0502020204030204" pitchFamily="34" charset="0"/>
                <a:cs typeface="Calibri" panose="020F0502020204030204" pitchFamily="34" charset="0"/>
              </a:rPr>
              <a:t> NOT NULL,</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Name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000000"/>
                </a:solidFill>
                <a:latin typeface="Calibri" panose="020F0502020204030204" pitchFamily="34" charset="0"/>
                <a:cs typeface="Calibri" panose="020F0502020204030204" pitchFamily="34" charset="0"/>
              </a:rPr>
              <a:t>    Country  </a:t>
            </a:r>
            <a:r>
              <a:rPr lang="en-US" sz="1961">
                <a:solidFill>
                  <a:srgbClr val="0000FF"/>
                </a:solidFill>
                <a:latin typeface="Calibri" panose="020F0502020204030204" pitchFamily="34" charset="0"/>
                <a:cs typeface="Calibri" panose="020F0502020204030204" pitchFamily="34" charset="0"/>
              </a:rPr>
              <a:t>VARCHAR</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2</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spcAft>
                <a:spcPts val="600"/>
              </a:spcAft>
              <a:defRPr/>
            </a:pP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WITH</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CLUSTERED</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COLUMNSTORE</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INDEX</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p>
          <a:p>
            <a:pPr defTabSz="914225">
              <a:defRPr/>
            </a:pPr>
            <a:r>
              <a:rPr lang="en-US" sz="1961">
                <a:solidFill>
                  <a:srgbClr val="0000FF"/>
                </a:solidFill>
                <a:latin typeface="Calibri" panose="020F0502020204030204" pitchFamily="34" charset="0"/>
                <a:cs typeface="Calibri" panose="020F0502020204030204" pitchFamily="34" charset="0"/>
              </a:rPr>
              <a:t>  DISTRIBUTION</a:t>
            </a:r>
            <a:r>
              <a:rPr lang="en-US" sz="1961">
                <a:solidFill>
                  <a:srgbClr val="000000"/>
                </a:solidFill>
                <a:latin typeface="Calibri" panose="020F0502020204030204" pitchFamily="34" charset="0"/>
                <a:cs typeface="Calibri" panose="020F0502020204030204" pitchFamily="34" charset="0"/>
              </a:rPr>
              <a:t> </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 </a:t>
            </a:r>
            <a:r>
              <a:rPr lang="en-US" sz="1961">
                <a:solidFill>
                  <a:srgbClr val="0000FF"/>
                </a:solidFill>
                <a:latin typeface="Calibri" panose="020F0502020204030204" pitchFamily="34" charset="0"/>
                <a:cs typeface="Calibri" panose="020F0502020204030204" pitchFamily="34" charset="0"/>
              </a:rPr>
              <a:t>HASH</a:t>
            </a:r>
            <a:r>
              <a:rPr lang="en-US" sz="1961">
                <a:solidFill>
                  <a:srgbClr val="808080"/>
                </a:solidFill>
                <a:latin typeface="Calibri" panose="020F0502020204030204" pitchFamily="34" charset="0"/>
                <a:cs typeface="Calibri" panose="020F0502020204030204" pitchFamily="34" charset="0"/>
              </a:rPr>
              <a:t>(</a:t>
            </a:r>
            <a:r>
              <a:rPr lang="en-US" sz="1961">
                <a:solidFill>
                  <a:srgbClr val="000000"/>
                </a:solidFill>
                <a:latin typeface="Calibri" panose="020F0502020204030204" pitchFamily="34" charset="0"/>
                <a:cs typeface="Calibri" panose="020F0502020204030204" pitchFamily="34" charset="0"/>
              </a:rPr>
              <a:t>[</a:t>
            </a:r>
            <a:r>
              <a:rPr lang="en-US" sz="1961" err="1">
                <a:solidFill>
                  <a:srgbClr val="000000"/>
                </a:solidFill>
                <a:latin typeface="Calibri" panose="020F0502020204030204" pitchFamily="34" charset="0"/>
                <a:cs typeface="Calibri" panose="020F0502020204030204" pitchFamily="34" charset="0"/>
              </a:rPr>
              <a:t>OrderId</a:t>
            </a:r>
            <a:r>
              <a:rPr lang="en-US" sz="1961">
                <a:solidFill>
                  <a:srgbClr val="000000"/>
                </a:solidFill>
                <a:latin typeface="Calibri" panose="020F0502020204030204" pitchFamily="34" charset="0"/>
                <a:cs typeface="Calibri" panose="020F0502020204030204" pitchFamily="34" charset="0"/>
              </a:rPr>
              <a:t>]</a:t>
            </a:r>
            <a:r>
              <a:rPr lang="en-US" sz="1961">
                <a:solidFill>
                  <a:srgbClr val="808080"/>
                </a:solidFill>
                <a:latin typeface="Calibri" panose="020F0502020204030204" pitchFamily="34" charset="0"/>
                <a:cs typeface="Calibri" panose="020F0502020204030204" pitchFamily="34" charset="0"/>
              </a:rPr>
              <a:t>) |</a:t>
            </a:r>
          </a:p>
          <a:p>
            <a:pPr defTabSz="914225">
              <a:defRPr/>
            </a:pPr>
            <a:r>
              <a:rPr lang="en-US" sz="1961">
                <a:solidFill>
                  <a:srgbClr val="808080"/>
                </a:solidFill>
                <a:latin typeface="Calibri" panose="020F0502020204030204" pitchFamily="34" charset="0"/>
                <a:cs typeface="Calibri" panose="020F0502020204030204" pitchFamily="34" charset="0"/>
              </a:rPr>
              <a:t>		  ROUND ROBIN |</a:t>
            </a:r>
          </a:p>
          <a:p>
            <a:pPr defTabSz="914225">
              <a:defRPr/>
            </a:pPr>
            <a:r>
              <a:rPr lang="en-US" sz="1961">
                <a:solidFill>
                  <a:srgbClr val="808080"/>
                </a:solidFill>
                <a:latin typeface="Calibri" panose="020F0502020204030204" pitchFamily="34" charset="0"/>
                <a:cs typeface="Calibri" panose="020F0502020204030204" pitchFamily="34" charset="0"/>
              </a:rPr>
              <a:t>		  REPLICATED</a:t>
            </a:r>
            <a:endParaRPr lang="en-US" sz="1961">
              <a:solidFill>
                <a:srgbClr val="000000"/>
              </a:solidFill>
              <a:latin typeface="Calibri" panose="020F0502020204030204" pitchFamily="34" charset="0"/>
              <a:cs typeface="Calibri" panose="020F0502020204030204" pitchFamily="34" charset="0"/>
            </a:endParaRPr>
          </a:p>
          <a:p>
            <a:pPr defTabSz="914225">
              <a:defRPr/>
            </a:pPr>
            <a:r>
              <a:rPr lang="en-US" sz="1961">
                <a:solidFill>
                  <a:srgbClr val="808080"/>
                </a:solidFill>
                <a:latin typeface="Calibri" panose="020F0502020204030204" pitchFamily="34" charset="0"/>
                <a:cs typeface="Calibri" panose="020F0502020204030204" pitchFamily="34" charset="0"/>
              </a:rPr>
              <a:t>);</a:t>
            </a:r>
            <a:endParaRPr lang="en-US" sz="1961">
              <a:solidFill>
                <a:srgbClr val="000000"/>
              </a:solidFill>
              <a:latin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F59A6B8B-1BCD-4F96-A71C-EEF05D630DB8}"/>
              </a:ext>
            </a:extLst>
          </p:cNvPr>
          <p:cNvSpPr>
            <a:spLocks noGrp="1"/>
          </p:cNvSpPr>
          <p:nvPr>
            <p:ph type="body" sz="quarter" idx="10"/>
          </p:nvPr>
        </p:nvSpPr>
        <p:spPr>
          <a:xfrm>
            <a:off x="427228" y="1317773"/>
            <a:ext cx="5594070" cy="4031168"/>
          </a:xfrm>
        </p:spPr>
        <p:txBody>
          <a:bodyPr/>
          <a:lstStyle/>
          <a:p>
            <a:r>
              <a:rPr lang="en-US" sz="2353">
                <a:solidFill>
                  <a:schemeClr val="tx2"/>
                </a:solidFill>
              </a:rPr>
              <a:t>Round-robin distributed</a:t>
            </a:r>
          </a:p>
          <a:p>
            <a:pPr lvl="1">
              <a:spcAft>
                <a:spcPts val="1200"/>
              </a:spcAft>
            </a:pPr>
            <a:r>
              <a:rPr lang="en-US" sz="1961"/>
              <a:t>Distributes table rows evenly across all distributions at random.</a:t>
            </a:r>
          </a:p>
          <a:p>
            <a:r>
              <a:rPr lang="en-US" sz="2353">
                <a:solidFill>
                  <a:schemeClr val="tx2"/>
                </a:solidFill>
              </a:rPr>
              <a:t>Hash distributed</a:t>
            </a:r>
          </a:p>
          <a:p>
            <a:pPr lvl="1">
              <a:spcAft>
                <a:spcPts val="1200"/>
              </a:spcAft>
            </a:pPr>
            <a:r>
              <a:rPr lang="en-US" sz="1961"/>
              <a:t>Distributes table rows across the Compute nodes by using a deterministic hash function to assign each row to one distribution.</a:t>
            </a:r>
          </a:p>
          <a:p>
            <a:r>
              <a:rPr lang="en-US" sz="2353">
                <a:solidFill>
                  <a:schemeClr val="tx2"/>
                </a:solidFill>
              </a:rPr>
              <a:t>Replicated</a:t>
            </a:r>
          </a:p>
          <a:p>
            <a:pPr lvl="1"/>
            <a:r>
              <a:rPr lang="en-US" sz="1961"/>
              <a:t>Full copy of table accessible on each Compute node.</a:t>
            </a:r>
          </a:p>
        </p:txBody>
      </p:sp>
      <p:sp>
        <p:nvSpPr>
          <p:cNvPr id="5" name="Title 4">
            <a:extLst>
              <a:ext uri="{FF2B5EF4-FFF2-40B4-BE49-F238E27FC236}">
                <a16:creationId xmlns:a16="http://schemas.microsoft.com/office/drawing/2014/main" id="{5C8C84EB-6D81-4D1B-A92F-1B2D726BC33B}"/>
              </a:ext>
            </a:extLst>
          </p:cNvPr>
          <p:cNvSpPr>
            <a:spLocks noGrp="1"/>
          </p:cNvSpPr>
          <p:nvPr>
            <p:ph type="title"/>
          </p:nvPr>
        </p:nvSpPr>
        <p:spPr/>
        <p:txBody>
          <a:bodyPr/>
          <a:lstStyle/>
          <a:p>
            <a:r>
              <a:rPr lang="en-US"/>
              <a:t>Tables – Distributions</a:t>
            </a:r>
          </a:p>
        </p:txBody>
      </p:sp>
    </p:spTree>
    <p:extLst>
      <p:ext uri="{BB962C8B-B14F-4D97-AF65-F5344CB8AC3E}">
        <p14:creationId xmlns:p14="http://schemas.microsoft.com/office/powerpoint/2010/main" val="210742475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B04560-A0E0-E84A-8D87-1E52A3FECB76}"/>
              </a:ext>
            </a:extLst>
          </p:cNvPr>
          <p:cNvSpPr/>
          <p:nvPr/>
        </p:nvSpPr>
        <p:spPr>
          <a:xfrm>
            <a:off x="1201488" y="1578384"/>
            <a:ext cx="8114131"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512862" y="1034670"/>
            <a:ext cx="1377251"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1850982" y="812043"/>
            <a:ext cx="9116468"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2 Wrap Up</a:t>
            </a: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594355" y="987198"/>
            <a:ext cx="1377251" cy="1103793"/>
          </a:xfrm>
          <a:prstGeom prst="rect">
            <a:avLst/>
          </a:prstGeom>
        </p:spPr>
      </p:pic>
      <p:sp>
        <p:nvSpPr>
          <p:cNvPr id="36" name="TextBox 35">
            <a:extLst>
              <a:ext uri="{FF2B5EF4-FFF2-40B4-BE49-F238E27FC236}">
                <a16:creationId xmlns:a16="http://schemas.microsoft.com/office/drawing/2014/main" id="{5FB86B77-67D8-254E-B171-37C439B96453}"/>
              </a:ext>
            </a:extLst>
          </p:cNvPr>
          <p:cNvSpPr txBox="1"/>
          <p:nvPr/>
        </p:nvSpPr>
        <p:spPr>
          <a:xfrm>
            <a:off x="1009723" y="2194167"/>
            <a:ext cx="8846643" cy="2551815"/>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a:t>
            </a:r>
            <a:r>
              <a:rPr lang="en-US" sz="2800">
                <a:solidFill>
                  <a:srgbClr val="203C66"/>
                </a:solidFill>
              </a:rPr>
              <a:t>: </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Implement optimization strategizes for the data warehouse using SQL based approached in Azure Synapse Analytics.​</a:t>
            </a:r>
          </a:p>
          <a:p>
            <a:pPr marL="342900" indent="-342900">
              <a:buFont typeface="Arial" panose="020B0604020202020204" pitchFamily="34" charset="0"/>
              <a:buChar char="•"/>
            </a:pPr>
            <a:r>
              <a:rPr lang="en-US" sz="2000">
                <a:solidFill>
                  <a:srgbClr val="203C66"/>
                </a:solidFill>
                <a:latin typeface="Segoe UI" panose="020B0502040204020203" pitchFamily="34" charset="0"/>
                <a:cs typeface="Segoe UI" panose="020B0502040204020203" pitchFamily="34" charset="0"/>
              </a:rPr>
              <a:t>Apply security concepts including row level security, object level security, column level security, sensitive data discovery and classification and access controls to a customer scenario</a:t>
            </a:r>
          </a:p>
        </p:txBody>
      </p:sp>
      <p:sp>
        <p:nvSpPr>
          <p:cNvPr id="17" name="TextBox 16">
            <a:extLst>
              <a:ext uri="{FF2B5EF4-FFF2-40B4-BE49-F238E27FC236}">
                <a16:creationId xmlns:a16="http://schemas.microsoft.com/office/drawing/2014/main" id="{E3321B00-08D7-6943-9EA9-26AB55738695}"/>
              </a:ext>
            </a:extLst>
          </p:cNvPr>
          <p:cNvSpPr txBox="1"/>
          <p:nvPr/>
        </p:nvSpPr>
        <p:spPr>
          <a:xfrm>
            <a:off x="1009723" y="4494857"/>
            <a:ext cx="8305896" cy="1489986"/>
          </a:xfrm>
          <a:prstGeom prst="rect">
            <a:avLst/>
          </a:prstGeom>
          <a:noFill/>
        </p:spPr>
        <p:txBody>
          <a:bodyPr wrap="square" lIns="179285" tIns="143428" rIns="179285" bIns="143428" rtlCol="0">
            <a:spAutoFit/>
          </a:bodyPr>
          <a:lstStyle/>
          <a:p>
            <a:pPr>
              <a:spcAft>
                <a:spcPts val="588"/>
              </a:spcAft>
            </a:pPr>
            <a:r>
              <a:rPr lang="en-US" sz="2800">
                <a:solidFill>
                  <a:srgbClr val="002050"/>
                </a:solidFill>
              </a:rPr>
              <a:t>What we will learn tomorrow:  </a:t>
            </a:r>
          </a:p>
          <a:p>
            <a:pPr marL="457200" indent="-457200">
              <a:spcAft>
                <a:spcPts val="588"/>
              </a:spcAft>
              <a:buFont typeface="Arial" panose="020B0604020202020204" pitchFamily="34" charset="0"/>
              <a:buChar char="•"/>
            </a:pPr>
            <a:r>
              <a:rPr lang="en-US" sz="2000">
                <a:solidFill>
                  <a:srgbClr val="002050"/>
                </a:solidFill>
              </a:rPr>
              <a:t>Implement a process to train a machine learning model </a:t>
            </a:r>
          </a:p>
          <a:p>
            <a:pPr marL="457200" indent="-457200">
              <a:spcAft>
                <a:spcPts val="588"/>
              </a:spcAft>
              <a:buFont typeface="Arial" panose="020B0604020202020204" pitchFamily="34" charset="0"/>
              <a:buChar char="•"/>
            </a:pPr>
            <a:r>
              <a:rPr lang="en-US" sz="2000">
                <a:solidFill>
                  <a:srgbClr val="002050"/>
                </a:solidFill>
              </a:rPr>
              <a:t>Address scenarios to monitor and manage Azure solutions</a:t>
            </a:r>
          </a:p>
        </p:txBody>
      </p:sp>
      <p:sp>
        <p:nvSpPr>
          <p:cNvPr id="11" name="TextBox 10">
            <a:extLst>
              <a:ext uri="{FF2B5EF4-FFF2-40B4-BE49-F238E27FC236}">
                <a16:creationId xmlns:a16="http://schemas.microsoft.com/office/drawing/2014/main" id="{64CAE48B-827A-BF47-B25F-A34C4F9C7F62}"/>
              </a:ext>
            </a:extLst>
          </p:cNvPr>
          <p:cNvSpPr txBox="1"/>
          <p:nvPr/>
        </p:nvSpPr>
        <p:spPr>
          <a:xfrm>
            <a:off x="1890110" y="1547145"/>
            <a:ext cx="720363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2 Technical Boot Camp</a:t>
            </a:r>
            <a:endParaRPr lang="en-US" sz="4000" i="1">
              <a:solidFill>
                <a:schemeClr val="dk1"/>
              </a:solidFill>
            </a:endParaRPr>
          </a:p>
        </p:txBody>
      </p:sp>
      <p:sp>
        <p:nvSpPr>
          <p:cNvPr id="2" name="Slide Number Placeholder 1"/>
          <p:cNvSpPr>
            <a:spLocks noGrp="1"/>
          </p:cNvSpPr>
          <p:nvPr>
            <p:ph type="sldNum" sz="quarter" idx="12"/>
          </p:nvPr>
        </p:nvSpPr>
        <p:spPr/>
        <p:txBody>
          <a:bodyPr/>
          <a:lstStyle/>
          <a:p>
            <a:endParaRPr lang="en-US" dirty="0"/>
          </a:p>
        </p:txBody>
      </p:sp>
      <p:sp>
        <p:nvSpPr>
          <p:cNvPr id="3" name="TextBox 2">
            <a:extLst>
              <a:ext uri="{FF2B5EF4-FFF2-40B4-BE49-F238E27FC236}">
                <a16:creationId xmlns:a16="http://schemas.microsoft.com/office/drawing/2014/main" id="{1F7462CA-8E37-4E80-A778-A8F002A8AE5E}"/>
              </a:ext>
            </a:extLst>
          </p:cNvPr>
          <p:cNvSpPr txBox="1"/>
          <p:nvPr/>
        </p:nvSpPr>
        <p:spPr>
          <a:xfrm>
            <a:off x="1009723" y="5984843"/>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426640004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5390804">
                  <a:extLst>
                    <a:ext uri="{9D8B030D-6E8A-4147-A177-3AD203B41FA5}">
                      <a16:colId xmlns:a16="http://schemas.microsoft.com/office/drawing/2014/main" val="942924306"/>
                    </a:ext>
                  </a:extLst>
                </a:gridCol>
                <a:gridCol w="5390804">
                  <a:extLst>
                    <a:ext uri="{9D8B030D-6E8A-4147-A177-3AD203B41FA5}">
                      <a16:colId xmlns:a16="http://schemas.microsoft.com/office/drawing/2014/main" val="3882466507"/>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800" b="1" dirty="0">
                          <a:solidFill>
                            <a:schemeClr val="tx1"/>
                          </a:solidFill>
                        </a:rPr>
                        <a:t>Day 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100" dirty="0">
                          <a:solidFill>
                            <a:schemeClr val="tx1"/>
                          </a:solidFill>
                        </a:rPr>
                        <a:t>Scan the QR code below using your</a:t>
                      </a:r>
                      <a:r>
                        <a:rPr lang="en-US" sz="1100" baseline="0" dirty="0">
                          <a:solidFill>
                            <a:schemeClr val="tx1"/>
                          </a:solidFill>
                        </a:rPr>
                        <a:t> smartphone or access the link </a:t>
                      </a:r>
                      <a:r>
                        <a:rPr lang="en-US" sz="1100" baseline="0" dirty="0">
                          <a:solidFill>
                            <a:schemeClr val="tx1"/>
                          </a:solidFill>
                          <a:hlinkClick r:id="rId2"/>
                        </a:rPr>
                        <a:t>https://aka.ms/BC_EMEA_Day1</a:t>
                      </a:r>
                      <a:r>
                        <a:rPr lang="en-US" sz="1100" baseline="0" dirty="0">
                          <a:solidFill>
                            <a:schemeClr val="tx1"/>
                          </a:solidFill>
                        </a:rPr>
                        <a:t> </a:t>
                      </a:r>
                    </a:p>
                    <a:p>
                      <a:pPr marL="228600" indent="-228600">
                        <a:spcAft>
                          <a:spcPts val="600"/>
                        </a:spcAft>
                        <a:buFont typeface="+mj-lt"/>
                        <a:buAutoNum type="arabicPeriod"/>
                      </a:pPr>
                      <a:r>
                        <a:rPr lang="en-US" sz="11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100" baseline="0" dirty="0">
                          <a:solidFill>
                            <a:schemeClr val="tx1"/>
                          </a:solidFill>
                        </a:rPr>
                        <a:t>Answer the survey questions to provide your feedback on Day 1 of Boot Camp. Be honest. Every bit of feedback helps us improve.</a:t>
                      </a:r>
                    </a:p>
                    <a:p>
                      <a:pPr marL="0" indent="0">
                        <a:buFont typeface="+mj-lt"/>
                        <a:buNone/>
                      </a:pPr>
                      <a:endParaRPr lang="en-US" sz="1200" dirty="0">
                        <a:solidFill>
                          <a:schemeClr val="tx1"/>
                        </a:solidFill>
                      </a:endParaRPr>
                    </a:p>
                  </a:txBody>
                  <a:tcP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Scan the QR code below using your smartphone or access the link </a:t>
                      </a:r>
                      <a:r>
                        <a:rPr lang="en-US" sz="1100" kern="1200" baseline="0" dirty="0">
                          <a:solidFill>
                            <a:schemeClr val="tx1"/>
                          </a:solidFill>
                          <a:latin typeface="+mn-lt"/>
                          <a:ea typeface="+mn-ea"/>
                          <a:cs typeface="+mn-cs"/>
                          <a:hlinkClick r:id="rId3"/>
                        </a:rPr>
                        <a:t>https://aka.ms/BC_EMEA_Day2</a:t>
                      </a:r>
                      <a:r>
                        <a:rPr lang="en-US" sz="1100" kern="1200" baseline="0" dirty="0">
                          <a:solidFill>
                            <a:schemeClr val="tx1"/>
                          </a:solidFill>
                          <a:latin typeface="+mn-lt"/>
                          <a:ea typeface="+mn-ea"/>
                          <a:cs typeface="+mn-cs"/>
                        </a:rPr>
                        <a:t> </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You’ll also receive a link to this survey by email. You only need to complete it once.</a:t>
                      </a:r>
                    </a:p>
                    <a:p>
                      <a:pPr marL="228600" indent="-228600" algn="l" defTabSz="914400" rtl="0" eaLnBrk="1" latinLnBrk="0" hangingPunct="1">
                        <a:spcAft>
                          <a:spcPts val="600"/>
                        </a:spcAft>
                        <a:buFont typeface="+mj-lt"/>
                        <a:buAutoNum type="arabicPeriod"/>
                      </a:pPr>
                      <a:r>
                        <a:rPr lang="en-US" sz="1100" kern="1200" baseline="0" dirty="0">
                          <a:solidFill>
                            <a:schemeClr val="tx1"/>
                          </a:solidFill>
                          <a:latin typeface="+mn-lt"/>
                          <a:ea typeface="+mn-ea"/>
                          <a:cs typeface="+mn-cs"/>
                        </a:rPr>
                        <a:t>Answer the survey questions to provide your feedback on Day 2 of Boot Camp. Be honest. Every bit of feedback helps us improve.</a:t>
                      </a:r>
                    </a:p>
                  </a:txBody>
                  <a:tcP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91</a:t>
            </a:fld>
            <a:endParaRPr lang="en-US"/>
          </a:p>
        </p:txBody>
      </p:sp>
      <p:pic>
        <p:nvPicPr>
          <p:cNvPr id="9" name="Picture 8" title="EMEA DAY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4603" y="3457702"/>
            <a:ext cx="2743200" cy="2743200"/>
          </a:xfrm>
          <a:prstGeom prst="rect">
            <a:avLst/>
          </a:prstGeom>
        </p:spPr>
      </p:pic>
      <p:pic>
        <p:nvPicPr>
          <p:cNvPr id="10" name="Picture 9" title="EMEA DAY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5074" y="3457702"/>
            <a:ext cx="2743200" cy="2743200"/>
          </a:xfrm>
          <a:prstGeom prst="rect">
            <a:avLst/>
          </a:prstGeom>
        </p:spPr>
      </p:pic>
    </p:spTree>
    <p:extLst>
      <p:ext uri="{BB962C8B-B14F-4D97-AF65-F5344CB8AC3E}">
        <p14:creationId xmlns:p14="http://schemas.microsoft.com/office/powerpoint/2010/main" val="1663451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088067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2.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2671</TotalTime>
  <Words>14022</Words>
  <Application>Microsoft Office PowerPoint</Application>
  <PresentationFormat>Widescreen</PresentationFormat>
  <Paragraphs>1877</Paragraphs>
  <Slides>92</Slides>
  <Notes>60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92</vt:i4>
      </vt:variant>
    </vt:vector>
  </HeadingPairs>
  <TitlesOfParts>
    <vt:vector size="105" baseType="lpstr">
      <vt:lpstr>Arial</vt:lpstr>
      <vt:lpstr>Arial Nova</vt:lpstr>
      <vt:lpstr>Calibri</vt:lpstr>
      <vt:lpstr>Consolas</vt:lpstr>
      <vt:lpstr>Segoe UI</vt:lpstr>
      <vt:lpstr>Segoe UI Light</vt:lpstr>
      <vt:lpstr>Segoe UI Semibold</vt:lpstr>
      <vt:lpstr>Segoe UI Semilight</vt:lpstr>
      <vt:lpstr>SFMono-Regular</vt:lpstr>
      <vt:lpstr>Wingdings</vt:lpstr>
      <vt:lpstr>Analytics Surge</vt:lpstr>
      <vt:lpstr>2_Microsoft Generic 2019</vt:lpstr>
      <vt:lpstr>Analytics Surge</vt:lpstr>
      <vt:lpstr>Welcome to Technical Bootcamp: Day 2</vt:lpstr>
      <vt:lpstr>PowerPoint Presentation</vt:lpstr>
      <vt:lpstr>DW Optimization</vt:lpstr>
      <vt:lpstr>Agenda</vt:lpstr>
      <vt:lpstr>Azure Synapse Analytics </vt:lpstr>
      <vt:lpstr>Comprehensive SQL functionality</vt:lpstr>
      <vt:lpstr>Question…</vt:lpstr>
      <vt:lpstr>Table design</vt:lpstr>
      <vt:lpstr>Tables – Distributions</vt:lpstr>
      <vt:lpstr>Tables – Partitions</vt:lpstr>
      <vt:lpstr>Tables – Distributions &amp; Partitions</vt:lpstr>
      <vt:lpstr>Common table distribution methods</vt:lpstr>
      <vt:lpstr>Question…</vt:lpstr>
      <vt:lpstr>SQL Capabilities</vt:lpstr>
      <vt:lpstr>Windowing functions</vt:lpstr>
      <vt:lpstr>Windowing Functions (continued)</vt:lpstr>
      <vt:lpstr>Windowing Functions (continued)</vt:lpstr>
      <vt:lpstr>Approximate execution</vt:lpstr>
      <vt:lpstr>Approximate execution</vt:lpstr>
      <vt:lpstr>Group by options     </vt:lpstr>
      <vt:lpstr>Transactions        </vt:lpstr>
      <vt:lpstr>JSON data support – insert JSON data</vt:lpstr>
      <vt:lpstr>JSON data support – read JSON data</vt:lpstr>
      <vt:lpstr>JSON data support – modify and operate on JSON data</vt:lpstr>
      <vt:lpstr>Stored Procedures</vt:lpstr>
      <vt:lpstr>Pop Quiz </vt:lpstr>
      <vt:lpstr>Pop Quiz </vt:lpstr>
      <vt:lpstr>SQL Recap</vt:lpstr>
      <vt:lpstr>Performance Patterns</vt:lpstr>
      <vt:lpstr>Distributed table design recommendations</vt:lpstr>
      <vt:lpstr>Automatic statistics management</vt:lpstr>
      <vt:lpstr>Performance Anti-Patterns</vt:lpstr>
      <vt:lpstr>Too many partitions</vt:lpstr>
      <vt:lpstr>Views on Views</vt:lpstr>
      <vt:lpstr>PowerPoint Presentation</vt:lpstr>
      <vt:lpstr>PowerPoint Presentation</vt:lpstr>
      <vt:lpstr>Hands-On Build Activity:  Data Warehouse Optimization Part 1</vt:lpstr>
      <vt:lpstr>Lab: individual lab exercise</vt:lpstr>
      <vt:lpstr>Objective: As a result of attending this, attendees will better be able to implement optimization strategizes for the data warehouse using SQL based approached in Azure Synapse Analytics.   </vt:lpstr>
      <vt:lpstr>Activity: group-based lab exercise</vt:lpstr>
      <vt:lpstr>DW Optimization Part 2</vt:lpstr>
      <vt:lpstr>Question…</vt:lpstr>
      <vt:lpstr>Agenda</vt:lpstr>
      <vt:lpstr>Performance Patterns</vt:lpstr>
      <vt:lpstr>Result set caching motivated</vt:lpstr>
      <vt:lpstr>Result-set caching</vt:lpstr>
      <vt:lpstr>Result-set caching flow</vt:lpstr>
      <vt:lpstr>Materialized views</vt:lpstr>
      <vt:lpstr>Materialized views - example</vt:lpstr>
      <vt:lpstr>Indexed Materialized views - example</vt:lpstr>
      <vt:lpstr>Indexed (materialized) views - example</vt:lpstr>
      <vt:lpstr>Materialized views- Recommendations</vt:lpstr>
      <vt:lpstr>Indexed Materialized Views</vt:lpstr>
      <vt:lpstr>Index design</vt:lpstr>
      <vt:lpstr>Tables – Indexes</vt:lpstr>
      <vt:lpstr>SQL Analytics Columnstore Tables </vt:lpstr>
      <vt:lpstr>Ordered Clustered Columnstore Indexes</vt:lpstr>
      <vt:lpstr>Ordered CCI</vt:lpstr>
      <vt:lpstr>Ordered CCI - Performance</vt:lpstr>
      <vt:lpstr>Choosing the right index</vt:lpstr>
      <vt:lpstr>Performance Anti-Patterns</vt:lpstr>
      <vt:lpstr>Too many indexes</vt:lpstr>
      <vt:lpstr>Pop Quiz</vt:lpstr>
      <vt:lpstr>Pop Quiz</vt:lpstr>
      <vt:lpstr>PowerPoint Presentation</vt:lpstr>
      <vt:lpstr>PowerPoint Presentation</vt:lpstr>
      <vt:lpstr>PowerPoint Presentation</vt:lpstr>
      <vt:lpstr>Hands-On Build Activity:  Data Warehouse Optimization Part 2</vt:lpstr>
      <vt:lpstr>Lab: individual lab exercise</vt:lpstr>
      <vt:lpstr>PowerPoint Presentation</vt:lpstr>
      <vt:lpstr>Security in Azure Synapse</vt:lpstr>
      <vt:lpstr>Agenda</vt:lpstr>
      <vt:lpstr>Security baseline for Synapse Analytics</vt:lpstr>
      <vt:lpstr>The Security Baseline for Synapse Analytics</vt:lpstr>
      <vt:lpstr>Security Baseline for Synapse Analytics</vt:lpstr>
      <vt:lpstr>Security Baseline for Synapse Analytics</vt:lpstr>
      <vt:lpstr>Network Security in Synapse</vt:lpstr>
      <vt:lpstr>Synapse Workspace IP firewall rules</vt:lpstr>
      <vt:lpstr>Create an Azure Synapse workspace with a Managed workspace Virtual Network</vt:lpstr>
      <vt:lpstr>Managed private endpoints for SQL pool and SQL on-demand and other data sources </vt:lpstr>
      <vt:lpstr>Managed VNets in the Synapse Workspace</vt:lpstr>
      <vt:lpstr>Connecting to Synapse from On-Premise</vt:lpstr>
      <vt:lpstr>Self-hosted Integration Runtime in Synapse Workspace</vt:lpstr>
      <vt:lpstr>Self-hosted Integration Runtime in Synapse Workspace</vt:lpstr>
      <vt:lpstr>PowerPoint Presentation</vt:lpstr>
      <vt:lpstr>Breakout Activity: Security</vt:lpstr>
      <vt:lpstr>Activity: group-based whiteboard exercise</vt:lpstr>
      <vt:lpstr>Hands-On Build Activity:  Security</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75</cp:revision>
  <dcterms:created xsi:type="dcterms:W3CDTF">2020-05-01T23:34:12Z</dcterms:created>
  <dcterms:modified xsi:type="dcterms:W3CDTF">2020-09-15T16:34:05Z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